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314" r:id="rId2"/>
    <p:sldId id="315" r:id="rId3"/>
    <p:sldId id="450" r:id="rId4"/>
    <p:sldId id="500" r:id="rId5"/>
    <p:sldId id="502" r:id="rId6"/>
    <p:sldId id="503" r:id="rId7"/>
    <p:sldId id="510" r:id="rId8"/>
    <p:sldId id="504" r:id="rId9"/>
    <p:sldId id="524" r:id="rId10"/>
    <p:sldId id="526" r:id="rId11"/>
    <p:sldId id="528" r:id="rId12"/>
    <p:sldId id="527" r:id="rId13"/>
    <p:sldId id="529" r:id="rId14"/>
    <p:sldId id="530" r:id="rId15"/>
    <p:sldId id="505" r:id="rId16"/>
    <p:sldId id="532" r:id="rId17"/>
    <p:sldId id="506" r:id="rId18"/>
    <p:sldId id="517" r:id="rId19"/>
    <p:sldId id="544" r:id="rId20"/>
    <p:sldId id="509" r:id="rId21"/>
    <p:sldId id="513" r:id="rId22"/>
    <p:sldId id="484" r:id="rId23"/>
    <p:sldId id="537" r:id="rId24"/>
    <p:sldId id="538" r:id="rId25"/>
    <p:sldId id="539" r:id="rId26"/>
    <p:sldId id="540" r:id="rId27"/>
    <p:sldId id="541" r:id="rId28"/>
    <p:sldId id="542" r:id="rId29"/>
    <p:sldId id="536" r:id="rId30"/>
    <p:sldId id="377" r:id="rId31"/>
    <p:sldId id="535" r:id="rId32"/>
    <p:sldId id="543" r:id="rId33"/>
    <p:sldId id="498" r:id="rId34"/>
    <p:sldId id="493" r:id="rId35"/>
    <p:sldId id="496" r:id="rId36"/>
    <p:sldId id="507" r:id="rId37"/>
    <p:sldId id="451" r:id="rId38"/>
    <p:sldId id="449" r:id="rId39"/>
    <p:sldId id="534" r:id="rId40"/>
    <p:sldId id="313"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De Souza Machado (PGR)" initials="BDSM(" lastIdx="4" clrIdx="0">
    <p:extLst>
      <p:ext uri="{19B8F6BF-5375-455C-9EA6-DF929625EA0E}">
        <p15:presenceInfo xmlns:p15="http://schemas.microsoft.com/office/powerpoint/2012/main" userId="S-1-5-21-1417001333-839522115-1801674531-315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009900"/>
    <a:srgbClr val="33CCFF"/>
    <a:srgbClr val="FF3300"/>
    <a:srgbClr val="6699FF"/>
    <a:srgbClr val="8585FF"/>
    <a:srgbClr val="FF0600"/>
    <a:srgbClr val="FF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5857" autoAdjust="0"/>
  </p:normalViewPr>
  <p:slideViewPr>
    <p:cSldViewPr>
      <p:cViewPr varScale="1">
        <p:scale>
          <a:sx n="80" d="100"/>
          <a:sy n="80" d="100"/>
        </p:scale>
        <p:origin x="108" y="3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C3F00ECF-2DE2-4E2E-A6FA-69870267E9A3}" type="datetimeFigureOut">
              <a:rPr lang="en-GB" smtClean="0"/>
              <a:t>16/09/2020</a:t>
            </a:fld>
            <a:endParaRPr lang="en-GB" dirty="0"/>
          </a:p>
        </p:txBody>
      </p:sp>
      <p:sp>
        <p:nvSpPr>
          <p:cNvPr id="4" name="Footer Placeholder 3"/>
          <p:cNvSpPr>
            <a:spLocks noGrp="1"/>
          </p:cNvSpPr>
          <p:nvPr>
            <p:ph type="ftr" sz="quarter" idx="2"/>
          </p:nvPr>
        </p:nvSpPr>
        <p:spPr>
          <a:xfrm>
            <a:off x="1" y="9428586"/>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6"/>
            <a:ext cx="2945659" cy="496332"/>
          </a:xfrm>
          <a:prstGeom prst="rect">
            <a:avLst/>
          </a:prstGeom>
        </p:spPr>
        <p:txBody>
          <a:bodyPr vert="horz" lIns="91440" tIns="45720" rIns="91440" bIns="45720" rtlCol="0" anchor="b"/>
          <a:lstStyle>
            <a:lvl1pPr algn="r">
              <a:defRPr sz="1200"/>
            </a:lvl1pPr>
          </a:lstStyle>
          <a:p>
            <a:fld id="{8EB5A49D-62FA-4C98-AE18-3FE9B985DE37}" type="slidenum">
              <a:rPr lang="en-GB" smtClean="0"/>
              <a:t>‹#›</a:t>
            </a:fld>
            <a:endParaRPr lang="en-GB" dirty="0"/>
          </a:p>
        </p:txBody>
      </p:sp>
    </p:spTree>
    <p:extLst>
      <p:ext uri="{BB962C8B-B14F-4D97-AF65-F5344CB8AC3E}">
        <p14:creationId xmlns:p14="http://schemas.microsoft.com/office/powerpoint/2010/main" val="3421481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058687C-A117-4AFB-9C3F-D053A840D8BC}" type="datetimeFigureOut">
              <a:rPr lang="en-GB" smtClean="0"/>
              <a:t>16/09/2020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6"/>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440" tIns="45720" rIns="91440" bIns="45720" rtlCol="0" anchor="b"/>
          <a:lstStyle>
            <a:lvl1pPr algn="r">
              <a:defRPr sz="1200"/>
            </a:lvl1pPr>
          </a:lstStyle>
          <a:p>
            <a:fld id="{E146159D-4B56-41E8-A75C-906BF80DB22D}" type="slidenum">
              <a:rPr lang="en-GB" smtClean="0"/>
              <a:t>‹#›</a:t>
            </a:fld>
            <a:endParaRPr lang="en-GB" dirty="0"/>
          </a:p>
        </p:txBody>
      </p:sp>
    </p:spTree>
    <p:extLst>
      <p:ext uri="{BB962C8B-B14F-4D97-AF65-F5344CB8AC3E}">
        <p14:creationId xmlns:p14="http://schemas.microsoft.com/office/powerpoint/2010/main" val="41066864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a:t>
            </a:fld>
            <a:endParaRPr lang="en-US" dirty="0"/>
          </a:p>
        </p:txBody>
      </p:sp>
    </p:spTree>
    <p:extLst>
      <p:ext uri="{BB962C8B-B14F-4D97-AF65-F5344CB8AC3E}">
        <p14:creationId xmlns:p14="http://schemas.microsoft.com/office/powerpoint/2010/main" val="313209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10</a:t>
            </a:fld>
            <a:endParaRPr lang="en-US" dirty="0"/>
          </a:p>
        </p:txBody>
      </p:sp>
    </p:spTree>
    <p:extLst>
      <p:ext uri="{BB962C8B-B14F-4D97-AF65-F5344CB8AC3E}">
        <p14:creationId xmlns:p14="http://schemas.microsoft.com/office/powerpoint/2010/main" val="159554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11</a:t>
            </a:fld>
            <a:endParaRPr lang="en-US" dirty="0"/>
          </a:p>
        </p:txBody>
      </p:sp>
    </p:spTree>
    <p:extLst>
      <p:ext uri="{BB962C8B-B14F-4D97-AF65-F5344CB8AC3E}">
        <p14:creationId xmlns:p14="http://schemas.microsoft.com/office/powerpoint/2010/main" val="307789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12</a:t>
            </a:fld>
            <a:endParaRPr lang="en-US" dirty="0"/>
          </a:p>
        </p:txBody>
      </p:sp>
    </p:spTree>
    <p:extLst>
      <p:ext uri="{BB962C8B-B14F-4D97-AF65-F5344CB8AC3E}">
        <p14:creationId xmlns:p14="http://schemas.microsoft.com/office/powerpoint/2010/main" val="246380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13</a:t>
            </a:fld>
            <a:endParaRPr lang="en-US" dirty="0"/>
          </a:p>
        </p:txBody>
      </p:sp>
    </p:spTree>
    <p:extLst>
      <p:ext uri="{BB962C8B-B14F-4D97-AF65-F5344CB8AC3E}">
        <p14:creationId xmlns:p14="http://schemas.microsoft.com/office/powerpoint/2010/main" val="333975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14</a:t>
            </a:fld>
            <a:endParaRPr lang="en-US" dirty="0"/>
          </a:p>
        </p:txBody>
      </p:sp>
    </p:spTree>
    <p:extLst>
      <p:ext uri="{BB962C8B-B14F-4D97-AF65-F5344CB8AC3E}">
        <p14:creationId xmlns:p14="http://schemas.microsoft.com/office/powerpoint/2010/main" val="646322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15</a:t>
            </a:fld>
            <a:endParaRPr lang="en-US" dirty="0"/>
          </a:p>
        </p:txBody>
      </p:sp>
    </p:spTree>
    <p:extLst>
      <p:ext uri="{BB962C8B-B14F-4D97-AF65-F5344CB8AC3E}">
        <p14:creationId xmlns:p14="http://schemas.microsoft.com/office/powerpoint/2010/main" val="353074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16</a:t>
            </a:fld>
            <a:endParaRPr lang="en-US" dirty="0"/>
          </a:p>
        </p:txBody>
      </p:sp>
    </p:spTree>
    <p:extLst>
      <p:ext uri="{BB962C8B-B14F-4D97-AF65-F5344CB8AC3E}">
        <p14:creationId xmlns:p14="http://schemas.microsoft.com/office/powerpoint/2010/main" val="327294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17</a:t>
            </a:fld>
            <a:endParaRPr lang="en-US" dirty="0"/>
          </a:p>
        </p:txBody>
      </p:sp>
    </p:spTree>
    <p:extLst>
      <p:ext uri="{BB962C8B-B14F-4D97-AF65-F5344CB8AC3E}">
        <p14:creationId xmlns:p14="http://schemas.microsoft.com/office/powerpoint/2010/main" val="51342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18</a:t>
            </a:fld>
            <a:endParaRPr lang="en-US" dirty="0"/>
          </a:p>
        </p:txBody>
      </p:sp>
    </p:spTree>
    <p:extLst>
      <p:ext uri="{BB962C8B-B14F-4D97-AF65-F5344CB8AC3E}">
        <p14:creationId xmlns:p14="http://schemas.microsoft.com/office/powerpoint/2010/main" val="14096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19</a:t>
            </a:fld>
            <a:endParaRPr lang="en-US" dirty="0"/>
          </a:p>
        </p:txBody>
      </p:sp>
    </p:spTree>
    <p:extLst>
      <p:ext uri="{BB962C8B-B14F-4D97-AF65-F5344CB8AC3E}">
        <p14:creationId xmlns:p14="http://schemas.microsoft.com/office/powerpoint/2010/main" val="278803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a:t>
            </a:fld>
            <a:endParaRPr lang="en-US" dirty="0"/>
          </a:p>
        </p:txBody>
      </p:sp>
    </p:spTree>
    <p:extLst>
      <p:ext uri="{BB962C8B-B14F-4D97-AF65-F5344CB8AC3E}">
        <p14:creationId xmlns:p14="http://schemas.microsoft.com/office/powerpoint/2010/main" val="268773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20</a:t>
            </a:fld>
            <a:endParaRPr lang="en-US" dirty="0"/>
          </a:p>
        </p:txBody>
      </p:sp>
    </p:spTree>
    <p:extLst>
      <p:ext uri="{BB962C8B-B14F-4D97-AF65-F5344CB8AC3E}">
        <p14:creationId xmlns:p14="http://schemas.microsoft.com/office/powerpoint/2010/main" val="298989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21</a:t>
            </a:fld>
            <a:endParaRPr lang="en-US" dirty="0"/>
          </a:p>
        </p:txBody>
      </p:sp>
    </p:spTree>
    <p:extLst>
      <p:ext uri="{BB962C8B-B14F-4D97-AF65-F5344CB8AC3E}">
        <p14:creationId xmlns:p14="http://schemas.microsoft.com/office/powerpoint/2010/main" val="363163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22</a:t>
            </a:fld>
            <a:endParaRPr lang="en-US" dirty="0"/>
          </a:p>
        </p:txBody>
      </p:sp>
    </p:spTree>
    <p:extLst>
      <p:ext uri="{BB962C8B-B14F-4D97-AF65-F5344CB8AC3E}">
        <p14:creationId xmlns:p14="http://schemas.microsoft.com/office/powerpoint/2010/main" val="109502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23</a:t>
            </a:fld>
            <a:endParaRPr lang="en-US" dirty="0"/>
          </a:p>
        </p:txBody>
      </p:sp>
    </p:spTree>
    <p:extLst>
      <p:ext uri="{BB962C8B-B14F-4D97-AF65-F5344CB8AC3E}">
        <p14:creationId xmlns:p14="http://schemas.microsoft.com/office/powerpoint/2010/main" val="283441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24</a:t>
            </a:fld>
            <a:endParaRPr lang="en-US" dirty="0"/>
          </a:p>
        </p:txBody>
      </p:sp>
    </p:spTree>
    <p:extLst>
      <p:ext uri="{BB962C8B-B14F-4D97-AF65-F5344CB8AC3E}">
        <p14:creationId xmlns:p14="http://schemas.microsoft.com/office/powerpoint/2010/main" val="152871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25</a:t>
            </a:fld>
            <a:endParaRPr lang="en-US" dirty="0"/>
          </a:p>
        </p:txBody>
      </p:sp>
    </p:spTree>
    <p:extLst>
      <p:ext uri="{BB962C8B-B14F-4D97-AF65-F5344CB8AC3E}">
        <p14:creationId xmlns:p14="http://schemas.microsoft.com/office/powerpoint/2010/main" val="4281576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26</a:t>
            </a:fld>
            <a:endParaRPr lang="en-US" dirty="0"/>
          </a:p>
        </p:txBody>
      </p:sp>
    </p:spTree>
    <p:extLst>
      <p:ext uri="{BB962C8B-B14F-4D97-AF65-F5344CB8AC3E}">
        <p14:creationId xmlns:p14="http://schemas.microsoft.com/office/powerpoint/2010/main" val="115989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27</a:t>
            </a:fld>
            <a:endParaRPr lang="en-US" dirty="0"/>
          </a:p>
        </p:txBody>
      </p:sp>
    </p:spTree>
    <p:extLst>
      <p:ext uri="{BB962C8B-B14F-4D97-AF65-F5344CB8AC3E}">
        <p14:creationId xmlns:p14="http://schemas.microsoft.com/office/powerpoint/2010/main" val="3721704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28</a:t>
            </a:fld>
            <a:endParaRPr lang="en-US" dirty="0"/>
          </a:p>
        </p:txBody>
      </p:sp>
    </p:spTree>
    <p:extLst>
      <p:ext uri="{BB962C8B-B14F-4D97-AF65-F5344CB8AC3E}">
        <p14:creationId xmlns:p14="http://schemas.microsoft.com/office/powerpoint/2010/main" val="2205397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29</a:t>
            </a:fld>
            <a:endParaRPr lang="en-US" dirty="0"/>
          </a:p>
        </p:txBody>
      </p:sp>
    </p:spTree>
    <p:extLst>
      <p:ext uri="{BB962C8B-B14F-4D97-AF65-F5344CB8AC3E}">
        <p14:creationId xmlns:p14="http://schemas.microsoft.com/office/powerpoint/2010/main" val="73056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a:t>
            </a:fld>
            <a:endParaRPr lang="en-US" dirty="0"/>
          </a:p>
        </p:txBody>
      </p:sp>
    </p:spTree>
    <p:extLst>
      <p:ext uri="{BB962C8B-B14F-4D97-AF65-F5344CB8AC3E}">
        <p14:creationId xmlns:p14="http://schemas.microsoft.com/office/powerpoint/2010/main" val="2562352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30</a:t>
            </a:fld>
            <a:endParaRPr lang="en-US" dirty="0"/>
          </a:p>
        </p:txBody>
      </p:sp>
    </p:spTree>
    <p:extLst>
      <p:ext uri="{BB962C8B-B14F-4D97-AF65-F5344CB8AC3E}">
        <p14:creationId xmlns:p14="http://schemas.microsoft.com/office/powerpoint/2010/main" val="11272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31</a:t>
            </a:fld>
            <a:endParaRPr lang="en-US" dirty="0"/>
          </a:p>
        </p:txBody>
      </p:sp>
    </p:spTree>
    <p:extLst>
      <p:ext uri="{BB962C8B-B14F-4D97-AF65-F5344CB8AC3E}">
        <p14:creationId xmlns:p14="http://schemas.microsoft.com/office/powerpoint/2010/main" val="416426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32</a:t>
            </a:fld>
            <a:endParaRPr lang="en-US" dirty="0"/>
          </a:p>
        </p:txBody>
      </p:sp>
    </p:spTree>
    <p:extLst>
      <p:ext uri="{BB962C8B-B14F-4D97-AF65-F5344CB8AC3E}">
        <p14:creationId xmlns:p14="http://schemas.microsoft.com/office/powerpoint/2010/main" val="3788777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33</a:t>
            </a:fld>
            <a:endParaRPr lang="en-US" dirty="0"/>
          </a:p>
        </p:txBody>
      </p:sp>
    </p:spTree>
    <p:extLst>
      <p:ext uri="{BB962C8B-B14F-4D97-AF65-F5344CB8AC3E}">
        <p14:creationId xmlns:p14="http://schemas.microsoft.com/office/powerpoint/2010/main" val="4223192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34</a:t>
            </a:fld>
            <a:endParaRPr lang="en-US" dirty="0"/>
          </a:p>
        </p:txBody>
      </p:sp>
    </p:spTree>
    <p:extLst>
      <p:ext uri="{BB962C8B-B14F-4D97-AF65-F5344CB8AC3E}">
        <p14:creationId xmlns:p14="http://schemas.microsoft.com/office/powerpoint/2010/main" val="717464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35</a:t>
            </a:fld>
            <a:endParaRPr lang="en-US" dirty="0"/>
          </a:p>
        </p:txBody>
      </p:sp>
    </p:spTree>
    <p:extLst>
      <p:ext uri="{BB962C8B-B14F-4D97-AF65-F5344CB8AC3E}">
        <p14:creationId xmlns:p14="http://schemas.microsoft.com/office/powerpoint/2010/main" val="2740532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36</a:t>
            </a:fld>
            <a:endParaRPr lang="en-US" dirty="0"/>
          </a:p>
        </p:txBody>
      </p:sp>
    </p:spTree>
    <p:extLst>
      <p:ext uri="{BB962C8B-B14F-4D97-AF65-F5344CB8AC3E}">
        <p14:creationId xmlns:p14="http://schemas.microsoft.com/office/powerpoint/2010/main" val="3662540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37</a:t>
            </a:fld>
            <a:endParaRPr lang="en-US" dirty="0"/>
          </a:p>
        </p:txBody>
      </p:sp>
    </p:spTree>
    <p:extLst>
      <p:ext uri="{BB962C8B-B14F-4D97-AF65-F5344CB8AC3E}">
        <p14:creationId xmlns:p14="http://schemas.microsoft.com/office/powerpoint/2010/main" val="3100181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38</a:t>
            </a:fld>
            <a:endParaRPr lang="en-US" dirty="0"/>
          </a:p>
        </p:txBody>
      </p:sp>
    </p:spTree>
    <p:extLst>
      <p:ext uri="{BB962C8B-B14F-4D97-AF65-F5344CB8AC3E}">
        <p14:creationId xmlns:p14="http://schemas.microsoft.com/office/powerpoint/2010/main" val="1697507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39</a:t>
            </a:fld>
            <a:endParaRPr lang="en-US" dirty="0"/>
          </a:p>
        </p:txBody>
      </p:sp>
    </p:spTree>
    <p:extLst>
      <p:ext uri="{BB962C8B-B14F-4D97-AF65-F5344CB8AC3E}">
        <p14:creationId xmlns:p14="http://schemas.microsoft.com/office/powerpoint/2010/main" val="94532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4</a:t>
            </a:fld>
            <a:endParaRPr lang="en-US" dirty="0"/>
          </a:p>
        </p:txBody>
      </p:sp>
    </p:spTree>
    <p:extLst>
      <p:ext uri="{BB962C8B-B14F-4D97-AF65-F5344CB8AC3E}">
        <p14:creationId xmlns:p14="http://schemas.microsoft.com/office/powerpoint/2010/main" val="2268666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40</a:t>
            </a:fld>
            <a:endParaRPr lang="en-US" dirty="0"/>
          </a:p>
        </p:txBody>
      </p:sp>
    </p:spTree>
    <p:extLst>
      <p:ext uri="{BB962C8B-B14F-4D97-AF65-F5344CB8AC3E}">
        <p14:creationId xmlns:p14="http://schemas.microsoft.com/office/powerpoint/2010/main" val="27924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5</a:t>
            </a:fld>
            <a:endParaRPr lang="en-US" dirty="0"/>
          </a:p>
        </p:txBody>
      </p:sp>
    </p:spTree>
    <p:extLst>
      <p:ext uri="{BB962C8B-B14F-4D97-AF65-F5344CB8AC3E}">
        <p14:creationId xmlns:p14="http://schemas.microsoft.com/office/powerpoint/2010/main" val="191288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6</a:t>
            </a:fld>
            <a:endParaRPr lang="en-US" dirty="0"/>
          </a:p>
        </p:txBody>
      </p:sp>
    </p:spTree>
    <p:extLst>
      <p:ext uri="{BB962C8B-B14F-4D97-AF65-F5344CB8AC3E}">
        <p14:creationId xmlns:p14="http://schemas.microsoft.com/office/powerpoint/2010/main" val="25618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7</a:t>
            </a:fld>
            <a:endParaRPr lang="en-US" dirty="0"/>
          </a:p>
        </p:txBody>
      </p:sp>
    </p:spTree>
    <p:extLst>
      <p:ext uri="{BB962C8B-B14F-4D97-AF65-F5344CB8AC3E}">
        <p14:creationId xmlns:p14="http://schemas.microsoft.com/office/powerpoint/2010/main" val="49329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8</a:t>
            </a:fld>
            <a:endParaRPr lang="en-US" dirty="0"/>
          </a:p>
        </p:txBody>
      </p:sp>
    </p:spTree>
    <p:extLst>
      <p:ext uri="{BB962C8B-B14F-4D97-AF65-F5344CB8AC3E}">
        <p14:creationId xmlns:p14="http://schemas.microsoft.com/office/powerpoint/2010/main" val="374814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7801E-369D-4520-A659-07F3D0FEA95E}" type="slidenum">
              <a:rPr lang="en-US" smtClean="0"/>
              <a:pPr/>
              <a:t>9</a:t>
            </a:fld>
            <a:endParaRPr lang="en-US" dirty="0"/>
          </a:p>
        </p:txBody>
      </p:sp>
    </p:spTree>
    <p:extLst>
      <p:ext uri="{BB962C8B-B14F-4D97-AF65-F5344CB8AC3E}">
        <p14:creationId xmlns:p14="http://schemas.microsoft.com/office/powerpoint/2010/main" val="151340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144588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221965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64226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4596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72777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243017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255708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252314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88687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177242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A68A8-AB6A-4FAA-B83E-6D84FEB54DD4}" type="datetimeFigureOut">
              <a:rPr lang="en-GB" smtClean="0"/>
              <a:t>16/09/2020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E58A54-E952-4DAA-A97C-093275481314}" type="slidenum">
              <a:rPr lang="en-GB" smtClean="0"/>
              <a:t>‹#›</a:t>
            </a:fld>
            <a:endParaRPr lang="en-GB" dirty="0"/>
          </a:p>
        </p:txBody>
      </p:sp>
    </p:spTree>
    <p:extLst>
      <p:ext uri="{BB962C8B-B14F-4D97-AF65-F5344CB8AC3E}">
        <p14:creationId xmlns:p14="http://schemas.microsoft.com/office/powerpoint/2010/main" val="314605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A68A8-AB6A-4FAA-B83E-6D84FEB54DD4}" type="datetimeFigureOut">
              <a:rPr lang="en-GB" smtClean="0"/>
              <a:t>16/09/2020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58A54-E952-4DAA-A97C-093275481314}" type="slidenum">
              <a:rPr lang="en-GB" smtClean="0"/>
              <a:t>‹#›</a:t>
            </a:fld>
            <a:endParaRPr lang="en-GB" dirty="0"/>
          </a:p>
        </p:txBody>
      </p:sp>
    </p:spTree>
    <p:extLst>
      <p:ext uri="{BB962C8B-B14F-4D97-AF65-F5344CB8AC3E}">
        <p14:creationId xmlns:p14="http://schemas.microsoft.com/office/powerpoint/2010/main" val="256107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Word_Document3.docx"/><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0.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notesSlide" Target="../notesSlides/notesSlide13.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7.docx"/><Relationship Id="rId3" Type="http://schemas.openxmlformats.org/officeDocument/2006/relationships/notesSlide" Target="../notesSlides/notesSlide14.xml"/><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package" Target="../embeddings/Microsoft_Word_Document8.docx"/><Relationship Id="rId5" Type="http://schemas.openxmlformats.org/officeDocument/2006/relationships/image" Target="../media/image3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8.xml"/><Relationship Id="rId7" Type="http://schemas.openxmlformats.org/officeDocument/2006/relationships/package" Target="../embeddings/Microsoft_Word_Document10.docx"/><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package" Target="../embeddings/Microsoft_Word_Document9.docx"/><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package" Target="../embeddings/Microsoft_Word_Document11.docx"/><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package" Target="../embeddings/Microsoft_Word_Document12.docx"/><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3.png"/><Relationship Id="rId5" Type="http://schemas.openxmlformats.org/officeDocument/2006/relationships/image" Target="../media/image17.emf"/><Relationship Id="rId4" Type="http://schemas.openxmlformats.org/officeDocument/2006/relationships/package" Target="../embeddings/Microsoft_Word_Document13.docx"/></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32.xml"/><Relationship Id="rId7" Type="http://schemas.openxmlformats.org/officeDocument/2006/relationships/package" Target="../embeddings/Microsoft_Word_Document15.docx"/><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7.png"/><Relationship Id="rId5" Type="http://schemas.openxmlformats.org/officeDocument/2006/relationships/image" Target="../media/image16.emf"/><Relationship Id="rId10" Type="http://schemas.openxmlformats.org/officeDocument/2006/relationships/image" Target="../media/image68.png"/><Relationship Id="rId4" Type="http://schemas.openxmlformats.org/officeDocument/2006/relationships/package" Target="../embeddings/Microsoft_Word_Document14.docx"/><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3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6.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19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image" Target="../media/image63.png"/><Relationship Id="rId4" Type="http://schemas.openxmlformats.org/officeDocument/2006/relationships/image" Target="../media/image44.pn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package" Target="../embeddings/Microsoft_Word_Document17.docx"/><Relationship Id="rId3" Type="http://schemas.openxmlformats.org/officeDocument/2006/relationships/notesSlide" Target="../notesSlides/notesSlide39.xml"/><Relationship Id="rId7"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package" Target="../embeddings/Microsoft_Word_Document16.docx"/><Relationship Id="rId10" Type="http://schemas.openxmlformats.org/officeDocument/2006/relationships/image" Target="../media/image68.png"/><Relationship Id="rId4" Type="http://schemas.openxmlformats.org/officeDocument/2006/relationships/image" Target="../media/image66.png"/><Relationship Id="rId9"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Document.docx"/><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Document2.docx"/><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8375" y="1259597"/>
            <a:ext cx="9144000" cy="4370427"/>
          </a:xfrm>
          <a:prstGeom prst="rect">
            <a:avLst/>
          </a:prstGeom>
          <a:noFill/>
        </p:spPr>
        <p:txBody>
          <a:bodyPr wrap="square" rtlCol="0">
            <a:spAutoFit/>
          </a:bodyPr>
          <a:lstStyle/>
          <a:p>
            <a:pPr algn="ctr"/>
            <a:r>
              <a:rPr lang="en-GB" sz="3000" b="1" dirty="0">
                <a:solidFill>
                  <a:srgbClr val="0000FF"/>
                </a:solidFill>
                <a:latin typeface="Times New Roman" pitchFamily="18" charset="0"/>
                <a:cs typeface="Times New Roman" pitchFamily="18" charset="0"/>
              </a:rPr>
              <a:t>A brief overview: Minimum Ignition Energy Transition in Biogas Mixtures, and Droplet-Laden Turbulent Flows</a:t>
            </a:r>
          </a:p>
          <a:p>
            <a:pPr algn="ctr"/>
            <a:endParaRPr lang="en-GB" sz="2600" b="1" dirty="0">
              <a:solidFill>
                <a:srgbClr val="CC0000"/>
              </a:solidFill>
              <a:latin typeface="Times New Roman" pitchFamily="18" charset="0"/>
              <a:cs typeface="Times New Roman" pitchFamily="18" charset="0"/>
            </a:endParaRPr>
          </a:p>
          <a:p>
            <a:pPr algn="ctr"/>
            <a:r>
              <a:rPr lang="en-US" sz="2200" b="1" dirty="0">
                <a:solidFill>
                  <a:srgbClr val="0000FF"/>
                </a:solidFill>
                <a:latin typeface="Times New Roman" pitchFamily="18" charset="0"/>
                <a:cs typeface="Times New Roman" pitchFamily="18" charset="0"/>
              </a:rPr>
              <a:t> </a:t>
            </a:r>
            <a:r>
              <a:rPr lang="en-US" sz="2200" b="1" dirty="0">
                <a:latin typeface="Times New Roman" pitchFamily="18" charset="0"/>
                <a:cs typeface="Times New Roman" pitchFamily="18" charset="0"/>
              </a:rPr>
              <a:t>V.S. </a:t>
            </a:r>
            <a:r>
              <a:rPr lang="en-US" sz="2200" b="1" dirty="0" err="1">
                <a:latin typeface="Times New Roman" pitchFamily="18" charset="0"/>
                <a:cs typeface="Times New Roman" pitchFamily="18" charset="0"/>
              </a:rPr>
              <a:t>Papapostolou</a:t>
            </a:r>
            <a:r>
              <a:rPr lang="en-US" sz="2200" b="1" dirty="0">
                <a:latin typeface="Times New Roman" pitchFamily="18" charset="0"/>
                <a:cs typeface="Times New Roman" pitchFamily="18" charset="0"/>
              </a:rPr>
              <a:t>, G. </a:t>
            </a:r>
            <a:r>
              <a:rPr lang="en-US" sz="2200" b="1" dirty="0" err="1">
                <a:latin typeface="Times New Roman" pitchFamily="18" charset="0"/>
                <a:cs typeface="Times New Roman" pitchFamily="18" charset="0"/>
              </a:rPr>
              <a:t>Ozel</a:t>
            </a:r>
            <a:r>
              <a:rPr lang="en-US" sz="2200" b="1" dirty="0">
                <a:latin typeface="Times New Roman" pitchFamily="18" charset="0"/>
                <a:cs typeface="Times New Roman" pitchFamily="18" charset="0"/>
              </a:rPr>
              <a:t>-Erol, C. Turquand d’Auzay, N. Chakraborty</a:t>
            </a:r>
          </a:p>
          <a:p>
            <a:pPr algn="ctr"/>
            <a:r>
              <a:rPr lang="tr-TR" sz="2000" i="1" dirty="0">
                <a:latin typeface="Times New Roman" pitchFamily="18" charset="0"/>
                <a:cs typeface="Times New Roman" pitchFamily="18" charset="0"/>
              </a:rPr>
              <a:t>S</a:t>
            </a:r>
            <a:r>
              <a:rPr lang="en-US" sz="2000" i="1" dirty="0" err="1">
                <a:latin typeface="Times New Roman" pitchFamily="18" charset="0"/>
                <a:cs typeface="Times New Roman" pitchFamily="18" charset="0"/>
              </a:rPr>
              <a:t>chool</a:t>
            </a:r>
            <a:r>
              <a:rPr lang="en-US" sz="2000" i="1" dirty="0">
                <a:latin typeface="Times New Roman" pitchFamily="18" charset="0"/>
                <a:cs typeface="Times New Roman" pitchFamily="18" charset="0"/>
              </a:rPr>
              <a:t> of Engineering, Newcastle University, UK</a:t>
            </a:r>
          </a:p>
          <a:p>
            <a:pPr algn="ctr"/>
            <a:endParaRPr lang="tr-TR" sz="2000" b="1" i="1" dirty="0">
              <a:latin typeface="Times New Roman" pitchFamily="18" charset="0"/>
              <a:cs typeface="Times New Roman" pitchFamily="18" charset="0"/>
            </a:endParaRPr>
          </a:p>
          <a:p>
            <a:pPr algn="ctr"/>
            <a:endParaRPr lang="en-GB" sz="2000" b="1" dirty="0">
              <a:latin typeface="Times New Roman" pitchFamily="18" charset="0"/>
              <a:cs typeface="Times New Roman" pitchFamily="18" charset="0"/>
            </a:endParaRPr>
          </a:p>
          <a:p>
            <a:pPr algn="ctr"/>
            <a:endParaRPr lang="tr-TR" sz="2000" b="1" dirty="0">
              <a:latin typeface="Times New Roman" pitchFamily="18" charset="0"/>
              <a:cs typeface="Times New Roman" pitchFamily="18" charset="0"/>
            </a:endParaRPr>
          </a:p>
          <a:p>
            <a:pPr algn="ctr"/>
            <a:r>
              <a:rPr lang="en-GB" sz="2000" b="1" dirty="0">
                <a:latin typeface="Times New Roman" pitchFamily="18" charset="0"/>
                <a:cs typeface="Times New Roman" pitchFamily="18" charset="0"/>
              </a:rPr>
              <a:t>UKCTRF PhD Student Conference, 2020</a:t>
            </a:r>
          </a:p>
          <a:p>
            <a:pPr algn="ctr"/>
            <a:r>
              <a:rPr lang="en-GB" sz="2000" dirty="0">
                <a:latin typeface="Times New Roman" pitchFamily="18" charset="0"/>
                <a:cs typeface="Times New Roman" pitchFamily="18" charset="0"/>
              </a:rPr>
              <a:t>16</a:t>
            </a:r>
            <a:r>
              <a:rPr lang="en-GB" sz="2000" baseline="30000" dirty="0">
                <a:latin typeface="Times New Roman" pitchFamily="18" charset="0"/>
                <a:cs typeface="Times New Roman" pitchFamily="18" charset="0"/>
              </a:rPr>
              <a:t>th</a:t>
            </a:r>
            <a:r>
              <a:rPr lang="en-GB" sz="2000" dirty="0">
                <a:latin typeface="Times New Roman" pitchFamily="18" charset="0"/>
                <a:cs typeface="Times New Roman" pitchFamily="18" charset="0"/>
              </a:rPr>
              <a:t> September 2019</a:t>
            </a:r>
          </a:p>
          <a:p>
            <a:pPr algn="ctr"/>
            <a:r>
              <a:rPr lang="en-GB" sz="2000" dirty="0">
                <a:latin typeface="Times New Roman" pitchFamily="18" charset="0"/>
                <a:cs typeface="Times New Roman" pitchFamily="18" charset="0"/>
              </a:rPr>
              <a:t>Online</a:t>
            </a:r>
            <a:endParaRPr lang="en-US" sz="20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58C17A3-780B-4BE4-98CA-99346C4AB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914" y="5555548"/>
            <a:ext cx="1862881" cy="612000"/>
          </a:xfrm>
          <a:prstGeom prst="rect">
            <a:avLst/>
          </a:prstGeom>
        </p:spPr>
      </p:pic>
      <p:pic>
        <p:nvPicPr>
          <p:cNvPr id="8" name="Picture 7">
            <a:extLst>
              <a:ext uri="{FF2B5EF4-FFF2-40B4-BE49-F238E27FC236}">
                <a16:creationId xmlns:a16="http://schemas.microsoft.com/office/drawing/2014/main" id="{06527F26-4E5A-420B-AA92-D336B46FC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13" y="5564279"/>
            <a:ext cx="1723944" cy="612000"/>
          </a:xfrm>
          <a:prstGeom prst="rect">
            <a:avLst/>
          </a:prstGeom>
        </p:spPr>
      </p:pic>
      <p:pic>
        <p:nvPicPr>
          <p:cNvPr id="12" name="Picture 11">
            <a:extLst>
              <a:ext uri="{FF2B5EF4-FFF2-40B4-BE49-F238E27FC236}">
                <a16:creationId xmlns:a16="http://schemas.microsoft.com/office/drawing/2014/main" id="{E58C68C1-E4B0-4513-B63C-710931012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5533223"/>
            <a:ext cx="2139860" cy="612000"/>
          </a:xfrm>
          <a:prstGeom prst="rect">
            <a:avLst/>
          </a:prstGeom>
        </p:spPr>
      </p:pic>
      <p:pic>
        <p:nvPicPr>
          <p:cNvPr id="2" name="Picture 1">
            <a:extLst>
              <a:ext uri="{FF2B5EF4-FFF2-40B4-BE49-F238E27FC236}">
                <a16:creationId xmlns:a16="http://schemas.microsoft.com/office/drawing/2014/main" id="{0695A29A-E5BD-45A2-AAA2-1FDE6C9A83F6}"/>
              </a:ext>
            </a:extLst>
          </p:cNvPr>
          <p:cNvPicPr>
            <a:picLocks noChangeAspect="1"/>
          </p:cNvPicPr>
          <p:nvPr/>
        </p:nvPicPr>
        <p:blipFill>
          <a:blip r:embed="rId6"/>
          <a:stretch>
            <a:fillRect/>
          </a:stretch>
        </p:blipFill>
        <p:spPr>
          <a:xfrm>
            <a:off x="2123727" y="5564279"/>
            <a:ext cx="2132106" cy="576000"/>
          </a:xfrm>
          <a:prstGeom prst="rect">
            <a:avLst/>
          </a:prstGeom>
        </p:spPr>
      </p:pic>
    </p:spTree>
    <p:extLst>
      <p:ext uri="{BB962C8B-B14F-4D97-AF65-F5344CB8AC3E}">
        <p14:creationId xmlns:p14="http://schemas.microsoft.com/office/powerpoint/2010/main" val="333368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60886" y="2830849"/>
            <a:ext cx="3549305" cy="307777"/>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Normalised energy deposited by the spark:</a:t>
            </a:r>
            <a:endParaRPr lang="en-GB" sz="1400" dirty="0"/>
          </a:p>
        </p:txBody>
      </p:sp>
      <mc:AlternateContent xmlns:mc="http://schemas.openxmlformats.org/markup-compatibility/2006" xmlns:a14="http://schemas.microsoft.com/office/drawing/2010/main">
        <mc:Choice Requires="a14">
          <p:sp>
            <p:nvSpPr>
              <p:cNvPr id="13" name="Rectangle 12"/>
              <p:cNvSpPr/>
              <p:nvPr/>
            </p:nvSpPr>
            <p:spPr>
              <a:xfrm>
                <a:off x="663306" y="3290730"/>
                <a:ext cx="2907976" cy="545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m:rPr>
                                      <m:sty m:val="p"/>
                                    </m:rPr>
                                    <a:rPr lang="en-GB">
                                      <a:latin typeface="Cambria Math" panose="02040503050406030204" pitchFamily="18" charset="0"/>
                                    </a:rPr>
                                    <m:t>Γ</m:t>
                                  </m:r>
                                </m:e>
                                <m:sub>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b>
                              </m:sSub>
                            </m:e>
                          </m:d>
                        </m:e>
                        <m:sub>
                          <m:r>
                            <a:rPr lang="en-GB" i="1">
                              <a:latin typeface="Cambria Math" panose="02040503050406030204" pitchFamily="18" charset="0"/>
                            </a:rPr>
                            <m:t>𝑖</m:t>
                          </m:r>
                          <m:r>
                            <m:rPr>
                              <m:lit/>
                            </m:rPr>
                            <a:rPr lang="en-GB" i="1">
                              <a:latin typeface="Cambria Math" panose="02040503050406030204" pitchFamily="18" charset="0"/>
                            </a:rPr>
                            <m:t>/</m:t>
                          </m:r>
                          <m:r>
                            <a:rPr lang="en-GB" i="1">
                              <a:latin typeface="Cambria Math" panose="02040503050406030204" pitchFamily="18" charset="0"/>
                            </a:rPr>
                            <m:t>𝑝</m:t>
                          </m:r>
                        </m:sub>
                      </m:sSub>
                      <m:r>
                        <a:rPr lang="en-GB">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r>
                                    <m:rPr>
                                      <m:lit/>
                                    </m:rPr>
                                    <a:rPr lang="en-GB">
                                      <a:latin typeface="Cambria Math" panose="02040503050406030204" pitchFamily="18" charset="0"/>
                                    </a:rPr>
                                    <m:t>/</m:t>
                                  </m:r>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Sub>
                      <m:r>
                        <m:rPr>
                          <m:lit/>
                        </m:rPr>
                        <a:rPr lang="en-GB">
                          <a:latin typeface="Cambria Math" panose="02040503050406030204" pitchFamily="18" charset="0"/>
                        </a:rPr>
                        <m:t>/</m:t>
                      </m:r>
                      <m:sSubSup>
                        <m:sSubSupPr>
                          <m:ctrlPr>
                            <a:rPr lang="en-GB" i="1">
                              <a:latin typeface="Cambria Math" panose="02040503050406030204" pitchFamily="18" charset="0"/>
                            </a:rPr>
                          </m:ctrlPr>
                        </m:sSub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up>
                          <m:r>
                            <m:rPr>
                              <m:sty m:val="p"/>
                            </m:rPr>
                            <a:rPr lang="en-GB">
                              <a:latin typeface="Cambria Math" panose="02040503050406030204" pitchFamily="18" charset="0"/>
                            </a:rPr>
                            <m:t>L</m:t>
                          </m:r>
                        </m:sup>
                      </m:sSubSup>
                    </m:oMath>
                  </m:oMathPara>
                </a14:m>
                <a:endParaRPr lang="en-GB" sz="1400" dirty="0"/>
              </a:p>
            </p:txBody>
          </p:sp>
        </mc:Choice>
        <mc:Fallback xmlns="">
          <p:sp>
            <p:nvSpPr>
              <p:cNvPr id="13" name="Rectangle 12"/>
              <p:cNvSpPr>
                <a:spLocks noRot="1" noChangeAspect="1" noMove="1" noResize="1" noEditPoints="1" noAdjustHandles="1" noChangeArrowheads="1" noChangeShapeType="1" noTextEdit="1"/>
              </p:cNvSpPr>
              <p:nvPr/>
            </p:nvSpPr>
            <p:spPr>
              <a:xfrm>
                <a:off x="663306" y="3290730"/>
                <a:ext cx="2907976" cy="545919"/>
              </a:xfrm>
              <a:prstGeom prst="rect">
                <a:avLst/>
              </a:prstGeom>
              <a:blipFill>
                <a:blip r:embed="rId4"/>
                <a:stretch>
                  <a:fillRect b="-7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9250" y="3927636"/>
                <a:ext cx="4124718" cy="2021644"/>
              </a:xfrm>
              <a:prstGeom prst="rect">
                <a:avLst/>
              </a:prstGeom>
            </p:spPr>
            <p:txBody>
              <a:bodyPr wrap="square">
                <a:spAutoFit/>
              </a:bodyPr>
              <a:lstStyle/>
              <a:p>
                <a:pPr marL="486918" lvl="1" indent="-285750">
                  <a:lnSpc>
                    <a:spcPct val="150000"/>
                  </a:lnSpc>
                  <a:buClr>
                    <a:srgbClr val="0000FF"/>
                  </a:buClr>
                  <a:buFont typeface="Arial" panose="020B0604020202020204" pitchFamily="34" charset="0"/>
                  <a:buChar char="•"/>
                </a:pPr>
                <a14:m>
                  <m:oMath xmlns:m="http://schemas.openxmlformats.org/officeDocument/2006/math">
                    <m:sSub>
                      <m:sSubPr>
                        <m:ctrlPr>
                          <a:rPr lang="en-GB" sz="1400" b="1" i="1" smtClean="0">
                            <a:latin typeface="Cambria Math" panose="02040503050406030204" pitchFamily="18" charset="0"/>
                          </a:rPr>
                        </m:ctrlPr>
                      </m:sSubPr>
                      <m:e>
                        <m:r>
                          <a:rPr lang="en-GB" sz="1400" b="1" i="1">
                            <a:latin typeface="Cambria Math" panose="02040503050406030204" pitchFamily="18" charset="0"/>
                          </a:rPr>
                          <m:t>𝑬</m:t>
                        </m:r>
                      </m:e>
                      <m:sub>
                        <m:r>
                          <a:rPr lang="en-GB" sz="1400" b="1" i="1">
                            <a:latin typeface="Cambria Math" panose="02040503050406030204" pitchFamily="18" charset="0"/>
                          </a:rPr>
                          <m:t>𝒊</m:t>
                        </m:r>
                        <m:r>
                          <m:rPr>
                            <m:lit/>
                          </m:rPr>
                          <a:rPr lang="en-GB" sz="1400" b="1">
                            <a:latin typeface="Cambria Math" panose="02040503050406030204" pitchFamily="18" charset="0"/>
                          </a:rPr>
                          <m:t>/</m:t>
                        </m:r>
                        <m:r>
                          <a:rPr lang="en-GB" sz="1400" b="1" i="1">
                            <a:latin typeface="Cambria Math" panose="02040503050406030204" pitchFamily="18" charset="0"/>
                          </a:rPr>
                          <m:t>𝒑</m:t>
                        </m:r>
                      </m:sub>
                    </m:sSub>
                  </m:oMath>
                </a14:m>
                <a:r>
                  <a:rPr lang="en-GB" sz="1400" dirty="0">
                    <a:latin typeface="Times New Roman" panose="02020603050405020304" pitchFamily="18" charset="0"/>
                    <a:cs typeface="Times New Roman" panose="02020603050405020304" pitchFamily="18" charset="0"/>
                  </a:rPr>
                  <a:t> - </a:t>
                </a:r>
                <a:r>
                  <a:rPr lang="en-GB" sz="1400" dirty="0">
                    <a:latin typeface="Times New Roman" panose="02020603050405020304" pitchFamily="18" charset="0"/>
                    <a:ea typeface="Calibri" panose="020F0502020204030204" pitchFamily="34" charset="0"/>
                  </a:rPr>
                  <a:t>is the MIE </a:t>
                </a:r>
                <a:endParaRPr lang="en-GB" sz="1400" dirty="0">
                  <a:latin typeface="Times New Roman" panose="02020603050405020304" pitchFamily="18" charset="0"/>
                  <a:cs typeface="Times New Roman" panose="020206030504050203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smtClean="0">
                        <a:latin typeface="Cambria Math" panose="02040503050406030204" pitchFamily="18" charset="0"/>
                      </a:rPr>
                      <m:t>𝒊</m:t>
                    </m:r>
                    <m:r>
                      <a:rPr lang="en-GB" sz="1400" b="1" i="1" smtClean="0">
                        <a:latin typeface="Cambria Math" panose="02040503050406030204" pitchFamily="18" charset="0"/>
                      </a:rPr>
                      <m:t>/</m:t>
                    </m:r>
                    <m:r>
                      <a:rPr lang="en-GB" sz="1400" b="1" i="1" smtClean="0">
                        <a:latin typeface="Cambria Math" panose="02040503050406030204" pitchFamily="18" charset="0"/>
                      </a:rPr>
                      <m:t>𝒑</m:t>
                    </m:r>
                  </m:oMath>
                </a14:m>
                <a:r>
                  <a:rPr lang="en-GB" sz="1400" dirty="0">
                    <a:latin typeface="Cambria Math" panose="02040503050406030204" pitchFamily="18" charset="0"/>
                  </a:rPr>
                  <a:t> </a:t>
                </a:r>
                <a:r>
                  <a:rPr lang="en-GB" sz="1400" b="1" dirty="0">
                    <a:latin typeface="Cambria Math" panose="02040503050406030204" pitchFamily="18" charset="0"/>
                  </a:rPr>
                  <a:t>-</a:t>
                </a:r>
                <a:r>
                  <a:rPr lang="en-GB" sz="1400" dirty="0">
                    <a:latin typeface="Cambria Math" panose="02040503050406030204" pitchFamily="18" charset="0"/>
                  </a:rPr>
                  <a:t> indicate </a:t>
                </a:r>
                <a:r>
                  <a:rPr lang="en-GB" sz="1400" dirty="0">
                    <a:latin typeface="Times New Roman" panose="02020603050405020304" pitchFamily="18" charset="0"/>
                    <a:ea typeface="Calibri" panose="020F0502020204030204" pitchFamily="34" charset="0"/>
                  </a:rPr>
                  <a:t>values sufficient just for thermal runaway/self-sustained flame propagation, respectively</a:t>
                </a:r>
                <a:endParaRPr lang="en-GB" sz="1400" i="1" dirty="0">
                  <a:latin typeface="Cambria Math" panose="020405030504060302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sSup>
                      <m:sSupPr>
                        <m:ctrlPr>
                          <a:rPr lang="en-GB" sz="1400" b="1" i="1">
                            <a:latin typeface="Cambria Math" panose="02040503050406030204" pitchFamily="18" charset="0"/>
                          </a:rPr>
                        </m:ctrlPr>
                      </m:sSupPr>
                      <m:e>
                        <m:r>
                          <a:rPr lang="en-GB" sz="1400" b="1" i="1">
                            <a:latin typeface="Cambria Math" panose="02040503050406030204" pitchFamily="18" charset="0"/>
                          </a:rPr>
                          <m:t>𝝍</m:t>
                        </m:r>
                      </m:e>
                      <m:sup>
                        <m:r>
                          <a:rPr lang="en-GB" sz="1400" b="1" i="1">
                            <a:latin typeface="Cambria Math" panose="02040503050406030204" pitchFamily="18" charset="0"/>
                          </a:rPr>
                          <m:t>𝒖</m:t>
                        </m:r>
                      </m:sup>
                    </m:sSup>
                  </m:oMath>
                </a14:m>
                <a:r>
                  <a:rPr lang="en-GB" sz="1400" dirty="0">
                    <a:latin typeface="Times New Roman" panose="02020603050405020304" pitchFamily="18" charset="0"/>
                    <a:cs typeface="Times New Roman" panose="02020603050405020304" pitchFamily="18" charset="0"/>
                  </a:rPr>
                  <a:t> - indicates the dilution level </a:t>
                </a: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dirty="0" smtClean="0">
                        <a:latin typeface="Cambria Math" panose="02040503050406030204" pitchFamily="18" charset="0"/>
                        <a:cs typeface="Times New Roman" panose="02020603050405020304" pitchFamily="18" charset="0"/>
                      </a:rPr>
                      <m:t>𝑳</m:t>
                    </m:r>
                  </m:oMath>
                </a14:m>
                <a:r>
                  <a:rPr lang="en-GB" sz="1400" dirty="0">
                    <a:latin typeface="Times New Roman" panose="02020603050405020304" pitchFamily="18" charset="0"/>
                    <a:cs typeface="Times New Roman" panose="02020603050405020304" pitchFamily="18" charset="0"/>
                  </a:rPr>
                  <a:t>  - indicates laminar quiescent conditions</a:t>
                </a:r>
              </a:p>
            </p:txBody>
          </p:sp>
        </mc:Choice>
        <mc:Fallback xmlns="">
          <p:sp>
            <p:nvSpPr>
              <p:cNvPr id="16" name="Rectangle 15"/>
              <p:cNvSpPr>
                <a:spLocks noRot="1" noChangeAspect="1" noMove="1" noResize="1" noEditPoints="1" noAdjustHandles="1" noChangeArrowheads="1" noChangeShapeType="1" noTextEdit="1"/>
              </p:cNvSpPr>
              <p:nvPr/>
            </p:nvSpPr>
            <p:spPr>
              <a:xfrm>
                <a:off x="159250" y="3927636"/>
                <a:ext cx="4124718" cy="2021644"/>
              </a:xfrm>
              <a:prstGeom prst="rect">
                <a:avLst/>
              </a:prstGeom>
              <a:blipFill>
                <a:blip r:embed="rId5"/>
                <a:stretch>
                  <a:fillRect b="-2410"/>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C344F1E7-FACD-498C-8790-1FF44DEF93D3}"/>
              </a:ext>
            </a:extLst>
          </p:cNvPr>
          <p:cNvGraphicFramePr>
            <a:graphicFrameLocks noChangeAspect="1"/>
          </p:cNvGraphicFramePr>
          <p:nvPr/>
        </p:nvGraphicFramePr>
        <p:xfrm>
          <a:off x="-7624" y="1066814"/>
          <a:ext cx="8783510" cy="1710000"/>
        </p:xfrm>
        <a:graphic>
          <a:graphicData uri="http://schemas.openxmlformats.org/presentationml/2006/ole">
            <mc:AlternateContent xmlns:mc="http://schemas.openxmlformats.org/markup-compatibility/2006">
              <mc:Choice xmlns:v="urn:schemas-microsoft-com:vml" Requires="v">
                <p:oleObj spid="_x0000_s22557" name="Document" r:id="rId6" imgW="5731988" imgH="1116760" progId="Word.Document.12">
                  <p:embed/>
                </p:oleObj>
              </mc:Choice>
              <mc:Fallback>
                <p:oleObj name="Document" r:id="rId6" imgW="5731988" imgH="1116760" progId="Word.Document.12">
                  <p:embed/>
                  <p:pic>
                    <p:nvPicPr>
                      <p:cNvPr id="14" name="Object 13">
                        <a:extLst>
                          <a:ext uri="{FF2B5EF4-FFF2-40B4-BE49-F238E27FC236}">
                            <a16:creationId xmlns:a16="http://schemas.microsoft.com/office/drawing/2014/main" id="{C344F1E7-FACD-498C-8790-1FF44DEF93D3}"/>
                          </a:ext>
                        </a:extLst>
                      </p:cNvPr>
                      <p:cNvPicPr/>
                      <p:nvPr/>
                    </p:nvPicPr>
                    <p:blipFill>
                      <a:blip r:embed="rId7"/>
                      <a:stretch>
                        <a:fillRect/>
                      </a:stretch>
                    </p:blipFill>
                    <p:spPr>
                      <a:xfrm>
                        <a:off x="-7624" y="1066814"/>
                        <a:ext cx="8783510" cy="171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69A0A93-7BC5-4C20-9C80-F0851EA9B852}"/>
                  </a:ext>
                </a:extLst>
              </p:cNvPr>
              <p:cNvSpPr/>
              <p:nvPr/>
            </p:nvSpPr>
            <p:spPr>
              <a:xfrm>
                <a:off x="4860032" y="2696692"/>
                <a:ext cx="4491918" cy="1277337"/>
              </a:xfrm>
              <a:prstGeom prst="rect">
                <a:avLst/>
              </a:prstGeom>
            </p:spPr>
            <p:txBody>
              <a:bodyPr wrap="square">
                <a:spAutoFit/>
              </a:bodyPr>
              <a:lstStyle/>
              <a:p>
                <a:pPr marL="486918" lvl="1" indent="-285750">
                  <a:lnSpc>
                    <a:spcPct val="150000"/>
                  </a:lnSpc>
                  <a:buClr>
                    <a:srgbClr val="0000FF"/>
                  </a:buClr>
                  <a:buFont typeface="Arial" panose="020B0604020202020204" pitchFamily="34" charset="0"/>
                  <a:buChar char="•"/>
                </a:pPr>
                <a14:m>
                  <m:oMath xmlns:m="http://schemas.openxmlformats.org/officeDocument/2006/math">
                    <m:sSup>
                      <m:sSupPr>
                        <m:ctrlPr>
                          <a:rPr lang="en-GB" sz="2000" b="1" i="1" smtClean="0">
                            <a:latin typeface="Cambria Math" panose="02040503050406030204" pitchFamily="18" charset="0"/>
                          </a:rPr>
                        </m:ctrlPr>
                      </m:sSupPr>
                      <m:e>
                        <m:r>
                          <a:rPr lang="en-GB" sz="2000" b="1" i="1">
                            <a:latin typeface="Cambria Math" panose="02040503050406030204" pitchFamily="18" charset="0"/>
                          </a:rPr>
                          <m:t>𝝍</m:t>
                        </m:r>
                      </m:e>
                      <m:sup>
                        <m:r>
                          <a:rPr lang="en-GB" sz="2000" b="1" i="1">
                            <a:latin typeface="Cambria Math" panose="02040503050406030204" pitchFamily="18" charset="0"/>
                          </a:rPr>
                          <m:t>𝒖</m:t>
                        </m:r>
                      </m:sup>
                    </m:sSup>
                  </m:oMath>
                </a14:m>
                <a:r>
                  <a:rPr lang="en-GB" sz="1600" dirty="0">
                    <a:latin typeface="Times New Roman" panose="02020603050405020304" pitchFamily="18" charset="0"/>
                    <a:cs typeface="Times New Roman" panose="02020603050405020304" pitchFamily="18" charset="0"/>
                  </a:rPr>
                  <a:t> - Increases (left to right)</a:t>
                </a:r>
              </a:p>
              <a:p>
                <a:pPr marL="486918" lvl="1" indent="-285750">
                  <a:lnSpc>
                    <a:spcPct val="150000"/>
                  </a:lnSpc>
                  <a:buClr>
                    <a:srgbClr val="0000FF"/>
                  </a:buClr>
                  <a:buFont typeface="Arial" panose="020B0604020202020204" pitchFamily="34" charset="0"/>
                  <a:buChar char="•"/>
                </a:pPr>
                <a14:m>
                  <m:oMath xmlns:m="http://schemas.openxmlformats.org/officeDocument/2006/math">
                    <m:sSub>
                      <m:sSubPr>
                        <m:ctrlPr>
                          <a:rPr lang="en-GB" sz="1600" b="1" i="1" dirty="0" smtClean="0">
                            <a:latin typeface="Cambria Math" panose="02040503050406030204" pitchFamily="18" charset="0"/>
                            <a:cs typeface="Times New Roman" panose="02020603050405020304" pitchFamily="18" charset="0"/>
                          </a:rPr>
                        </m:ctrlPr>
                      </m:sSubPr>
                      <m:e>
                        <m:r>
                          <a:rPr lang="en-GB" sz="1600" b="1" i="0" dirty="0" smtClean="0">
                            <a:latin typeface="Cambria Math" panose="02040503050406030204" pitchFamily="18" charset="0"/>
                            <a:cs typeface="Times New Roman" panose="02020603050405020304" pitchFamily="18" charset="0"/>
                          </a:rPr>
                          <m:t>𝐂𝐎</m:t>
                        </m:r>
                      </m:e>
                      <m:sub>
                        <m:r>
                          <a:rPr lang="en-GB" sz="1600" b="1" i="0" dirty="0">
                            <a:latin typeface="Cambria Math" panose="02040503050406030204" pitchFamily="18" charset="0"/>
                            <a:cs typeface="Times New Roman" panose="02020603050405020304" pitchFamily="18" charset="0"/>
                          </a:rPr>
                          <m:t>𝟐</m:t>
                        </m:r>
                      </m:sub>
                    </m:sSub>
                  </m:oMath>
                </a14:m>
                <a:r>
                  <a:rPr lang="en-GB" sz="1600" b="1"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content increases</a:t>
                </a:r>
              </a:p>
              <a:p>
                <a:pPr marL="486918" lvl="1" indent="-285750">
                  <a:lnSpc>
                    <a:spcPct val="150000"/>
                  </a:lnSpc>
                  <a:buClr>
                    <a:srgbClr val="0000FF"/>
                  </a:buClr>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MIE</a:t>
                </a:r>
                <a:r>
                  <a:rPr lang="en-GB" sz="1600" dirty="0">
                    <a:latin typeface="Times New Roman" panose="02020603050405020304" pitchFamily="18" charset="0"/>
                    <a:cs typeface="Times New Roman" panose="02020603050405020304" pitchFamily="18" charset="0"/>
                  </a:rPr>
                  <a:t> requirement increases </a:t>
                </a:r>
              </a:p>
            </p:txBody>
          </p:sp>
        </mc:Choice>
        <mc:Fallback xmlns="">
          <p:sp>
            <p:nvSpPr>
              <p:cNvPr id="49" name="Rectangle 48">
                <a:extLst>
                  <a:ext uri="{FF2B5EF4-FFF2-40B4-BE49-F238E27FC236}">
                    <a16:creationId xmlns:a16="http://schemas.microsoft.com/office/drawing/2014/main" id="{E69A0A93-7BC5-4C20-9C80-F0851EA9B852}"/>
                  </a:ext>
                </a:extLst>
              </p:cNvPr>
              <p:cNvSpPr>
                <a:spLocks noRot="1" noChangeAspect="1" noMove="1" noResize="1" noEditPoints="1" noAdjustHandles="1" noChangeArrowheads="1" noChangeShapeType="1" noTextEdit="1"/>
              </p:cNvSpPr>
              <p:nvPr/>
            </p:nvSpPr>
            <p:spPr>
              <a:xfrm>
                <a:off x="4860032" y="2696692"/>
                <a:ext cx="4491918" cy="1277337"/>
              </a:xfrm>
              <a:prstGeom prst="rect">
                <a:avLst/>
              </a:prstGeom>
              <a:blipFill>
                <a:blip r:embed="rId8"/>
                <a:stretch>
                  <a:fillRect b="-1905"/>
                </a:stretch>
              </a:blipFill>
            </p:spPr>
            <p:txBody>
              <a:bodyPr/>
              <a:lstStyle/>
              <a:p>
                <a:r>
                  <a:rPr lang="en-GB">
                    <a:noFill/>
                  </a:rPr>
                  <a:t> </a:t>
                </a:r>
              </a:p>
            </p:txBody>
          </p:sp>
        </mc:Fallback>
      </mc:AlternateContent>
      <p:sp>
        <p:nvSpPr>
          <p:cNvPr id="20" name="Arrow: Down 19">
            <a:extLst>
              <a:ext uri="{FF2B5EF4-FFF2-40B4-BE49-F238E27FC236}">
                <a16:creationId xmlns:a16="http://schemas.microsoft.com/office/drawing/2014/main" id="{E5AB1182-EEFC-409A-8F1B-39AA77FB5BA0}"/>
              </a:ext>
            </a:extLst>
          </p:cNvPr>
          <p:cNvSpPr/>
          <p:nvPr/>
        </p:nvSpPr>
        <p:spPr>
          <a:xfrm rot="10800000">
            <a:off x="8028384" y="2848821"/>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A7C65D9B-7A39-4C71-BE4D-590FA8FCA45C}"/>
              </a:ext>
            </a:extLst>
          </p:cNvPr>
          <p:cNvSpPr/>
          <p:nvPr/>
        </p:nvSpPr>
        <p:spPr>
          <a:xfrm rot="16200000">
            <a:off x="4320155" y="1088741"/>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A90ED3A2-564A-4A15-868B-EE226652BB5C}"/>
              </a:ext>
            </a:extLst>
          </p:cNvPr>
          <p:cNvSpPr/>
          <p:nvPr/>
        </p:nvSpPr>
        <p:spPr>
          <a:xfrm rot="10800000">
            <a:off x="8028384" y="3548620"/>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4BA84106-7C53-4207-B65B-81DA7EE0F3F4}"/>
              </a:ext>
            </a:extLst>
          </p:cNvPr>
          <p:cNvSpPr/>
          <p:nvPr/>
        </p:nvSpPr>
        <p:spPr>
          <a:xfrm rot="16200000">
            <a:off x="4320155" y="1737205"/>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46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3314247" y="5370311"/>
                <a:ext cx="5002169" cy="830997"/>
              </a:xfrm>
              <a:prstGeom prst="rect">
                <a:avLst/>
              </a:prstGeom>
            </p:spPr>
            <p:txBody>
              <a:bodyPr wrap="square">
                <a:spAutoFit/>
              </a:bodyPr>
              <a:lstStyle/>
              <a:p>
                <a:pPr algn="just"/>
                <a:r>
                  <a:rPr lang="en-GB" sz="1200" b="1" dirty="0">
                    <a:latin typeface="Times New Roman" panose="02020603050405020304" pitchFamily="18" charset="0"/>
                    <a:ea typeface="Calibri" panose="020F0502020204030204" pitchFamily="34" charset="0"/>
                  </a:rPr>
                  <a:t>Temporal evolutions of the maximum value of </a:t>
                </a:r>
                <a14:m>
                  <m:oMath xmlns:m="http://schemas.openxmlformats.org/officeDocument/2006/math">
                    <m:sSub>
                      <m:sSubPr>
                        <m:ctrlPr>
                          <a:rPr lang="en-GB" sz="1200" b="1" i="1">
                            <a:latin typeface="Cambria Math" panose="02040503050406030204" pitchFamily="18" charset="0"/>
                            <a:cs typeface="Times New Roman" panose="02020603050405020304" pitchFamily="18" charset="0"/>
                          </a:rPr>
                        </m:ctrlPr>
                      </m:sSubPr>
                      <m:e>
                        <m:r>
                          <a:rPr lang="en-GB" sz="1200" b="1" i="1">
                            <a:latin typeface="Cambria Math" panose="02040503050406030204" pitchFamily="18" charset="0"/>
                            <a:ea typeface="Calibri" panose="020F0502020204030204" pitchFamily="34" charset="0"/>
                            <a:cs typeface="Times New Roman" panose="02020603050405020304" pitchFamily="18" charset="0"/>
                          </a:rPr>
                          <m:t>𝑻</m:t>
                        </m:r>
                      </m:e>
                      <m:sub>
                        <m:r>
                          <a:rPr lang="en-GB" sz="1200" b="1" i="1">
                            <a:latin typeface="Cambria Math" panose="02040503050406030204" pitchFamily="18" charset="0"/>
                            <a:ea typeface="Calibri" panose="020F0502020204030204" pitchFamily="34" charset="0"/>
                            <a:cs typeface="Times New Roman" panose="02020603050405020304" pitchFamily="18" charset="0"/>
                          </a:rPr>
                          <m:t>𝒏𝒐𝒓𝒎</m:t>
                        </m:r>
                      </m:sub>
                    </m:sSub>
                  </m:oMath>
                </a14:m>
                <a:r>
                  <a:rPr lang="en-GB" sz="1200" b="1" dirty="0">
                    <a:latin typeface="Times New Roman" panose="02020603050405020304" pitchFamily="18" charset="0"/>
                    <a:ea typeface="Calibri" panose="020F0502020204030204" pitchFamily="34" charset="0"/>
                  </a:rPr>
                  <a:t> under laminar conditions with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a:latin typeface="Cambria Math" panose="02040503050406030204" pitchFamily="18" charset="0"/>
                        <a:ea typeface="Calibri" panose="020F0502020204030204" pitchFamily="34" charset="0"/>
                        <a:cs typeface="Times New Roman" panose="02020603050405020304" pitchFamily="18" charset="0"/>
                      </a:rPr>
                      <m:t>0.0,</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𝟎𝟓</m:t>
                    </m:r>
                  </m:oMath>
                </a14:m>
                <a:r>
                  <a:rPr lang="en-GB" sz="1200" b="1" dirty="0">
                    <a:latin typeface="Times New Roman" panose="02020603050405020304" pitchFamily="18" charset="0"/>
                    <a:ea typeface="Calibri" panose="020F0502020204030204" pitchFamily="34" charset="0"/>
                  </a:rPr>
                  <a:t> and </a:t>
                </a:r>
                <a14:m>
                  <m:oMath xmlns:m="http://schemas.openxmlformats.org/officeDocument/2006/math">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𝟏𝟎</m:t>
                    </m:r>
                  </m:oMath>
                </a14:m>
                <a:r>
                  <a:rPr lang="en-GB" sz="1200" b="1" dirty="0">
                    <a:latin typeface="Times New Roman" panose="02020603050405020304" pitchFamily="18" charset="0"/>
                    <a:ea typeface="Calibri" panose="020F0502020204030204" pitchFamily="34" charset="0"/>
                  </a:rPr>
                  <a:t> as indicated by the legend for input energy equal to the MIE for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oMath>
                </a14:m>
                <a:r>
                  <a:rPr lang="en-GB" sz="1200" b="1" dirty="0">
                    <a:latin typeface="Times New Roman" panose="02020603050405020304" pitchFamily="18" charset="0"/>
                    <a:ea typeface="Calibri" panose="020F0502020204030204" pitchFamily="34" charset="0"/>
                  </a:rPr>
                  <a:t> under laminar conditions.</a:t>
                </a:r>
                <a:endParaRPr lang="en-GB" sz="1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14247" y="5370311"/>
                <a:ext cx="5002169" cy="830997"/>
              </a:xfrm>
              <a:prstGeom prst="rect">
                <a:avLst/>
              </a:prstGeom>
              <a:blipFill>
                <a:blip r:embed="rId4"/>
                <a:stretch>
                  <a:fillRect l="-122" t="-735" b="-5147"/>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FCDD746-4D0A-4817-B567-DCC163E4D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084" y="2133216"/>
            <a:ext cx="4130911" cy="3240000"/>
          </a:xfrm>
          <a:prstGeom prst="rect">
            <a:avLst/>
          </a:prstGeom>
        </p:spPr>
      </p:pic>
      <p:sp>
        <p:nvSpPr>
          <p:cNvPr id="45" name="Rectangle 44">
            <a:extLst>
              <a:ext uri="{FF2B5EF4-FFF2-40B4-BE49-F238E27FC236}">
                <a16:creationId xmlns:a16="http://schemas.microsoft.com/office/drawing/2014/main" id="{59179DFD-7DC8-4E00-AF59-0562A0FA89C1}"/>
              </a:ext>
            </a:extLst>
          </p:cNvPr>
          <p:cNvSpPr/>
          <p:nvPr/>
        </p:nvSpPr>
        <p:spPr>
          <a:xfrm>
            <a:off x="-7624" y="2636912"/>
            <a:ext cx="2672526" cy="523220"/>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Non-dimensional temperature:</a:t>
            </a:r>
          </a:p>
          <a:p>
            <a:endParaRPr lang="en-GB"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60E0A0A-CEF9-4F98-B394-26937EBDF09D}"/>
                  </a:ext>
                </a:extLst>
              </p:cNvPr>
              <p:cNvSpPr/>
              <p:nvPr/>
            </p:nvSpPr>
            <p:spPr>
              <a:xfrm>
                <a:off x="93914" y="3761331"/>
                <a:ext cx="3447455" cy="1241045"/>
              </a:xfrm>
              <a:prstGeom prst="rect">
                <a:avLst/>
              </a:prstGeom>
            </p:spPr>
            <p:txBody>
              <a:bodyPr wrap="square">
                <a:spAutoFit/>
              </a:bodyPr>
              <a:lstStyle/>
              <a:p>
                <a14:m>
                  <m:oMath xmlns:m="http://schemas.openxmlformats.org/officeDocument/2006/math">
                    <m:acc>
                      <m:accPr>
                        <m:chr m:val="̂"/>
                        <m:ctrlPr>
                          <a:rPr lang="en-GB" sz="1400" i="1">
                            <a:latin typeface="Cambria Math" panose="02040503050406030204" pitchFamily="18" charset="0"/>
                            <a:cs typeface="Times New Roman" panose="02020603050405020304" pitchFamily="18" charset="0"/>
                          </a:rPr>
                        </m:ctrlPr>
                      </m:accPr>
                      <m:e>
                        <m:r>
                          <a:rPr lang="en-GB" sz="1400" i="1">
                            <a:latin typeface="Cambria Math" panose="02040503050406030204" pitchFamily="18" charset="0"/>
                            <a:cs typeface="Times New Roman" panose="02020603050405020304" pitchFamily="18" charset="0"/>
                          </a:rPr>
                          <m:t>𝑇</m:t>
                        </m:r>
                      </m:e>
                    </m:acc>
                  </m:oMath>
                </a14:m>
                <a:r>
                  <a:rPr lang="en-GB" sz="1400" dirty="0"/>
                  <a:t> </a:t>
                </a:r>
                <a:r>
                  <a:rPr lang="en-GB" sz="1400" dirty="0">
                    <a:latin typeface="Times New Roman" panose="02020603050405020304" pitchFamily="18" charset="0"/>
                    <a:cs typeface="Times New Roman" panose="02020603050405020304" pitchFamily="18" charset="0"/>
                  </a:rPr>
                  <a:t>is the instantaneous dimensional temperature,</a:t>
                </a:r>
              </a:p>
              <a:p>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i="1">
                            <a:latin typeface="Cambria Math" panose="02040503050406030204" pitchFamily="18" charset="0"/>
                            <a:cs typeface="Times New Roman" panose="02020603050405020304" pitchFamily="18" charset="0"/>
                          </a:rPr>
                          <m:t>𝑇</m:t>
                        </m:r>
                      </m:e>
                      <m:sub>
                        <m:r>
                          <a:rPr lang="en-GB" sz="1400" i="1">
                            <a:latin typeface="Cambria Math" panose="02040503050406030204" pitchFamily="18" charset="0"/>
                            <a:cs typeface="Times New Roman" panose="02020603050405020304" pitchFamily="18" charset="0"/>
                          </a:rPr>
                          <m:t>0</m:t>
                        </m:r>
                      </m:sub>
                    </m:sSub>
                  </m:oMath>
                </a14:m>
                <a:r>
                  <a:rPr lang="en-GB" sz="1400" dirty="0">
                    <a:latin typeface="Times New Roman" panose="02020603050405020304" pitchFamily="18" charset="0"/>
                    <a:cs typeface="Times New Roman" panose="02020603050405020304" pitchFamily="18" charset="0"/>
                  </a:rPr>
                  <a:t> is the unburned gas temperature,</a:t>
                </a:r>
              </a:p>
              <a:p>
                <a14:m>
                  <m:oMath xmlns:m="http://schemas.openxmlformats.org/officeDocument/2006/math">
                    <m:sSubSup>
                      <m:sSubSupPr>
                        <m:ctrlPr>
                          <a:rPr lang="en-GB" sz="1400" i="1">
                            <a:latin typeface="Cambria Math" panose="02040503050406030204" pitchFamily="18" charset="0"/>
                          </a:rPr>
                        </m:ctrlPr>
                      </m:sSubSupPr>
                      <m:e>
                        <m:r>
                          <a:rPr lang="en-GB" sz="1400" i="1">
                            <a:latin typeface="Cambria Math" panose="02040503050406030204" pitchFamily="18" charset="0"/>
                          </a:rPr>
                          <m:t>𝑇</m:t>
                        </m:r>
                      </m:e>
                      <m:sub>
                        <m:r>
                          <a:rPr lang="en-GB" sz="1400" i="1">
                            <a:latin typeface="Cambria Math" panose="02040503050406030204" pitchFamily="18" charset="0"/>
                          </a:rPr>
                          <m:t>𝑎𝑑</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oMath>
                </a14:m>
                <a:r>
                  <a:rPr lang="en-GB" sz="1400" dirty="0">
                    <a:latin typeface="Times New Roman" panose="02020603050405020304" pitchFamily="18" charset="0"/>
                    <a:cs typeface="Times New Roman" panose="02020603050405020304" pitchFamily="18" charset="0"/>
                  </a:rPr>
                  <a:t>is the adiabatic flame temperature for the corresponding level of dilution</a:t>
                </a:r>
              </a:p>
            </p:txBody>
          </p:sp>
        </mc:Choice>
        <mc:Fallback xmlns="">
          <p:sp>
            <p:nvSpPr>
              <p:cNvPr id="47" name="Rectangle 46">
                <a:extLst>
                  <a:ext uri="{FF2B5EF4-FFF2-40B4-BE49-F238E27FC236}">
                    <a16:creationId xmlns:a16="http://schemas.microsoft.com/office/drawing/2014/main" id="{860E0A0A-CEF9-4F98-B394-26937EBDF09D}"/>
                  </a:ext>
                </a:extLst>
              </p:cNvPr>
              <p:cNvSpPr>
                <a:spLocks noRot="1" noChangeAspect="1" noMove="1" noResize="1" noEditPoints="1" noAdjustHandles="1" noChangeArrowheads="1" noChangeShapeType="1" noTextEdit="1"/>
              </p:cNvSpPr>
              <p:nvPr/>
            </p:nvSpPr>
            <p:spPr>
              <a:xfrm>
                <a:off x="93914" y="3761331"/>
                <a:ext cx="3447455" cy="1241045"/>
              </a:xfrm>
              <a:prstGeom prst="rect">
                <a:avLst/>
              </a:prstGeom>
              <a:blipFill>
                <a:blip r:embed="rId6"/>
                <a:stretch>
                  <a:fillRect l="-530" t="-490" r="-883"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BCF79D8A-2E2C-411D-8BB6-BD14B8F4907A}"/>
                  </a:ext>
                </a:extLst>
              </p:cNvPr>
              <p:cNvSpPr/>
              <p:nvPr/>
            </p:nvSpPr>
            <p:spPr>
              <a:xfrm>
                <a:off x="284998" y="3044852"/>
                <a:ext cx="3151953"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𝑛𝑜𝑟𝑚</m:t>
                          </m:r>
                        </m:sub>
                      </m:sSub>
                      <m:r>
                        <a:rPr lang="en-GB">
                          <a:latin typeface="Cambria Math" panose="02040503050406030204" pitchFamily="18" charset="0"/>
                        </a:rPr>
                        <m:t>=</m:t>
                      </m:r>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𝑇</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r>
                        <m:rPr>
                          <m:lit/>
                        </m:rPr>
                        <a:rPr lang="en-GB">
                          <a:latin typeface="Cambria Math" panose="02040503050406030204" pitchFamily="18" charset="0"/>
                        </a:rPr>
                        <m:t>/</m:t>
                      </m:r>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𝑎𝑑</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oMath>
                  </m:oMathPara>
                </a14:m>
                <a:endParaRPr lang="en-GB" sz="1400" dirty="0"/>
              </a:p>
            </p:txBody>
          </p:sp>
        </mc:Choice>
        <mc:Fallback xmlns="">
          <p:sp>
            <p:nvSpPr>
              <p:cNvPr id="48" name="Rectangle 47">
                <a:extLst>
                  <a:ext uri="{FF2B5EF4-FFF2-40B4-BE49-F238E27FC236}">
                    <a16:creationId xmlns:a16="http://schemas.microsoft.com/office/drawing/2014/main" id="{BCF79D8A-2E2C-411D-8BB6-BD14B8F4907A}"/>
                  </a:ext>
                </a:extLst>
              </p:cNvPr>
              <p:cNvSpPr>
                <a:spLocks noRot="1" noChangeAspect="1" noMove="1" noResize="1" noEditPoints="1" noAdjustHandles="1" noChangeArrowheads="1" noChangeShapeType="1" noTextEdit="1"/>
              </p:cNvSpPr>
              <p:nvPr/>
            </p:nvSpPr>
            <p:spPr>
              <a:xfrm>
                <a:off x="284998" y="3044852"/>
                <a:ext cx="3151953" cy="506870"/>
              </a:xfrm>
              <a:prstGeom prst="rect">
                <a:avLst/>
              </a:prstGeom>
              <a:blipFill>
                <a:blip r:embed="rId7"/>
                <a:stretch>
                  <a:fillRect/>
                </a:stretch>
              </a:blipFill>
            </p:spPr>
            <p:txBody>
              <a:bodyPr/>
              <a:lstStyle/>
              <a:p>
                <a:r>
                  <a:rPr lang="en-GB">
                    <a:noFill/>
                  </a:rPr>
                  <a:t> </a:t>
                </a:r>
              </a:p>
            </p:txBody>
          </p:sp>
        </mc:Fallback>
      </mc:AlternateContent>
      <p:graphicFrame>
        <p:nvGraphicFramePr>
          <p:cNvPr id="19" name="Object 18">
            <a:extLst>
              <a:ext uri="{FF2B5EF4-FFF2-40B4-BE49-F238E27FC236}">
                <a16:creationId xmlns:a16="http://schemas.microsoft.com/office/drawing/2014/main" id="{84587E10-D701-4F86-817E-FB81559B8E20}"/>
              </a:ext>
            </a:extLst>
          </p:cNvPr>
          <p:cNvGraphicFramePr>
            <a:graphicFrameLocks noChangeAspect="1"/>
          </p:cNvGraphicFramePr>
          <p:nvPr/>
        </p:nvGraphicFramePr>
        <p:xfrm>
          <a:off x="-58601" y="913706"/>
          <a:ext cx="7396640" cy="1440000"/>
        </p:xfrm>
        <a:graphic>
          <a:graphicData uri="http://schemas.openxmlformats.org/presentationml/2006/ole">
            <mc:AlternateContent xmlns:mc="http://schemas.openxmlformats.org/markup-compatibility/2006">
              <mc:Choice xmlns:v="urn:schemas-microsoft-com:vml" Requires="v">
                <p:oleObj spid="_x0000_s24604" name="Document" r:id="rId8" imgW="5731988" imgH="1116760" progId="Word.Document.12">
                  <p:embed/>
                </p:oleObj>
              </mc:Choice>
              <mc:Fallback>
                <p:oleObj name="Document" r:id="rId8" imgW="5731988" imgH="1116760" progId="Word.Document.12">
                  <p:embed/>
                  <p:pic>
                    <p:nvPicPr>
                      <p:cNvPr id="19" name="Object 18">
                        <a:extLst>
                          <a:ext uri="{FF2B5EF4-FFF2-40B4-BE49-F238E27FC236}">
                            <a16:creationId xmlns:a16="http://schemas.microsoft.com/office/drawing/2014/main" id="{84587E10-D701-4F86-817E-FB81559B8E20}"/>
                          </a:ext>
                        </a:extLst>
                      </p:cNvPr>
                      <p:cNvPicPr/>
                      <p:nvPr/>
                    </p:nvPicPr>
                    <p:blipFill>
                      <a:blip r:embed="rId9"/>
                      <a:stretch>
                        <a:fillRect/>
                      </a:stretch>
                    </p:blipFill>
                    <p:spPr>
                      <a:xfrm>
                        <a:off x="-58601" y="913706"/>
                        <a:ext cx="7396640" cy="1440000"/>
                      </a:xfrm>
                      <a:prstGeom prst="rect">
                        <a:avLst/>
                      </a:prstGeom>
                    </p:spPr>
                  </p:pic>
                </p:oleObj>
              </mc:Fallback>
            </mc:AlternateContent>
          </a:graphicData>
        </a:graphic>
      </p:graphicFrame>
    </p:spTree>
    <p:extLst>
      <p:ext uri="{BB962C8B-B14F-4D97-AF65-F5344CB8AC3E}">
        <p14:creationId xmlns:p14="http://schemas.microsoft.com/office/powerpoint/2010/main" val="55433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3314247" y="5370311"/>
                <a:ext cx="5002169" cy="830997"/>
              </a:xfrm>
              <a:prstGeom prst="rect">
                <a:avLst/>
              </a:prstGeom>
            </p:spPr>
            <p:txBody>
              <a:bodyPr wrap="square">
                <a:spAutoFit/>
              </a:bodyPr>
              <a:lstStyle/>
              <a:p>
                <a:pPr algn="just"/>
                <a:r>
                  <a:rPr lang="en-GB" sz="1200" b="1" dirty="0">
                    <a:latin typeface="Times New Roman" panose="02020603050405020304" pitchFamily="18" charset="0"/>
                    <a:ea typeface="Calibri" panose="020F0502020204030204" pitchFamily="34" charset="0"/>
                  </a:rPr>
                  <a:t>Temporal evolutions of the maximum value of </a:t>
                </a:r>
                <a14:m>
                  <m:oMath xmlns:m="http://schemas.openxmlformats.org/officeDocument/2006/math">
                    <m:sSub>
                      <m:sSubPr>
                        <m:ctrlPr>
                          <a:rPr lang="en-GB" sz="1200" b="1" i="1">
                            <a:latin typeface="Cambria Math" panose="02040503050406030204" pitchFamily="18" charset="0"/>
                            <a:cs typeface="Times New Roman" panose="02020603050405020304" pitchFamily="18" charset="0"/>
                          </a:rPr>
                        </m:ctrlPr>
                      </m:sSubPr>
                      <m:e>
                        <m:r>
                          <a:rPr lang="en-GB" sz="1200" b="1" i="1">
                            <a:latin typeface="Cambria Math" panose="02040503050406030204" pitchFamily="18" charset="0"/>
                            <a:ea typeface="Calibri" panose="020F0502020204030204" pitchFamily="34" charset="0"/>
                            <a:cs typeface="Times New Roman" panose="02020603050405020304" pitchFamily="18" charset="0"/>
                          </a:rPr>
                          <m:t>𝑻</m:t>
                        </m:r>
                      </m:e>
                      <m:sub>
                        <m:r>
                          <a:rPr lang="en-GB" sz="1200" b="1" i="1">
                            <a:latin typeface="Cambria Math" panose="02040503050406030204" pitchFamily="18" charset="0"/>
                            <a:ea typeface="Calibri" panose="020F0502020204030204" pitchFamily="34" charset="0"/>
                            <a:cs typeface="Times New Roman" panose="02020603050405020304" pitchFamily="18" charset="0"/>
                          </a:rPr>
                          <m:t>𝒏𝒐𝒓𝒎</m:t>
                        </m:r>
                      </m:sub>
                    </m:sSub>
                  </m:oMath>
                </a14:m>
                <a:r>
                  <a:rPr lang="en-GB" sz="1200" b="1" dirty="0">
                    <a:latin typeface="Times New Roman" panose="02020603050405020304" pitchFamily="18" charset="0"/>
                    <a:ea typeface="Calibri" panose="020F0502020204030204" pitchFamily="34" charset="0"/>
                  </a:rPr>
                  <a:t> under laminar conditions with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a:latin typeface="Cambria Math" panose="02040503050406030204" pitchFamily="18" charset="0"/>
                        <a:ea typeface="Calibri" panose="020F0502020204030204" pitchFamily="34" charset="0"/>
                        <a:cs typeface="Times New Roman" panose="02020603050405020304" pitchFamily="18" charset="0"/>
                      </a:rPr>
                      <m:t>0.0,</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𝟎𝟓</m:t>
                    </m:r>
                  </m:oMath>
                </a14:m>
                <a:r>
                  <a:rPr lang="en-GB" sz="1200" b="1" dirty="0">
                    <a:latin typeface="Times New Roman" panose="02020603050405020304" pitchFamily="18" charset="0"/>
                    <a:ea typeface="Calibri" panose="020F0502020204030204" pitchFamily="34" charset="0"/>
                  </a:rPr>
                  <a:t> and </a:t>
                </a:r>
                <a14:m>
                  <m:oMath xmlns:m="http://schemas.openxmlformats.org/officeDocument/2006/math">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𝟏𝟎</m:t>
                    </m:r>
                  </m:oMath>
                </a14:m>
                <a:r>
                  <a:rPr lang="en-GB" sz="1200" b="1" dirty="0">
                    <a:latin typeface="Times New Roman" panose="02020603050405020304" pitchFamily="18" charset="0"/>
                    <a:ea typeface="Calibri" panose="020F0502020204030204" pitchFamily="34" charset="0"/>
                  </a:rPr>
                  <a:t> as indicated by the legend for input energy equal to the MIE for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oMath>
                </a14:m>
                <a:r>
                  <a:rPr lang="en-GB" sz="1200" b="1" dirty="0">
                    <a:latin typeface="Times New Roman" panose="02020603050405020304" pitchFamily="18" charset="0"/>
                    <a:ea typeface="Calibri" panose="020F0502020204030204" pitchFamily="34" charset="0"/>
                  </a:rPr>
                  <a:t> under laminar conditions.</a:t>
                </a:r>
                <a:endParaRPr lang="en-GB" sz="1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14247" y="5370311"/>
                <a:ext cx="5002169" cy="830997"/>
              </a:xfrm>
              <a:prstGeom prst="rect">
                <a:avLst/>
              </a:prstGeom>
              <a:blipFill>
                <a:blip r:embed="rId4"/>
                <a:stretch>
                  <a:fillRect l="-122" t="-735" b="-5147"/>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FCDD746-4D0A-4817-B567-DCC163E4D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084" y="2133216"/>
            <a:ext cx="4130911" cy="3240000"/>
          </a:xfrm>
          <a:prstGeom prst="rect">
            <a:avLst/>
          </a:prstGeom>
        </p:spPr>
      </p:pic>
      <p:sp>
        <p:nvSpPr>
          <p:cNvPr id="45" name="Rectangle 44">
            <a:extLst>
              <a:ext uri="{FF2B5EF4-FFF2-40B4-BE49-F238E27FC236}">
                <a16:creationId xmlns:a16="http://schemas.microsoft.com/office/drawing/2014/main" id="{59179DFD-7DC8-4E00-AF59-0562A0FA89C1}"/>
              </a:ext>
            </a:extLst>
          </p:cNvPr>
          <p:cNvSpPr/>
          <p:nvPr/>
        </p:nvSpPr>
        <p:spPr>
          <a:xfrm>
            <a:off x="-7624" y="2636912"/>
            <a:ext cx="2672526" cy="523220"/>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Non-dimensional temperature:</a:t>
            </a:r>
          </a:p>
          <a:p>
            <a:endParaRPr lang="en-GB"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60E0A0A-CEF9-4F98-B394-26937EBDF09D}"/>
                  </a:ext>
                </a:extLst>
              </p:cNvPr>
              <p:cNvSpPr/>
              <p:nvPr/>
            </p:nvSpPr>
            <p:spPr>
              <a:xfrm>
                <a:off x="93914" y="3761331"/>
                <a:ext cx="3447455" cy="1241045"/>
              </a:xfrm>
              <a:prstGeom prst="rect">
                <a:avLst/>
              </a:prstGeom>
            </p:spPr>
            <p:txBody>
              <a:bodyPr wrap="square">
                <a:spAutoFit/>
              </a:bodyPr>
              <a:lstStyle/>
              <a:p>
                <a14:m>
                  <m:oMath xmlns:m="http://schemas.openxmlformats.org/officeDocument/2006/math">
                    <m:acc>
                      <m:accPr>
                        <m:chr m:val="̂"/>
                        <m:ctrlPr>
                          <a:rPr lang="en-GB" sz="1400" i="1">
                            <a:latin typeface="Cambria Math" panose="02040503050406030204" pitchFamily="18" charset="0"/>
                            <a:cs typeface="Times New Roman" panose="02020603050405020304" pitchFamily="18" charset="0"/>
                          </a:rPr>
                        </m:ctrlPr>
                      </m:accPr>
                      <m:e>
                        <m:r>
                          <a:rPr lang="en-GB" sz="1400" i="1">
                            <a:latin typeface="Cambria Math" panose="02040503050406030204" pitchFamily="18" charset="0"/>
                            <a:cs typeface="Times New Roman" panose="02020603050405020304" pitchFamily="18" charset="0"/>
                          </a:rPr>
                          <m:t>𝑇</m:t>
                        </m:r>
                      </m:e>
                    </m:acc>
                  </m:oMath>
                </a14:m>
                <a:r>
                  <a:rPr lang="en-GB" sz="1400" dirty="0"/>
                  <a:t> </a:t>
                </a:r>
                <a:r>
                  <a:rPr lang="en-GB" sz="1400" dirty="0">
                    <a:latin typeface="Times New Roman" panose="02020603050405020304" pitchFamily="18" charset="0"/>
                    <a:cs typeface="Times New Roman" panose="02020603050405020304" pitchFamily="18" charset="0"/>
                  </a:rPr>
                  <a:t>is the instantaneous dimensional temperature,</a:t>
                </a:r>
              </a:p>
              <a:p>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i="1">
                            <a:latin typeface="Cambria Math" panose="02040503050406030204" pitchFamily="18" charset="0"/>
                            <a:cs typeface="Times New Roman" panose="02020603050405020304" pitchFamily="18" charset="0"/>
                          </a:rPr>
                          <m:t>𝑇</m:t>
                        </m:r>
                      </m:e>
                      <m:sub>
                        <m:r>
                          <a:rPr lang="en-GB" sz="1400" i="1">
                            <a:latin typeface="Cambria Math" panose="02040503050406030204" pitchFamily="18" charset="0"/>
                            <a:cs typeface="Times New Roman" panose="02020603050405020304" pitchFamily="18" charset="0"/>
                          </a:rPr>
                          <m:t>0</m:t>
                        </m:r>
                      </m:sub>
                    </m:sSub>
                  </m:oMath>
                </a14:m>
                <a:r>
                  <a:rPr lang="en-GB" sz="1400" dirty="0">
                    <a:latin typeface="Times New Roman" panose="02020603050405020304" pitchFamily="18" charset="0"/>
                    <a:cs typeface="Times New Roman" panose="02020603050405020304" pitchFamily="18" charset="0"/>
                  </a:rPr>
                  <a:t> is the unburned gas temperature,</a:t>
                </a:r>
              </a:p>
              <a:p>
                <a14:m>
                  <m:oMath xmlns:m="http://schemas.openxmlformats.org/officeDocument/2006/math">
                    <m:sSubSup>
                      <m:sSubSupPr>
                        <m:ctrlPr>
                          <a:rPr lang="en-GB" sz="1400" i="1">
                            <a:latin typeface="Cambria Math" panose="02040503050406030204" pitchFamily="18" charset="0"/>
                          </a:rPr>
                        </m:ctrlPr>
                      </m:sSubSupPr>
                      <m:e>
                        <m:r>
                          <a:rPr lang="en-GB" sz="1400" i="1">
                            <a:latin typeface="Cambria Math" panose="02040503050406030204" pitchFamily="18" charset="0"/>
                          </a:rPr>
                          <m:t>𝑇</m:t>
                        </m:r>
                      </m:e>
                      <m:sub>
                        <m:r>
                          <a:rPr lang="en-GB" sz="1400" i="1">
                            <a:latin typeface="Cambria Math" panose="02040503050406030204" pitchFamily="18" charset="0"/>
                          </a:rPr>
                          <m:t>𝑎𝑑</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oMath>
                </a14:m>
                <a:r>
                  <a:rPr lang="en-GB" sz="1400" dirty="0">
                    <a:latin typeface="Times New Roman" panose="02020603050405020304" pitchFamily="18" charset="0"/>
                    <a:cs typeface="Times New Roman" panose="02020603050405020304" pitchFamily="18" charset="0"/>
                  </a:rPr>
                  <a:t>is the adiabatic flame temperature for the corresponding level of dilution</a:t>
                </a:r>
              </a:p>
            </p:txBody>
          </p:sp>
        </mc:Choice>
        <mc:Fallback xmlns="">
          <p:sp>
            <p:nvSpPr>
              <p:cNvPr id="47" name="Rectangle 46">
                <a:extLst>
                  <a:ext uri="{FF2B5EF4-FFF2-40B4-BE49-F238E27FC236}">
                    <a16:creationId xmlns:a16="http://schemas.microsoft.com/office/drawing/2014/main" id="{860E0A0A-CEF9-4F98-B394-26937EBDF09D}"/>
                  </a:ext>
                </a:extLst>
              </p:cNvPr>
              <p:cNvSpPr>
                <a:spLocks noRot="1" noChangeAspect="1" noMove="1" noResize="1" noEditPoints="1" noAdjustHandles="1" noChangeArrowheads="1" noChangeShapeType="1" noTextEdit="1"/>
              </p:cNvSpPr>
              <p:nvPr/>
            </p:nvSpPr>
            <p:spPr>
              <a:xfrm>
                <a:off x="93914" y="3761331"/>
                <a:ext cx="3447455" cy="1241045"/>
              </a:xfrm>
              <a:prstGeom prst="rect">
                <a:avLst/>
              </a:prstGeom>
              <a:blipFill>
                <a:blip r:embed="rId6"/>
                <a:stretch>
                  <a:fillRect l="-530" t="-490" r="-883"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BCF79D8A-2E2C-411D-8BB6-BD14B8F4907A}"/>
                  </a:ext>
                </a:extLst>
              </p:cNvPr>
              <p:cNvSpPr/>
              <p:nvPr/>
            </p:nvSpPr>
            <p:spPr>
              <a:xfrm>
                <a:off x="284998" y="3044852"/>
                <a:ext cx="3151953"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𝑛𝑜𝑟𝑚</m:t>
                          </m:r>
                        </m:sub>
                      </m:sSub>
                      <m:r>
                        <a:rPr lang="en-GB">
                          <a:latin typeface="Cambria Math" panose="02040503050406030204" pitchFamily="18" charset="0"/>
                        </a:rPr>
                        <m:t>=</m:t>
                      </m:r>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𝑇</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r>
                        <m:rPr>
                          <m:lit/>
                        </m:rPr>
                        <a:rPr lang="en-GB">
                          <a:latin typeface="Cambria Math" panose="02040503050406030204" pitchFamily="18" charset="0"/>
                        </a:rPr>
                        <m:t>/</m:t>
                      </m:r>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𝑎𝑑</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oMath>
                  </m:oMathPara>
                </a14:m>
                <a:endParaRPr lang="en-GB" sz="1400" dirty="0"/>
              </a:p>
            </p:txBody>
          </p:sp>
        </mc:Choice>
        <mc:Fallback xmlns="">
          <p:sp>
            <p:nvSpPr>
              <p:cNvPr id="48" name="Rectangle 47">
                <a:extLst>
                  <a:ext uri="{FF2B5EF4-FFF2-40B4-BE49-F238E27FC236}">
                    <a16:creationId xmlns:a16="http://schemas.microsoft.com/office/drawing/2014/main" id="{BCF79D8A-2E2C-411D-8BB6-BD14B8F4907A}"/>
                  </a:ext>
                </a:extLst>
              </p:cNvPr>
              <p:cNvSpPr>
                <a:spLocks noRot="1" noChangeAspect="1" noMove="1" noResize="1" noEditPoints="1" noAdjustHandles="1" noChangeArrowheads="1" noChangeShapeType="1" noTextEdit="1"/>
              </p:cNvSpPr>
              <p:nvPr/>
            </p:nvSpPr>
            <p:spPr>
              <a:xfrm>
                <a:off x="284998" y="3044852"/>
                <a:ext cx="3151953" cy="506870"/>
              </a:xfrm>
              <a:prstGeom prst="rect">
                <a:avLst/>
              </a:prstGeom>
              <a:blipFill>
                <a:blip r:embed="rId7"/>
                <a:stretch>
                  <a:fillRect/>
                </a:stretch>
              </a:blipFill>
            </p:spPr>
            <p:txBody>
              <a:bodyPr/>
              <a:lstStyle/>
              <a:p>
                <a:r>
                  <a:rPr lang="en-GB">
                    <a:noFill/>
                  </a:rPr>
                  <a:t> </a:t>
                </a:r>
              </a:p>
            </p:txBody>
          </p:sp>
        </mc:Fallback>
      </mc:AlternateContent>
      <p:graphicFrame>
        <p:nvGraphicFramePr>
          <p:cNvPr id="19" name="Object 18">
            <a:extLst>
              <a:ext uri="{FF2B5EF4-FFF2-40B4-BE49-F238E27FC236}">
                <a16:creationId xmlns:a16="http://schemas.microsoft.com/office/drawing/2014/main" id="{84587E10-D701-4F86-817E-FB81559B8E20}"/>
              </a:ext>
            </a:extLst>
          </p:cNvPr>
          <p:cNvGraphicFramePr>
            <a:graphicFrameLocks noChangeAspect="1"/>
          </p:cNvGraphicFramePr>
          <p:nvPr/>
        </p:nvGraphicFramePr>
        <p:xfrm>
          <a:off x="-58601" y="913706"/>
          <a:ext cx="7396640" cy="1440000"/>
        </p:xfrm>
        <a:graphic>
          <a:graphicData uri="http://schemas.openxmlformats.org/presentationml/2006/ole">
            <mc:AlternateContent xmlns:mc="http://schemas.openxmlformats.org/markup-compatibility/2006">
              <mc:Choice xmlns:v="urn:schemas-microsoft-com:vml" Requires="v">
                <p:oleObj spid="_x0000_s23581" name="Document" r:id="rId8" imgW="5731988" imgH="1116760" progId="Word.Document.12">
                  <p:embed/>
                </p:oleObj>
              </mc:Choice>
              <mc:Fallback>
                <p:oleObj name="Document" r:id="rId8" imgW="5731988" imgH="1116760" progId="Word.Document.12">
                  <p:embed/>
                  <p:pic>
                    <p:nvPicPr>
                      <p:cNvPr id="19" name="Object 18">
                        <a:extLst>
                          <a:ext uri="{FF2B5EF4-FFF2-40B4-BE49-F238E27FC236}">
                            <a16:creationId xmlns:a16="http://schemas.microsoft.com/office/drawing/2014/main" id="{84587E10-D701-4F86-817E-FB81559B8E20}"/>
                          </a:ext>
                        </a:extLst>
                      </p:cNvPr>
                      <p:cNvPicPr/>
                      <p:nvPr/>
                    </p:nvPicPr>
                    <p:blipFill>
                      <a:blip r:embed="rId9"/>
                      <a:stretch>
                        <a:fillRect/>
                      </a:stretch>
                    </p:blipFill>
                    <p:spPr>
                      <a:xfrm>
                        <a:off x="-58601" y="913706"/>
                        <a:ext cx="7396640" cy="14400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5EA647E-0B73-4556-8B2A-567658FF34E5}"/>
              </a:ext>
            </a:extLst>
          </p:cNvPr>
          <p:cNvSpPr/>
          <p:nvPr/>
        </p:nvSpPr>
        <p:spPr>
          <a:xfrm>
            <a:off x="4568187" y="922461"/>
            <a:ext cx="648072" cy="10263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F713AB9-4F9F-4F46-AFC4-3E0F9365614B}"/>
                  </a:ext>
                </a:extLst>
              </p:cNvPr>
              <p:cNvSpPr/>
              <p:nvPr/>
            </p:nvSpPr>
            <p:spPr>
              <a:xfrm>
                <a:off x="7565030" y="2204864"/>
                <a:ext cx="1878665" cy="603755"/>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r>
                      <a:rPr lang="en-GB" sz="1600" i="1">
                        <a:latin typeface="Cambria Math" panose="02040503050406030204" pitchFamily="18" charset="0"/>
                      </a:rPr>
                      <m:t> </m:t>
                    </m:r>
                  </m:oMath>
                </a14:m>
                <a:r>
                  <a:rPr lang="en-GB" sz="1600" dirty="0">
                    <a:latin typeface="Times New Roman" panose="02020603050405020304" pitchFamily="18" charset="0"/>
                    <a:cs typeface="Times New Roman" panose="02020603050405020304" pitchFamily="18" charset="0"/>
                  </a:rPr>
                  <a:t>= 3.55</a:t>
                </a:r>
              </a:p>
              <a:p>
                <a:pPr marL="271463" indent="-271463">
                  <a:buClr>
                    <a:srgbClr val="0000FF"/>
                  </a:buClr>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Laminar cases</a:t>
                </a:r>
              </a:p>
            </p:txBody>
          </p:sp>
        </mc:Choice>
        <mc:Fallback xmlns="">
          <p:sp>
            <p:nvSpPr>
              <p:cNvPr id="21" name="Rectangle 20">
                <a:extLst>
                  <a:ext uri="{FF2B5EF4-FFF2-40B4-BE49-F238E27FC236}">
                    <a16:creationId xmlns:a16="http://schemas.microsoft.com/office/drawing/2014/main" id="{2F713AB9-4F9F-4F46-AFC4-3E0F9365614B}"/>
                  </a:ext>
                </a:extLst>
              </p:cNvPr>
              <p:cNvSpPr>
                <a:spLocks noRot="1" noChangeAspect="1" noMove="1" noResize="1" noEditPoints="1" noAdjustHandles="1" noChangeArrowheads="1" noChangeShapeType="1" noTextEdit="1"/>
              </p:cNvSpPr>
              <p:nvPr/>
            </p:nvSpPr>
            <p:spPr>
              <a:xfrm>
                <a:off x="7565030" y="2204864"/>
                <a:ext cx="1878665" cy="603755"/>
              </a:xfrm>
              <a:prstGeom prst="rect">
                <a:avLst/>
              </a:prstGeom>
              <a:blipFill>
                <a:blip r:embed="rId10"/>
                <a:stretch>
                  <a:fillRect l="-1299" t="-3030" b="-12121"/>
                </a:stretch>
              </a:blipFill>
            </p:spPr>
            <p:txBody>
              <a:bodyPr/>
              <a:lstStyle/>
              <a:p>
                <a:r>
                  <a:rPr lang="en-GB">
                    <a:noFill/>
                  </a:rPr>
                  <a:t> </a:t>
                </a:r>
              </a:p>
            </p:txBody>
          </p:sp>
        </mc:Fallback>
      </mc:AlternateContent>
    </p:spTree>
    <p:extLst>
      <p:ext uri="{BB962C8B-B14F-4D97-AF65-F5344CB8AC3E}">
        <p14:creationId xmlns:p14="http://schemas.microsoft.com/office/powerpoint/2010/main" val="338628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3314247" y="5370311"/>
                <a:ext cx="5002169" cy="830997"/>
              </a:xfrm>
              <a:prstGeom prst="rect">
                <a:avLst/>
              </a:prstGeom>
            </p:spPr>
            <p:txBody>
              <a:bodyPr wrap="square">
                <a:spAutoFit/>
              </a:bodyPr>
              <a:lstStyle/>
              <a:p>
                <a:pPr algn="just"/>
                <a:r>
                  <a:rPr lang="en-GB" sz="1200" b="1" dirty="0">
                    <a:latin typeface="Times New Roman" panose="02020603050405020304" pitchFamily="18" charset="0"/>
                    <a:ea typeface="Calibri" panose="020F0502020204030204" pitchFamily="34" charset="0"/>
                  </a:rPr>
                  <a:t>Temporal evolutions of the maximum value of </a:t>
                </a:r>
                <a14:m>
                  <m:oMath xmlns:m="http://schemas.openxmlformats.org/officeDocument/2006/math">
                    <m:sSub>
                      <m:sSubPr>
                        <m:ctrlPr>
                          <a:rPr lang="en-GB" sz="1200" b="1" i="1">
                            <a:latin typeface="Cambria Math" panose="02040503050406030204" pitchFamily="18" charset="0"/>
                            <a:cs typeface="Times New Roman" panose="02020603050405020304" pitchFamily="18" charset="0"/>
                          </a:rPr>
                        </m:ctrlPr>
                      </m:sSubPr>
                      <m:e>
                        <m:r>
                          <a:rPr lang="en-GB" sz="1200" b="1" i="1">
                            <a:latin typeface="Cambria Math" panose="02040503050406030204" pitchFamily="18" charset="0"/>
                            <a:ea typeface="Calibri" panose="020F0502020204030204" pitchFamily="34" charset="0"/>
                            <a:cs typeface="Times New Roman" panose="02020603050405020304" pitchFamily="18" charset="0"/>
                          </a:rPr>
                          <m:t>𝑻</m:t>
                        </m:r>
                      </m:e>
                      <m:sub>
                        <m:r>
                          <a:rPr lang="en-GB" sz="1200" b="1" i="1">
                            <a:latin typeface="Cambria Math" panose="02040503050406030204" pitchFamily="18" charset="0"/>
                            <a:ea typeface="Calibri" panose="020F0502020204030204" pitchFamily="34" charset="0"/>
                            <a:cs typeface="Times New Roman" panose="02020603050405020304" pitchFamily="18" charset="0"/>
                          </a:rPr>
                          <m:t>𝒏𝒐𝒓𝒎</m:t>
                        </m:r>
                      </m:sub>
                    </m:sSub>
                  </m:oMath>
                </a14:m>
                <a:r>
                  <a:rPr lang="en-GB" sz="1200" b="1" dirty="0">
                    <a:latin typeface="Times New Roman" panose="02020603050405020304" pitchFamily="18" charset="0"/>
                    <a:ea typeface="Calibri" panose="020F0502020204030204" pitchFamily="34" charset="0"/>
                  </a:rPr>
                  <a:t> under laminar conditions with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a:latin typeface="Cambria Math" panose="02040503050406030204" pitchFamily="18" charset="0"/>
                        <a:ea typeface="Calibri" panose="020F0502020204030204" pitchFamily="34" charset="0"/>
                        <a:cs typeface="Times New Roman" panose="02020603050405020304" pitchFamily="18" charset="0"/>
                      </a:rPr>
                      <m:t>0.0,</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𝟎𝟓</m:t>
                    </m:r>
                  </m:oMath>
                </a14:m>
                <a:r>
                  <a:rPr lang="en-GB" sz="1200" b="1" dirty="0">
                    <a:latin typeface="Times New Roman" panose="02020603050405020304" pitchFamily="18" charset="0"/>
                    <a:ea typeface="Calibri" panose="020F0502020204030204" pitchFamily="34" charset="0"/>
                  </a:rPr>
                  <a:t> and </a:t>
                </a:r>
                <a14:m>
                  <m:oMath xmlns:m="http://schemas.openxmlformats.org/officeDocument/2006/math">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𝟏𝟎</m:t>
                    </m:r>
                  </m:oMath>
                </a14:m>
                <a:r>
                  <a:rPr lang="en-GB" sz="1200" b="1" dirty="0">
                    <a:latin typeface="Times New Roman" panose="02020603050405020304" pitchFamily="18" charset="0"/>
                    <a:ea typeface="Calibri" panose="020F0502020204030204" pitchFamily="34" charset="0"/>
                  </a:rPr>
                  <a:t> as indicated by the legend for input energy equal to the MIE for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oMath>
                </a14:m>
                <a:r>
                  <a:rPr lang="en-GB" sz="1200" b="1" dirty="0">
                    <a:latin typeface="Times New Roman" panose="02020603050405020304" pitchFamily="18" charset="0"/>
                    <a:ea typeface="Calibri" panose="020F0502020204030204" pitchFamily="34" charset="0"/>
                  </a:rPr>
                  <a:t> under laminar conditions.</a:t>
                </a:r>
                <a:endParaRPr lang="en-GB" sz="1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14247" y="5370311"/>
                <a:ext cx="5002169" cy="830997"/>
              </a:xfrm>
              <a:prstGeom prst="rect">
                <a:avLst/>
              </a:prstGeom>
              <a:blipFill>
                <a:blip r:embed="rId4"/>
                <a:stretch>
                  <a:fillRect l="-122" t="-735" b="-5147"/>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FCDD746-4D0A-4817-B567-DCC163E4D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084" y="2133216"/>
            <a:ext cx="4130911" cy="3240000"/>
          </a:xfrm>
          <a:prstGeom prst="rect">
            <a:avLst/>
          </a:prstGeom>
        </p:spPr>
      </p:pic>
      <p:sp>
        <p:nvSpPr>
          <p:cNvPr id="45" name="Rectangle 44">
            <a:extLst>
              <a:ext uri="{FF2B5EF4-FFF2-40B4-BE49-F238E27FC236}">
                <a16:creationId xmlns:a16="http://schemas.microsoft.com/office/drawing/2014/main" id="{59179DFD-7DC8-4E00-AF59-0562A0FA89C1}"/>
              </a:ext>
            </a:extLst>
          </p:cNvPr>
          <p:cNvSpPr/>
          <p:nvPr/>
        </p:nvSpPr>
        <p:spPr>
          <a:xfrm>
            <a:off x="-7624" y="2636912"/>
            <a:ext cx="2672526" cy="523220"/>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Non-dimensional temperature:</a:t>
            </a:r>
          </a:p>
          <a:p>
            <a:endParaRPr lang="en-GB"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60E0A0A-CEF9-4F98-B394-26937EBDF09D}"/>
                  </a:ext>
                </a:extLst>
              </p:cNvPr>
              <p:cNvSpPr/>
              <p:nvPr/>
            </p:nvSpPr>
            <p:spPr>
              <a:xfrm>
                <a:off x="93914" y="3761331"/>
                <a:ext cx="3447455" cy="1241045"/>
              </a:xfrm>
              <a:prstGeom prst="rect">
                <a:avLst/>
              </a:prstGeom>
            </p:spPr>
            <p:txBody>
              <a:bodyPr wrap="square">
                <a:spAutoFit/>
              </a:bodyPr>
              <a:lstStyle/>
              <a:p>
                <a14:m>
                  <m:oMath xmlns:m="http://schemas.openxmlformats.org/officeDocument/2006/math">
                    <m:acc>
                      <m:accPr>
                        <m:chr m:val="̂"/>
                        <m:ctrlPr>
                          <a:rPr lang="en-GB" sz="1400" i="1">
                            <a:latin typeface="Cambria Math" panose="02040503050406030204" pitchFamily="18" charset="0"/>
                            <a:cs typeface="Times New Roman" panose="02020603050405020304" pitchFamily="18" charset="0"/>
                          </a:rPr>
                        </m:ctrlPr>
                      </m:accPr>
                      <m:e>
                        <m:r>
                          <a:rPr lang="en-GB" sz="1400" i="1">
                            <a:latin typeface="Cambria Math" panose="02040503050406030204" pitchFamily="18" charset="0"/>
                            <a:cs typeface="Times New Roman" panose="02020603050405020304" pitchFamily="18" charset="0"/>
                          </a:rPr>
                          <m:t>𝑇</m:t>
                        </m:r>
                      </m:e>
                    </m:acc>
                  </m:oMath>
                </a14:m>
                <a:r>
                  <a:rPr lang="en-GB" sz="1400" dirty="0"/>
                  <a:t> </a:t>
                </a:r>
                <a:r>
                  <a:rPr lang="en-GB" sz="1400" dirty="0">
                    <a:latin typeface="Times New Roman" panose="02020603050405020304" pitchFamily="18" charset="0"/>
                    <a:cs typeface="Times New Roman" panose="02020603050405020304" pitchFamily="18" charset="0"/>
                  </a:rPr>
                  <a:t>is the instantaneous dimensional temperature,</a:t>
                </a:r>
              </a:p>
              <a:p>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i="1">
                            <a:latin typeface="Cambria Math" panose="02040503050406030204" pitchFamily="18" charset="0"/>
                            <a:cs typeface="Times New Roman" panose="02020603050405020304" pitchFamily="18" charset="0"/>
                          </a:rPr>
                          <m:t>𝑇</m:t>
                        </m:r>
                      </m:e>
                      <m:sub>
                        <m:r>
                          <a:rPr lang="en-GB" sz="1400" i="1">
                            <a:latin typeface="Cambria Math" panose="02040503050406030204" pitchFamily="18" charset="0"/>
                            <a:cs typeface="Times New Roman" panose="02020603050405020304" pitchFamily="18" charset="0"/>
                          </a:rPr>
                          <m:t>0</m:t>
                        </m:r>
                      </m:sub>
                    </m:sSub>
                  </m:oMath>
                </a14:m>
                <a:r>
                  <a:rPr lang="en-GB" sz="1400" dirty="0">
                    <a:latin typeface="Times New Roman" panose="02020603050405020304" pitchFamily="18" charset="0"/>
                    <a:cs typeface="Times New Roman" panose="02020603050405020304" pitchFamily="18" charset="0"/>
                  </a:rPr>
                  <a:t> is the unburned gas temperature,</a:t>
                </a:r>
              </a:p>
              <a:p>
                <a14:m>
                  <m:oMath xmlns:m="http://schemas.openxmlformats.org/officeDocument/2006/math">
                    <m:sSubSup>
                      <m:sSubSupPr>
                        <m:ctrlPr>
                          <a:rPr lang="en-GB" sz="1400" i="1">
                            <a:latin typeface="Cambria Math" panose="02040503050406030204" pitchFamily="18" charset="0"/>
                          </a:rPr>
                        </m:ctrlPr>
                      </m:sSubSupPr>
                      <m:e>
                        <m:r>
                          <a:rPr lang="en-GB" sz="1400" i="1">
                            <a:latin typeface="Cambria Math" panose="02040503050406030204" pitchFamily="18" charset="0"/>
                          </a:rPr>
                          <m:t>𝑇</m:t>
                        </m:r>
                      </m:e>
                      <m:sub>
                        <m:r>
                          <a:rPr lang="en-GB" sz="1400" i="1">
                            <a:latin typeface="Cambria Math" panose="02040503050406030204" pitchFamily="18" charset="0"/>
                          </a:rPr>
                          <m:t>𝑎𝑑</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oMath>
                </a14:m>
                <a:r>
                  <a:rPr lang="en-GB" sz="1400" dirty="0">
                    <a:latin typeface="Times New Roman" panose="02020603050405020304" pitchFamily="18" charset="0"/>
                    <a:cs typeface="Times New Roman" panose="02020603050405020304" pitchFamily="18" charset="0"/>
                  </a:rPr>
                  <a:t>is the adiabatic flame temperature for the corresponding level of dilution</a:t>
                </a:r>
              </a:p>
            </p:txBody>
          </p:sp>
        </mc:Choice>
        <mc:Fallback xmlns="">
          <p:sp>
            <p:nvSpPr>
              <p:cNvPr id="47" name="Rectangle 46">
                <a:extLst>
                  <a:ext uri="{FF2B5EF4-FFF2-40B4-BE49-F238E27FC236}">
                    <a16:creationId xmlns:a16="http://schemas.microsoft.com/office/drawing/2014/main" id="{860E0A0A-CEF9-4F98-B394-26937EBDF09D}"/>
                  </a:ext>
                </a:extLst>
              </p:cNvPr>
              <p:cNvSpPr>
                <a:spLocks noRot="1" noChangeAspect="1" noMove="1" noResize="1" noEditPoints="1" noAdjustHandles="1" noChangeArrowheads="1" noChangeShapeType="1" noTextEdit="1"/>
              </p:cNvSpPr>
              <p:nvPr/>
            </p:nvSpPr>
            <p:spPr>
              <a:xfrm>
                <a:off x="93914" y="3761331"/>
                <a:ext cx="3447455" cy="1241045"/>
              </a:xfrm>
              <a:prstGeom prst="rect">
                <a:avLst/>
              </a:prstGeom>
              <a:blipFill>
                <a:blip r:embed="rId6"/>
                <a:stretch>
                  <a:fillRect l="-530" t="-490" r="-883"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BCF79D8A-2E2C-411D-8BB6-BD14B8F4907A}"/>
                  </a:ext>
                </a:extLst>
              </p:cNvPr>
              <p:cNvSpPr/>
              <p:nvPr/>
            </p:nvSpPr>
            <p:spPr>
              <a:xfrm>
                <a:off x="284998" y="3044852"/>
                <a:ext cx="3151953"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𝑛𝑜𝑟𝑚</m:t>
                          </m:r>
                        </m:sub>
                      </m:sSub>
                      <m:r>
                        <a:rPr lang="en-GB">
                          <a:latin typeface="Cambria Math" panose="02040503050406030204" pitchFamily="18" charset="0"/>
                        </a:rPr>
                        <m:t>=</m:t>
                      </m:r>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𝑇</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r>
                        <m:rPr>
                          <m:lit/>
                        </m:rPr>
                        <a:rPr lang="en-GB">
                          <a:latin typeface="Cambria Math" panose="02040503050406030204" pitchFamily="18" charset="0"/>
                        </a:rPr>
                        <m:t>/</m:t>
                      </m:r>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𝑎𝑑</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oMath>
                  </m:oMathPara>
                </a14:m>
                <a:endParaRPr lang="en-GB" sz="1400" dirty="0"/>
              </a:p>
            </p:txBody>
          </p:sp>
        </mc:Choice>
        <mc:Fallback xmlns="">
          <p:sp>
            <p:nvSpPr>
              <p:cNvPr id="48" name="Rectangle 47">
                <a:extLst>
                  <a:ext uri="{FF2B5EF4-FFF2-40B4-BE49-F238E27FC236}">
                    <a16:creationId xmlns:a16="http://schemas.microsoft.com/office/drawing/2014/main" id="{BCF79D8A-2E2C-411D-8BB6-BD14B8F4907A}"/>
                  </a:ext>
                </a:extLst>
              </p:cNvPr>
              <p:cNvSpPr>
                <a:spLocks noRot="1" noChangeAspect="1" noMove="1" noResize="1" noEditPoints="1" noAdjustHandles="1" noChangeArrowheads="1" noChangeShapeType="1" noTextEdit="1"/>
              </p:cNvSpPr>
              <p:nvPr/>
            </p:nvSpPr>
            <p:spPr>
              <a:xfrm>
                <a:off x="284998" y="3044852"/>
                <a:ext cx="3151953" cy="506870"/>
              </a:xfrm>
              <a:prstGeom prst="rect">
                <a:avLst/>
              </a:prstGeom>
              <a:blipFill>
                <a:blip r:embed="rId7"/>
                <a:stretch>
                  <a:fillRect/>
                </a:stretch>
              </a:blipFill>
            </p:spPr>
            <p:txBody>
              <a:bodyPr/>
              <a:lstStyle/>
              <a:p>
                <a:r>
                  <a:rPr lang="en-GB">
                    <a:noFill/>
                  </a:rPr>
                  <a:t> </a:t>
                </a:r>
              </a:p>
            </p:txBody>
          </p:sp>
        </mc:Fallback>
      </mc:AlternateContent>
      <p:graphicFrame>
        <p:nvGraphicFramePr>
          <p:cNvPr id="19" name="Object 18">
            <a:extLst>
              <a:ext uri="{FF2B5EF4-FFF2-40B4-BE49-F238E27FC236}">
                <a16:creationId xmlns:a16="http://schemas.microsoft.com/office/drawing/2014/main" id="{84587E10-D701-4F86-817E-FB81559B8E20}"/>
              </a:ext>
            </a:extLst>
          </p:cNvPr>
          <p:cNvGraphicFramePr>
            <a:graphicFrameLocks noChangeAspect="1"/>
          </p:cNvGraphicFramePr>
          <p:nvPr/>
        </p:nvGraphicFramePr>
        <p:xfrm>
          <a:off x="-58601" y="913706"/>
          <a:ext cx="7396640" cy="1440000"/>
        </p:xfrm>
        <a:graphic>
          <a:graphicData uri="http://schemas.openxmlformats.org/presentationml/2006/ole">
            <mc:AlternateContent xmlns:mc="http://schemas.openxmlformats.org/markup-compatibility/2006">
              <mc:Choice xmlns:v="urn:schemas-microsoft-com:vml" Requires="v">
                <p:oleObj spid="_x0000_s25628" name="Document" r:id="rId8" imgW="5731988" imgH="1116760" progId="Word.Document.12">
                  <p:embed/>
                </p:oleObj>
              </mc:Choice>
              <mc:Fallback>
                <p:oleObj name="Document" r:id="rId8" imgW="5731988" imgH="1116760" progId="Word.Document.12">
                  <p:embed/>
                  <p:pic>
                    <p:nvPicPr>
                      <p:cNvPr id="19" name="Object 18">
                        <a:extLst>
                          <a:ext uri="{FF2B5EF4-FFF2-40B4-BE49-F238E27FC236}">
                            <a16:creationId xmlns:a16="http://schemas.microsoft.com/office/drawing/2014/main" id="{84587E10-D701-4F86-817E-FB81559B8E20}"/>
                          </a:ext>
                        </a:extLst>
                      </p:cNvPr>
                      <p:cNvPicPr/>
                      <p:nvPr/>
                    </p:nvPicPr>
                    <p:blipFill>
                      <a:blip r:embed="rId9"/>
                      <a:stretch>
                        <a:fillRect/>
                      </a:stretch>
                    </p:blipFill>
                    <p:spPr>
                      <a:xfrm>
                        <a:off x="-58601" y="913706"/>
                        <a:ext cx="7396640" cy="14400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5EA647E-0B73-4556-8B2A-567658FF34E5}"/>
              </a:ext>
            </a:extLst>
          </p:cNvPr>
          <p:cNvSpPr/>
          <p:nvPr/>
        </p:nvSpPr>
        <p:spPr>
          <a:xfrm>
            <a:off x="4568187" y="922461"/>
            <a:ext cx="648072" cy="1026343"/>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BDE1517-CDBB-4041-9231-1DCCC9C06005}"/>
              </a:ext>
            </a:extLst>
          </p:cNvPr>
          <p:cNvSpPr/>
          <p:nvPr/>
        </p:nvSpPr>
        <p:spPr>
          <a:xfrm>
            <a:off x="3729918" y="931895"/>
            <a:ext cx="648072" cy="1026343"/>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81344F6-49CB-4D42-A5EA-2AF0DF725BDA}"/>
                  </a:ext>
                </a:extLst>
              </p:cNvPr>
              <p:cNvSpPr/>
              <p:nvPr/>
            </p:nvSpPr>
            <p:spPr>
              <a:xfrm>
                <a:off x="7565030" y="2204864"/>
                <a:ext cx="1878665" cy="603755"/>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r>
                      <a:rPr lang="en-GB" sz="1600" i="1">
                        <a:latin typeface="Cambria Math" panose="02040503050406030204" pitchFamily="18" charset="0"/>
                      </a:rPr>
                      <m:t> </m:t>
                    </m:r>
                  </m:oMath>
                </a14:m>
                <a:r>
                  <a:rPr lang="en-GB" sz="1600" dirty="0">
                    <a:latin typeface="Times New Roman" panose="02020603050405020304" pitchFamily="18" charset="0"/>
                    <a:cs typeface="Times New Roman" panose="02020603050405020304" pitchFamily="18" charset="0"/>
                  </a:rPr>
                  <a:t>= 3.55</a:t>
                </a:r>
              </a:p>
              <a:p>
                <a:pPr marL="271463" indent="-271463">
                  <a:buClr>
                    <a:srgbClr val="0000FF"/>
                  </a:buClr>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Laminar cases</a:t>
                </a:r>
              </a:p>
            </p:txBody>
          </p:sp>
        </mc:Choice>
        <mc:Fallback xmlns="">
          <p:sp>
            <p:nvSpPr>
              <p:cNvPr id="29" name="Rectangle 28">
                <a:extLst>
                  <a:ext uri="{FF2B5EF4-FFF2-40B4-BE49-F238E27FC236}">
                    <a16:creationId xmlns:a16="http://schemas.microsoft.com/office/drawing/2014/main" id="{E81344F6-49CB-4D42-A5EA-2AF0DF725BDA}"/>
                  </a:ext>
                </a:extLst>
              </p:cNvPr>
              <p:cNvSpPr>
                <a:spLocks noRot="1" noChangeAspect="1" noMove="1" noResize="1" noEditPoints="1" noAdjustHandles="1" noChangeArrowheads="1" noChangeShapeType="1" noTextEdit="1"/>
              </p:cNvSpPr>
              <p:nvPr/>
            </p:nvSpPr>
            <p:spPr>
              <a:xfrm>
                <a:off x="7565030" y="2204864"/>
                <a:ext cx="1878665" cy="603755"/>
              </a:xfrm>
              <a:prstGeom prst="rect">
                <a:avLst/>
              </a:prstGeom>
              <a:blipFill>
                <a:blip r:embed="rId10"/>
                <a:stretch>
                  <a:fillRect l="-1299" t="-3030" b="-12121"/>
                </a:stretch>
              </a:blipFill>
            </p:spPr>
            <p:txBody>
              <a:bodyPr/>
              <a:lstStyle/>
              <a:p>
                <a:r>
                  <a:rPr lang="en-GB">
                    <a:noFill/>
                  </a:rPr>
                  <a:t> </a:t>
                </a:r>
              </a:p>
            </p:txBody>
          </p:sp>
        </mc:Fallback>
      </mc:AlternateContent>
      <p:sp>
        <p:nvSpPr>
          <p:cNvPr id="30" name="Arrow: Down 29">
            <a:extLst>
              <a:ext uri="{FF2B5EF4-FFF2-40B4-BE49-F238E27FC236}">
                <a16:creationId xmlns:a16="http://schemas.microsoft.com/office/drawing/2014/main" id="{4D8D0792-5830-4D4D-8B32-40C6A785F652}"/>
              </a:ext>
            </a:extLst>
          </p:cNvPr>
          <p:cNvSpPr/>
          <p:nvPr/>
        </p:nvSpPr>
        <p:spPr>
          <a:xfrm>
            <a:off x="8307338" y="2859865"/>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423F1E3-D354-40E8-9A37-F477D1C30A68}"/>
                  </a:ext>
                </a:extLst>
              </p:cNvPr>
              <p:cNvSpPr/>
              <p:nvPr/>
            </p:nvSpPr>
            <p:spPr>
              <a:xfrm>
                <a:off x="7592827" y="3219901"/>
                <a:ext cx="1878665" cy="984950"/>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p>
                      <m:sSupPr>
                        <m:ctrlPr>
                          <a:rPr lang="en-GB" sz="1600" i="1" smtClean="0">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oMath>
                </a14:m>
                <a:r>
                  <a:rPr lang="en-GB" sz="1600" dirty="0">
                    <a:latin typeface="Times New Roman" panose="02020603050405020304" pitchFamily="18" charset="0"/>
                    <a:cs typeface="Times New Roman" panose="02020603050405020304" pitchFamily="18" charset="0"/>
                  </a:rPr>
                  <a:t> = 0, 0.025</a:t>
                </a:r>
              </a:p>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oMath>
                </a14:m>
                <a:r>
                  <a:rPr lang="en-GB" sz="1600" dirty="0">
                    <a:latin typeface="Times New Roman" panose="02020603050405020304" pitchFamily="18" charset="0"/>
                    <a:cs typeface="Times New Roman" panose="02020603050405020304" pitchFamily="18" charset="0"/>
                  </a:rPr>
                  <a:t> &gt; </a:t>
                </a:r>
                <a14:m>
                  <m:oMath xmlns:m="http://schemas.openxmlformats.org/officeDocument/2006/math">
                    <m:sSubSup>
                      <m:sSubSupPr>
                        <m:ctrlPr>
                          <a:rPr lang="en-GB" sz="1600" b="1" i="1">
                            <a:latin typeface="Cambria Math" panose="02040503050406030204" pitchFamily="18" charset="0"/>
                          </a:rPr>
                        </m:ctrlPr>
                      </m:sSub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e>
                        </m:d>
                      </m:e>
                      <m:sub>
                        <m:sSup>
                          <m:sSupPr>
                            <m:ctrlPr>
                              <a:rPr lang="en-GB" sz="1600" b="1" i="1">
                                <a:latin typeface="Cambria Math" panose="02040503050406030204" pitchFamily="18" charset="0"/>
                              </a:rPr>
                            </m:ctrlPr>
                          </m:sSupPr>
                          <m:e>
                            <m:r>
                              <a:rPr lang="en-GB" sz="1600" b="1" i="1">
                                <a:latin typeface="Cambria Math" panose="02040503050406030204" pitchFamily="18" charset="0"/>
                              </a:rPr>
                              <m:t>𝝍</m:t>
                            </m:r>
                          </m:e>
                          <m:sup>
                            <m:r>
                              <a:rPr lang="en-GB" sz="1600" b="1" i="1">
                                <a:latin typeface="Cambria Math" panose="02040503050406030204" pitchFamily="18" charset="0"/>
                              </a:rPr>
                              <m:t>𝒖</m:t>
                            </m:r>
                          </m:sup>
                        </m:sSup>
                      </m:sub>
                      <m:sup>
                        <m:r>
                          <m:rPr>
                            <m:sty m:val="p"/>
                          </m:rPr>
                          <a:rPr lang="en-GB" sz="1600">
                            <a:latin typeface="Cambria Math" panose="02040503050406030204" pitchFamily="18" charset="0"/>
                          </a:rPr>
                          <m:t>L</m:t>
                        </m:r>
                      </m:sup>
                    </m:sSubSup>
                  </m:oMath>
                </a14:m>
                <a:endParaRPr lang="en-GB" sz="1600" dirty="0">
                  <a:latin typeface="Times New Roman" panose="02020603050405020304" pitchFamily="18" charset="0"/>
                  <a:cs typeface="Times New Roman" panose="02020603050405020304" pitchFamily="18" charset="0"/>
                </a:endParaRPr>
              </a:p>
              <a:p>
                <a:pPr marL="271463" indent="-271463">
                  <a:buClr>
                    <a:srgbClr val="0000FF"/>
                  </a:buClr>
                  <a:buFont typeface="Wingdings" panose="05000000000000000000" pitchFamily="2" charset="2"/>
                  <a:buChar char="v"/>
                </a:pPr>
                <a:endParaRPr lang="en-GB" sz="1600" dirty="0">
                  <a:latin typeface="Times New Roman" panose="02020603050405020304" pitchFamily="18" charset="0"/>
                  <a:cs typeface="Times New Roman" panose="02020603050405020304" pitchFamily="18" charset="0"/>
                </a:endParaRPr>
              </a:p>
            </p:txBody>
          </p:sp>
        </mc:Choice>
        <mc:Fallback xmlns="">
          <p:sp>
            <p:nvSpPr>
              <p:cNvPr id="31" name="Rectangle 30">
                <a:extLst>
                  <a:ext uri="{FF2B5EF4-FFF2-40B4-BE49-F238E27FC236}">
                    <a16:creationId xmlns:a16="http://schemas.microsoft.com/office/drawing/2014/main" id="{C423F1E3-D354-40E8-9A37-F477D1C30A68}"/>
                  </a:ext>
                </a:extLst>
              </p:cNvPr>
              <p:cNvSpPr>
                <a:spLocks noRot="1" noChangeAspect="1" noMove="1" noResize="1" noEditPoints="1" noAdjustHandles="1" noChangeArrowheads="1" noChangeShapeType="1" noTextEdit="1"/>
              </p:cNvSpPr>
              <p:nvPr/>
            </p:nvSpPr>
            <p:spPr>
              <a:xfrm>
                <a:off x="7592827" y="3219901"/>
                <a:ext cx="1878665" cy="984950"/>
              </a:xfrm>
              <a:prstGeom prst="rect">
                <a:avLst/>
              </a:prstGeom>
              <a:blipFill>
                <a:blip r:embed="rId11"/>
                <a:stretch>
                  <a:fillRect l="-1299" t="-1852"/>
                </a:stretch>
              </a:blipFill>
            </p:spPr>
            <p:txBody>
              <a:bodyPr/>
              <a:lstStyle/>
              <a:p>
                <a:r>
                  <a:rPr lang="en-GB">
                    <a:noFill/>
                  </a:rPr>
                  <a:t> </a:t>
                </a:r>
              </a:p>
            </p:txBody>
          </p:sp>
        </mc:Fallback>
      </mc:AlternateContent>
    </p:spTree>
    <p:extLst>
      <p:ext uri="{BB962C8B-B14F-4D97-AF65-F5344CB8AC3E}">
        <p14:creationId xmlns:p14="http://schemas.microsoft.com/office/powerpoint/2010/main" val="58100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3314247" y="5370311"/>
                <a:ext cx="5002169" cy="830997"/>
              </a:xfrm>
              <a:prstGeom prst="rect">
                <a:avLst/>
              </a:prstGeom>
            </p:spPr>
            <p:txBody>
              <a:bodyPr wrap="square">
                <a:spAutoFit/>
              </a:bodyPr>
              <a:lstStyle/>
              <a:p>
                <a:pPr algn="just"/>
                <a:r>
                  <a:rPr lang="en-GB" sz="1200" b="1" dirty="0">
                    <a:latin typeface="Times New Roman" panose="02020603050405020304" pitchFamily="18" charset="0"/>
                    <a:ea typeface="Calibri" panose="020F0502020204030204" pitchFamily="34" charset="0"/>
                  </a:rPr>
                  <a:t>Temporal evolutions of the maximum value of </a:t>
                </a:r>
                <a14:m>
                  <m:oMath xmlns:m="http://schemas.openxmlformats.org/officeDocument/2006/math">
                    <m:sSub>
                      <m:sSubPr>
                        <m:ctrlPr>
                          <a:rPr lang="en-GB" sz="1200" b="1" i="1">
                            <a:latin typeface="Cambria Math" panose="02040503050406030204" pitchFamily="18" charset="0"/>
                            <a:cs typeface="Times New Roman" panose="02020603050405020304" pitchFamily="18" charset="0"/>
                          </a:rPr>
                        </m:ctrlPr>
                      </m:sSubPr>
                      <m:e>
                        <m:r>
                          <a:rPr lang="en-GB" sz="1200" b="1" i="1">
                            <a:latin typeface="Cambria Math" panose="02040503050406030204" pitchFamily="18" charset="0"/>
                            <a:ea typeface="Calibri" panose="020F0502020204030204" pitchFamily="34" charset="0"/>
                            <a:cs typeface="Times New Roman" panose="02020603050405020304" pitchFamily="18" charset="0"/>
                          </a:rPr>
                          <m:t>𝑻</m:t>
                        </m:r>
                      </m:e>
                      <m:sub>
                        <m:r>
                          <a:rPr lang="en-GB" sz="1200" b="1" i="1">
                            <a:latin typeface="Cambria Math" panose="02040503050406030204" pitchFamily="18" charset="0"/>
                            <a:ea typeface="Calibri" panose="020F0502020204030204" pitchFamily="34" charset="0"/>
                            <a:cs typeface="Times New Roman" panose="02020603050405020304" pitchFamily="18" charset="0"/>
                          </a:rPr>
                          <m:t>𝒏𝒐𝒓𝒎</m:t>
                        </m:r>
                      </m:sub>
                    </m:sSub>
                  </m:oMath>
                </a14:m>
                <a:r>
                  <a:rPr lang="en-GB" sz="1200" b="1" dirty="0">
                    <a:latin typeface="Times New Roman" panose="02020603050405020304" pitchFamily="18" charset="0"/>
                    <a:ea typeface="Calibri" panose="020F0502020204030204" pitchFamily="34" charset="0"/>
                  </a:rPr>
                  <a:t> under laminar conditions with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a:latin typeface="Cambria Math" panose="02040503050406030204" pitchFamily="18" charset="0"/>
                        <a:ea typeface="Calibri" panose="020F0502020204030204" pitchFamily="34" charset="0"/>
                        <a:cs typeface="Times New Roman" panose="02020603050405020304" pitchFamily="18" charset="0"/>
                      </a:rPr>
                      <m:t>0.0,</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r>
                      <a:rPr lang="en-GB" sz="1200" b="1">
                        <a:latin typeface="Cambria Math" panose="02040503050406030204" pitchFamily="18" charset="0"/>
                        <a:ea typeface="Calibri" panose="020F0502020204030204" pitchFamily="34" charset="0"/>
                        <a:cs typeface="Times New Roman" panose="02020603050405020304" pitchFamily="18" charset="0"/>
                      </a:rPr>
                      <m:t>, </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𝟎𝟓</m:t>
                    </m:r>
                  </m:oMath>
                </a14:m>
                <a:r>
                  <a:rPr lang="en-GB" sz="1200" b="1" dirty="0">
                    <a:latin typeface="Times New Roman" panose="02020603050405020304" pitchFamily="18" charset="0"/>
                    <a:ea typeface="Calibri" panose="020F0502020204030204" pitchFamily="34" charset="0"/>
                  </a:rPr>
                  <a:t> and </a:t>
                </a:r>
                <a14:m>
                  <m:oMath xmlns:m="http://schemas.openxmlformats.org/officeDocument/2006/math">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𝟏𝟎</m:t>
                    </m:r>
                  </m:oMath>
                </a14:m>
                <a:r>
                  <a:rPr lang="en-GB" sz="1200" b="1" dirty="0">
                    <a:latin typeface="Times New Roman" panose="02020603050405020304" pitchFamily="18" charset="0"/>
                    <a:ea typeface="Calibri" panose="020F0502020204030204" pitchFamily="34" charset="0"/>
                  </a:rPr>
                  <a:t> as indicated by the legend for input energy equal to the MIE for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m:t>
                    </m:r>
                    <m:r>
                      <a:rPr lang="en-GB" sz="1200" b="1">
                        <a:latin typeface="Cambria Math" panose="02040503050406030204" pitchFamily="18" charset="0"/>
                        <a:ea typeface="Calibri" panose="020F0502020204030204" pitchFamily="34" charset="0"/>
                        <a:cs typeface="Times New Roman" panose="02020603050405020304" pitchFamily="18" charset="0"/>
                      </a:rPr>
                      <m:t>.</m:t>
                    </m:r>
                    <m:r>
                      <a:rPr lang="en-GB" sz="1200" b="1" i="1">
                        <a:latin typeface="Cambria Math" panose="02040503050406030204" pitchFamily="18" charset="0"/>
                        <a:ea typeface="Calibri" panose="020F0502020204030204" pitchFamily="34" charset="0"/>
                        <a:cs typeface="Times New Roman" panose="02020603050405020304" pitchFamily="18" charset="0"/>
                      </a:rPr>
                      <m:t>𝟎𝟐𝟓</m:t>
                    </m:r>
                  </m:oMath>
                </a14:m>
                <a:r>
                  <a:rPr lang="en-GB" sz="1200" b="1" dirty="0">
                    <a:latin typeface="Times New Roman" panose="02020603050405020304" pitchFamily="18" charset="0"/>
                    <a:ea typeface="Calibri" panose="020F0502020204030204" pitchFamily="34" charset="0"/>
                  </a:rPr>
                  <a:t> under laminar conditions.</a:t>
                </a:r>
                <a:endParaRPr lang="en-GB" sz="1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14247" y="5370311"/>
                <a:ext cx="5002169" cy="830997"/>
              </a:xfrm>
              <a:prstGeom prst="rect">
                <a:avLst/>
              </a:prstGeom>
              <a:blipFill>
                <a:blip r:embed="rId4"/>
                <a:stretch>
                  <a:fillRect l="-122" t="-735" b="-5147"/>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FCDD746-4D0A-4817-B567-DCC163E4D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084" y="2133216"/>
            <a:ext cx="4130911" cy="3240000"/>
          </a:xfrm>
          <a:prstGeom prst="rect">
            <a:avLst/>
          </a:prstGeom>
        </p:spPr>
      </p:pic>
      <p:sp>
        <p:nvSpPr>
          <p:cNvPr id="45" name="Rectangle 44">
            <a:extLst>
              <a:ext uri="{FF2B5EF4-FFF2-40B4-BE49-F238E27FC236}">
                <a16:creationId xmlns:a16="http://schemas.microsoft.com/office/drawing/2014/main" id="{59179DFD-7DC8-4E00-AF59-0562A0FA89C1}"/>
              </a:ext>
            </a:extLst>
          </p:cNvPr>
          <p:cNvSpPr/>
          <p:nvPr/>
        </p:nvSpPr>
        <p:spPr>
          <a:xfrm>
            <a:off x="-7624" y="2636912"/>
            <a:ext cx="2672526" cy="523220"/>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Non-dimensional temperature:</a:t>
            </a:r>
          </a:p>
          <a:p>
            <a:endParaRPr lang="en-GB"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60E0A0A-CEF9-4F98-B394-26937EBDF09D}"/>
                  </a:ext>
                </a:extLst>
              </p:cNvPr>
              <p:cNvSpPr/>
              <p:nvPr/>
            </p:nvSpPr>
            <p:spPr>
              <a:xfrm>
                <a:off x="93914" y="3761331"/>
                <a:ext cx="3447455" cy="1241045"/>
              </a:xfrm>
              <a:prstGeom prst="rect">
                <a:avLst/>
              </a:prstGeom>
            </p:spPr>
            <p:txBody>
              <a:bodyPr wrap="square">
                <a:spAutoFit/>
              </a:bodyPr>
              <a:lstStyle/>
              <a:p>
                <a14:m>
                  <m:oMath xmlns:m="http://schemas.openxmlformats.org/officeDocument/2006/math">
                    <m:acc>
                      <m:accPr>
                        <m:chr m:val="̂"/>
                        <m:ctrlPr>
                          <a:rPr lang="en-GB" sz="1400" i="1">
                            <a:latin typeface="Cambria Math" panose="02040503050406030204" pitchFamily="18" charset="0"/>
                            <a:cs typeface="Times New Roman" panose="02020603050405020304" pitchFamily="18" charset="0"/>
                          </a:rPr>
                        </m:ctrlPr>
                      </m:accPr>
                      <m:e>
                        <m:r>
                          <a:rPr lang="en-GB" sz="1400" i="1">
                            <a:latin typeface="Cambria Math" panose="02040503050406030204" pitchFamily="18" charset="0"/>
                            <a:cs typeface="Times New Roman" panose="02020603050405020304" pitchFamily="18" charset="0"/>
                          </a:rPr>
                          <m:t>𝑇</m:t>
                        </m:r>
                      </m:e>
                    </m:acc>
                  </m:oMath>
                </a14:m>
                <a:r>
                  <a:rPr lang="en-GB" sz="1400" dirty="0"/>
                  <a:t> </a:t>
                </a:r>
                <a:r>
                  <a:rPr lang="en-GB" sz="1400" dirty="0">
                    <a:latin typeface="Times New Roman" panose="02020603050405020304" pitchFamily="18" charset="0"/>
                    <a:cs typeface="Times New Roman" panose="02020603050405020304" pitchFamily="18" charset="0"/>
                  </a:rPr>
                  <a:t>is the instantaneous dimensional temperature,</a:t>
                </a:r>
              </a:p>
              <a:p>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i="1">
                            <a:latin typeface="Cambria Math" panose="02040503050406030204" pitchFamily="18" charset="0"/>
                            <a:cs typeface="Times New Roman" panose="02020603050405020304" pitchFamily="18" charset="0"/>
                          </a:rPr>
                          <m:t>𝑇</m:t>
                        </m:r>
                      </m:e>
                      <m:sub>
                        <m:r>
                          <a:rPr lang="en-GB" sz="1400" i="1">
                            <a:latin typeface="Cambria Math" panose="02040503050406030204" pitchFamily="18" charset="0"/>
                            <a:cs typeface="Times New Roman" panose="02020603050405020304" pitchFamily="18" charset="0"/>
                          </a:rPr>
                          <m:t>0</m:t>
                        </m:r>
                      </m:sub>
                    </m:sSub>
                  </m:oMath>
                </a14:m>
                <a:r>
                  <a:rPr lang="en-GB" sz="1400" dirty="0">
                    <a:latin typeface="Times New Roman" panose="02020603050405020304" pitchFamily="18" charset="0"/>
                    <a:cs typeface="Times New Roman" panose="02020603050405020304" pitchFamily="18" charset="0"/>
                  </a:rPr>
                  <a:t> is the unburned gas temperature,</a:t>
                </a:r>
              </a:p>
              <a:p>
                <a14:m>
                  <m:oMath xmlns:m="http://schemas.openxmlformats.org/officeDocument/2006/math">
                    <m:sSubSup>
                      <m:sSubSupPr>
                        <m:ctrlPr>
                          <a:rPr lang="en-GB" sz="1400" i="1">
                            <a:latin typeface="Cambria Math" panose="02040503050406030204" pitchFamily="18" charset="0"/>
                          </a:rPr>
                        </m:ctrlPr>
                      </m:sSubSupPr>
                      <m:e>
                        <m:r>
                          <a:rPr lang="en-GB" sz="1400" i="1">
                            <a:latin typeface="Cambria Math" panose="02040503050406030204" pitchFamily="18" charset="0"/>
                          </a:rPr>
                          <m:t>𝑇</m:t>
                        </m:r>
                      </m:e>
                      <m:sub>
                        <m:r>
                          <a:rPr lang="en-GB" sz="1400" i="1">
                            <a:latin typeface="Cambria Math" panose="02040503050406030204" pitchFamily="18" charset="0"/>
                          </a:rPr>
                          <m:t>𝑎𝑑</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oMath>
                </a14:m>
                <a:r>
                  <a:rPr lang="en-GB" sz="1400" dirty="0">
                    <a:latin typeface="Times New Roman" panose="02020603050405020304" pitchFamily="18" charset="0"/>
                    <a:cs typeface="Times New Roman" panose="02020603050405020304" pitchFamily="18" charset="0"/>
                  </a:rPr>
                  <a:t>is the adiabatic flame temperature for the corresponding level of dilution</a:t>
                </a:r>
              </a:p>
            </p:txBody>
          </p:sp>
        </mc:Choice>
        <mc:Fallback xmlns="">
          <p:sp>
            <p:nvSpPr>
              <p:cNvPr id="47" name="Rectangle 46">
                <a:extLst>
                  <a:ext uri="{FF2B5EF4-FFF2-40B4-BE49-F238E27FC236}">
                    <a16:creationId xmlns:a16="http://schemas.microsoft.com/office/drawing/2014/main" id="{860E0A0A-CEF9-4F98-B394-26937EBDF09D}"/>
                  </a:ext>
                </a:extLst>
              </p:cNvPr>
              <p:cNvSpPr>
                <a:spLocks noRot="1" noChangeAspect="1" noMove="1" noResize="1" noEditPoints="1" noAdjustHandles="1" noChangeArrowheads="1" noChangeShapeType="1" noTextEdit="1"/>
              </p:cNvSpPr>
              <p:nvPr/>
            </p:nvSpPr>
            <p:spPr>
              <a:xfrm>
                <a:off x="93914" y="3761331"/>
                <a:ext cx="3447455" cy="1241045"/>
              </a:xfrm>
              <a:prstGeom prst="rect">
                <a:avLst/>
              </a:prstGeom>
              <a:blipFill>
                <a:blip r:embed="rId6"/>
                <a:stretch>
                  <a:fillRect l="-530" t="-490" r="-883"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BCF79D8A-2E2C-411D-8BB6-BD14B8F4907A}"/>
                  </a:ext>
                </a:extLst>
              </p:cNvPr>
              <p:cNvSpPr/>
              <p:nvPr/>
            </p:nvSpPr>
            <p:spPr>
              <a:xfrm>
                <a:off x="284998" y="3044852"/>
                <a:ext cx="3151953"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𝑛𝑜𝑟𝑚</m:t>
                          </m:r>
                        </m:sub>
                      </m:sSub>
                      <m:r>
                        <a:rPr lang="en-GB">
                          <a:latin typeface="Cambria Math" panose="02040503050406030204" pitchFamily="18" charset="0"/>
                        </a:rPr>
                        <m:t>=</m:t>
                      </m:r>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𝑇</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r>
                        <m:rPr>
                          <m:lit/>
                        </m:rPr>
                        <a:rPr lang="en-GB">
                          <a:latin typeface="Cambria Math" panose="02040503050406030204" pitchFamily="18" charset="0"/>
                        </a:rPr>
                        <m:t>/</m:t>
                      </m:r>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𝑎𝑑</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a:latin typeface="Cambria Math" panose="02040503050406030204" pitchFamily="18" charset="0"/>
                                </a:rPr>
                                <m:t>0</m:t>
                              </m:r>
                            </m:sub>
                          </m:sSub>
                        </m:e>
                      </m:d>
                    </m:oMath>
                  </m:oMathPara>
                </a14:m>
                <a:endParaRPr lang="en-GB" sz="1400" dirty="0"/>
              </a:p>
            </p:txBody>
          </p:sp>
        </mc:Choice>
        <mc:Fallback xmlns="">
          <p:sp>
            <p:nvSpPr>
              <p:cNvPr id="48" name="Rectangle 47">
                <a:extLst>
                  <a:ext uri="{FF2B5EF4-FFF2-40B4-BE49-F238E27FC236}">
                    <a16:creationId xmlns:a16="http://schemas.microsoft.com/office/drawing/2014/main" id="{BCF79D8A-2E2C-411D-8BB6-BD14B8F4907A}"/>
                  </a:ext>
                </a:extLst>
              </p:cNvPr>
              <p:cNvSpPr>
                <a:spLocks noRot="1" noChangeAspect="1" noMove="1" noResize="1" noEditPoints="1" noAdjustHandles="1" noChangeArrowheads="1" noChangeShapeType="1" noTextEdit="1"/>
              </p:cNvSpPr>
              <p:nvPr/>
            </p:nvSpPr>
            <p:spPr>
              <a:xfrm>
                <a:off x="284998" y="3044852"/>
                <a:ext cx="3151953" cy="506870"/>
              </a:xfrm>
              <a:prstGeom prst="rect">
                <a:avLst/>
              </a:prstGeom>
              <a:blipFill>
                <a:blip r:embed="rId7"/>
                <a:stretch>
                  <a:fillRect/>
                </a:stretch>
              </a:blipFill>
            </p:spPr>
            <p:txBody>
              <a:bodyPr/>
              <a:lstStyle/>
              <a:p>
                <a:r>
                  <a:rPr lang="en-GB">
                    <a:noFill/>
                  </a:rPr>
                  <a:t> </a:t>
                </a:r>
              </a:p>
            </p:txBody>
          </p:sp>
        </mc:Fallback>
      </mc:AlternateContent>
      <p:graphicFrame>
        <p:nvGraphicFramePr>
          <p:cNvPr id="19" name="Object 18">
            <a:extLst>
              <a:ext uri="{FF2B5EF4-FFF2-40B4-BE49-F238E27FC236}">
                <a16:creationId xmlns:a16="http://schemas.microsoft.com/office/drawing/2014/main" id="{84587E10-D701-4F86-817E-FB81559B8E20}"/>
              </a:ext>
            </a:extLst>
          </p:cNvPr>
          <p:cNvGraphicFramePr>
            <a:graphicFrameLocks noChangeAspect="1"/>
          </p:cNvGraphicFramePr>
          <p:nvPr/>
        </p:nvGraphicFramePr>
        <p:xfrm>
          <a:off x="-58601" y="913706"/>
          <a:ext cx="7396640" cy="1440000"/>
        </p:xfrm>
        <a:graphic>
          <a:graphicData uri="http://schemas.openxmlformats.org/presentationml/2006/ole">
            <mc:AlternateContent xmlns:mc="http://schemas.openxmlformats.org/markup-compatibility/2006">
              <mc:Choice xmlns:v="urn:schemas-microsoft-com:vml" Requires="v">
                <p:oleObj spid="_x0000_s26653" name="Document" r:id="rId8" imgW="5731988" imgH="1116760" progId="Word.Document.12">
                  <p:embed/>
                </p:oleObj>
              </mc:Choice>
              <mc:Fallback>
                <p:oleObj name="Document" r:id="rId8" imgW="5731988" imgH="1116760" progId="Word.Document.12">
                  <p:embed/>
                  <p:pic>
                    <p:nvPicPr>
                      <p:cNvPr id="19" name="Object 18">
                        <a:extLst>
                          <a:ext uri="{FF2B5EF4-FFF2-40B4-BE49-F238E27FC236}">
                            <a16:creationId xmlns:a16="http://schemas.microsoft.com/office/drawing/2014/main" id="{84587E10-D701-4F86-817E-FB81559B8E20}"/>
                          </a:ext>
                        </a:extLst>
                      </p:cNvPr>
                      <p:cNvPicPr/>
                      <p:nvPr/>
                    </p:nvPicPr>
                    <p:blipFill>
                      <a:blip r:embed="rId9"/>
                      <a:stretch>
                        <a:fillRect/>
                      </a:stretch>
                    </p:blipFill>
                    <p:spPr>
                      <a:xfrm>
                        <a:off x="-58601" y="913706"/>
                        <a:ext cx="7396640" cy="14400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5EA647E-0B73-4556-8B2A-567658FF34E5}"/>
              </a:ext>
            </a:extLst>
          </p:cNvPr>
          <p:cNvSpPr/>
          <p:nvPr/>
        </p:nvSpPr>
        <p:spPr>
          <a:xfrm>
            <a:off x="4568187" y="922461"/>
            <a:ext cx="648072" cy="1026343"/>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BDE1517-CDBB-4041-9231-1DCCC9C06005}"/>
              </a:ext>
            </a:extLst>
          </p:cNvPr>
          <p:cNvSpPr/>
          <p:nvPr/>
        </p:nvSpPr>
        <p:spPr>
          <a:xfrm>
            <a:off x="3729918" y="931895"/>
            <a:ext cx="648072" cy="1026343"/>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50558D1-B2DA-4BF6-A348-0980A5BEF431}"/>
              </a:ext>
            </a:extLst>
          </p:cNvPr>
          <p:cNvSpPr/>
          <p:nvPr/>
        </p:nvSpPr>
        <p:spPr>
          <a:xfrm>
            <a:off x="5406456" y="913167"/>
            <a:ext cx="648072" cy="1026343"/>
          </a:xfrm>
          <a:prstGeom prst="rect">
            <a:avLst/>
          </a:prstGeom>
          <a:solidFill>
            <a:srgbClr val="FF5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E779818-95DD-4C74-ABB0-50DD167457B5}"/>
              </a:ext>
            </a:extLst>
          </p:cNvPr>
          <p:cNvSpPr/>
          <p:nvPr/>
        </p:nvSpPr>
        <p:spPr>
          <a:xfrm>
            <a:off x="6253647" y="922461"/>
            <a:ext cx="648072" cy="1026343"/>
          </a:xfrm>
          <a:prstGeom prst="rect">
            <a:avLst/>
          </a:prstGeom>
          <a:solidFill>
            <a:srgbClr val="FF5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D5F0841-DF4C-4E02-97C2-D5DDF22AC505}"/>
                  </a:ext>
                </a:extLst>
              </p:cNvPr>
              <p:cNvSpPr/>
              <p:nvPr/>
            </p:nvSpPr>
            <p:spPr>
              <a:xfrm>
                <a:off x="7565030" y="2204864"/>
                <a:ext cx="1878665" cy="603755"/>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r>
                      <a:rPr lang="en-GB" sz="1600" i="1">
                        <a:latin typeface="Cambria Math" panose="02040503050406030204" pitchFamily="18" charset="0"/>
                      </a:rPr>
                      <m:t> </m:t>
                    </m:r>
                  </m:oMath>
                </a14:m>
                <a:r>
                  <a:rPr lang="en-GB" sz="1600" dirty="0">
                    <a:latin typeface="Times New Roman" panose="02020603050405020304" pitchFamily="18" charset="0"/>
                    <a:cs typeface="Times New Roman" panose="02020603050405020304" pitchFamily="18" charset="0"/>
                  </a:rPr>
                  <a:t>= 3.55</a:t>
                </a:r>
              </a:p>
              <a:p>
                <a:pPr marL="271463" indent="-271463">
                  <a:buClr>
                    <a:srgbClr val="0000FF"/>
                  </a:buClr>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Laminar cases</a:t>
                </a:r>
              </a:p>
            </p:txBody>
          </p:sp>
        </mc:Choice>
        <mc:Fallback xmlns="">
          <p:sp>
            <p:nvSpPr>
              <p:cNvPr id="22" name="Rectangle 21">
                <a:extLst>
                  <a:ext uri="{FF2B5EF4-FFF2-40B4-BE49-F238E27FC236}">
                    <a16:creationId xmlns:a16="http://schemas.microsoft.com/office/drawing/2014/main" id="{8D5F0841-DF4C-4E02-97C2-D5DDF22AC505}"/>
                  </a:ext>
                </a:extLst>
              </p:cNvPr>
              <p:cNvSpPr>
                <a:spLocks noRot="1" noChangeAspect="1" noMove="1" noResize="1" noEditPoints="1" noAdjustHandles="1" noChangeArrowheads="1" noChangeShapeType="1" noTextEdit="1"/>
              </p:cNvSpPr>
              <p:nvPr/>
            </p:nvSpPr>
            <p:spPr>
              <a:xfrm>
                <a:off x="7565030" y="2204864"/>
                <a:ext cx="1878665" cy="603755"/>
              </a:xfrm>
              <a:prstGeom prst="rect">
                <a:avLst/>
              </a:prstGeom>
              <a:blipFill>
                <a:blip r:embed="rId10"/>
                <a:stretch>
                  <a:fillRect l="-1299" t="-3030" b="-12121"/>
                </a:stretch>
              </a:blipFill>
            </p:spPr>
            <p:txBody>
              <a:bodyPr/>
              <a:lstStyle/>
              <a:p>
                <a:r>
                  <a:rPr lang="en-GB">
                    <a:noFill/>
                  </a:rPr>
                  <a:t> </a:t>
                </a:r>
              </a:p>
            </p:txBody>
          </p:sp>
        </mc:Fallback>
      </mc:AlternateContent>
      <p:sp>
        <p:nvSpPr>
          <p:cNvPr id="23" name="Arrow: Down 22">
            <a:extLst>
              <a:ext uri="{FF2B5EF4-FFF2-40B4-BE49-F238E27FC236}">
                <a16:creationId xmlns:a16="http://schemas.microsoft.com/office/drawing/2014/main" id="{9906035D-7B2E-4D2F-9741-5BEE50283755}"/>
              </a:ext>
            </a:extLst>
          </p:cNvPr>
          <p:cNvSpPr/>
          <p:nvPr/>
        </p:nvSpPr>
        <p:spPr>
          <a:xfrm>
            <a:off x="8307338" y="2859865"/>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72377A-2801-49BE-800A-534FA0F9636E}"/>
                  </a:ext>
                </a:extLst>
              </p:cNvPr>
              <p:cNvSpPr/>
              <p:nvPr/>
            </p:nvSpPr>
            <p:spPr>
              <a:xfrm>
                <a:off x="7592827" y="3219901"/>
                <a:ext cx="1878665" cy="984950"/>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p>
                      <m:sSupPr>
                        <m:ctrlPr>
                          <a:rPr lang="en-GB" sz="1600" i="1" smtClean="0">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oMath>
                </a14:m>
                <a:r>
                  <a:rPr lang="en-GB" sz="1600" dirty="0">
                    <a:latin typeface="Times New Roman" panose="02020603050405020304" pitchFamily="18" charset="0"/>
                    <a:cs typeface="Times New Roman" panose="02020603050405020304" pitchFamily="18" charset="0"/>
                  </a:rPr>
                  <a:t> = 0, 0.025</a:t>
                </a:r>
              </a:p>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oMath>
                </a14:m>
                <a:r>
                  <a:rPr lang="en-GB" sz="1600" dirty="0">
                    <a:latin typeface="Times New Roman" panose="02020603050405020304" pitchFamily="18" charset="0"/>
                    <a:cs typeface="Times New Roman" panose="02020603050405020304" pitchFamily="18" charset="0"/>
                  </a:rPr>
                  <a:t> &gt; </a:t>
                </a:r>
                <a14:m>
                  <m:oMath xmlns:m="http://schemas.openxmlformats.org/officeDocument/2006/math">
                    <m:sSubSup>
                      <m:sSubSupPr>
                        <m:ctrlPr>
                          <a:rPr lang="en-GB" sz="1600" b="1" i="1">
                            <a:latin typeface="Cambria Math" panose="02040503050406030204" pitchFamily="18" charset="0"/>
                          </a:rPr>
                        </m:ctrlPr>
                      </m:sSub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e>
                        </m:d>
                      </m:e>
                      <m:sub>
                        <m:sSup>
                          <m:sSupPr>
                            <m:ctrlPr>
                              <a:rPr lang="en-GB" sz="1600" b="1" i="1">
                                <a:latin typeface="Cambria Math" panose="02040503050406030204" pitchFamily="18" charset="0"/>
                              </a:rPr>
                            </m:ctrlPr>
                          </m:sSupPr>
                          <m:e>
                            <m:r>
                              <a:rPr lang="en-GB" sz="1600" b="1" i="1">
                                <a:latin typeface="Cambria Math" panose="02040503050406030204" pitchFamily="18" charset="0"/>
                              </a:rPr>
                              <m:t>𝝍</m:t>
                            </m:r>
                          </m:e>
                          <m:sup>
                            <m:r>
                              <a:rPr lang="en-GB" sz="1600" b="1" i="1">
                                <a:latin typeface="Cambria Math" panose="02040503050406030204" pitchFamily="18" charset="0"/>
                              </a:rPr>
                              <m:t>𝒖</m:t>
                            </m:r>
                          </m:sup>
                        </m:sSup>
                      </m:sub>
                      <m:sup>
                        <m:r>
                          <m:rPr>
                            <m:sty m:val="p"/>
                          </m:rPr>
                          <a:rPr lang="en-GB" sz="1600">
                            <a:latin typeface="Cambria Math" panose="02040503050406030204" pitchFamily="18" charset="0"/>
                          </a:rPr>
                          <m:t>L</m:t>
                        </m:r>
                      </m:sup>
                    </m:sSubSup>
                  </m:oMath>
                </a14:m>
                <a:endParaRPr lang="en-GB" sz="1600" dirty="0">
                  <a:latin typeface="Times New Roman" panose="02020603050405020304" pitchFamily="18" charset="0"/>
                  <a:cs typeface="Times New Roman" panose="02020603050405020304" pitchFamily="18" charset="0"/>
                </a:endParaRPr>
              </a:p>
              <a:p>
                <a:pPr marL="271463" indent="-271463">
                  <a:buClr>
                    <a:srgbClr val="0000FF"/>
                  </a:buClr>
                  <a:buFont typeface="Wingdings" panose="05000000000000000000" pitchFamily="2" charset="2"/>
                  <a:buChar char="v"/>
                </a:pPr>
                <a:endParaRPr lang="en-GB" sz="1600" dirty="0">
                  <a:latin typeface="Times New Roman" panose="02020603050405020304" pitchFamily="18" charset="0"/>
                  <a:cs typeface="Times New Roman" panose="02020603050405020304" pitchFamily="18" charset="0"/>
                </a:endParaRPr>
              </a:p>
            </p:txBody>
          </p:sp>
        </mc:Choice>
        <mc:Fallback xmlns="">
          <p:sp>
            <p:nvSpPr>
              <p:cNvPr id="24" name="Rectangle 23">
                <a:extLst>
                  <a:ext uri="{FF2B5EF4-FFF2-40B4-BE49-F238E27FC236}">
                    <a16:creationId xmlns:a16="http://schemas.microsoft.com/office/drawing/2014/main" id="{A772377A-2801-49BE-800A-534FA0F9636E}"/>
                  </a:ext>
                </a:extLst>
              </p:cNvPr>
              <p:cNvSpPr>
                <a:spLocks noRot="1" noChangeAspect="1" noMove="1" noResize="1" noEditPoints="1" noAdjustHandles="1" noChangeArrowheads="1" noChangeShapeType="1" noTextEdit="1"/>
              </p:cNvSpPr>
              <p:nvPr/>
            </p:nvSpPr>
            <p:spPr>
              <a:xfrm>
                <a:off x="7592827" y="3219901"/>
                <a:ext cx="1878665" cy="984950"/>
              </a:xfrm>
              <a:prstGeom prst="rect">
                <a:avLst/>
              </a:prstGeom>
              <a:blipFill>
                <a:blip r:embed="rId11"/>
                <a:stretch>
                  <a:fillRect l="-1299" t="-1852"/>
                </a:stretch>
              </a:blipFill>
            </p:spPr>
            <p:txBody>
              <a:bodyPr/>
              <a:lstStyle/>
              <a:p>
                <a:r>
                  <a:rPr lang="en-GB">
                    <a:noFill/>
                  </a:rPr>
                  <a:t> </a:t>
                </a:r>
              </a:p>
            </p:txBody>
          </p:sp>
        </mc:Fallback>
      </mc:AlternateContent>
      <p:sp>
        <p:nvSpPr>
          <p:cNvPr id="25" name="Arrow: Down 24">
            <a:extLst>
              <a:ext uri="{FF2B5EF4-FFF2-40B4-BE49-F238E27FC236}">
                <a16:creationId xmlns:a16="http://schemas.microsoft.com/office/drawing/2014/main" id="{F6AA6CA0-C3FA-425C-8561-292EF6E463A2}"/>
              </a:ext>
            </a:extLst>
          </p:cNvPr>
          <p:cNvSpPr/>
          <p:nvPr/>
        </p:nvSpPr>
        <p:spPr>
          <a:xfrm>
            <a:off x="8310847" y="3953145"/>
            <a:ext cx="216024" cy="288029"/>
          </a:xfrm>
          <a:prstGeom prst="down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4F31915-408C-4774-920E-70FA70592810}"/>
                  </a:ext>
                </a:extLst>
              </p:cNvPr>
              <p:cNvSpPr/>
              <p:nvPr/>
            </p:nvSpPr>
            <p:spPr>
              <a:xfrm>
                <a:off x="7596336" y="4313181"/>
                <a:ext cx="1878665" cy="988027"/>
              </a:xfrm>
              <a:prstGeom prst="rect">
                <a:avLst/>
              </a:prstGeom>
            </p:spPr>
            <p:txBody>
              <a:bodyPr wrap="square">
                <a:spAutoFit/>
              </a:bodyPr>
              <a:lstStyle/>
              <a:p>
                <a:pPr marL="271463" indent="-271463">
                  <a:buClr>
                    <a:srgbClr val="0000FF"/>
                  </a:buClr>
                  <a:buFont typeface="Wingdings" panose="05000000000000000000" pitchFamily="2" charset="2"/>
                  <a:buChar char="v"/>
                </a:pPr>
                <a14:m>
                  <m:oMath xmlns:m="http://schemas.openxmlformats.org/officeDocument/2006/math">
                    <m:sSup>
                      <m:sSupPr>
                        <m:ctrlPr>
                          <a:rPr lang="en-GB" sz="1600" i="1" smtClean="0">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oMath>
                </a14:m>
                <a:r>
                  <a:rPr lang="en-GB" sz="1600" dirty="0">
                    <a:latin typeface="Times New Roman" panose="02020603050405020304" pitchFamily="18" charset="0"/>
                    <a:cs typeface="Times New Roman" panose="02020603050405020304" pitchFamily="18" charset="0"/>
                  </a:rPr>
                  <a:t> = 0.05, 0.1</a:t>
                </a:r>
              </a:p>
              <a:p>
                <a:pPr marL="271463" indent="-271463">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oMath>
                </a14:m>
                <a:r>
                  <a:rPr lang="en-GB" sz="1600" dirty="0">
                    <a:latin typeface="Times New Roman" panose="02020603050405020304" pitchFamily="18" charset="0"/>
                    <a:cs typeface="Times New Roman" panose="02020603050405020304" pitchFamily="18" charset="0"/>
                  </a:rPr>
                  <a:t> &lt; </a:t>
                </a:r>
                <a14:m>
                  <m:oMath xmlns:m="http://schemas.openxmlformats.org/officeDocument/2006/math">
                    <m:sSubSup>
                      <m:sSubSupPr>
                        <m:ctrlPr>
                          <a:rPr lang="en-GB" sz="1600" b="1" i="1">
                            <a:latin typeface="Cambria Math" panose="02040503050406030204" pitchFamily="18" charset="0"/>
                          </a:rPr>
                        </m:ctrlPr>
                      </m:sSub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𝑎</m:t>
                                </m:r>
                              </m:e>
                              <m:sub>
                                <m:r>
                                  <a:rPr lang="en-GB" sz="1600" i="1">
                                    <a:latin typeface="Cambria Math" panose="02040503050406030204" pitchFamily="18" charset="0"/>
                                  </a:rPr>
                                  <m:t>𝑠𝑝</m:t>
                                </m:r>
                              </m:sub>
                            </m:sSub>
                          </m:e>
                        </m:d>
                      </m:e>
                      <m:sub>
                        <m:sSup>
                          <m:sSupPr>
                            <m:ctrlPr>
                              <a:rPr lang="en-GB" sz="1600" b="1" i="1">
                                <a:latin typeface="Cambria Math" panose="02040503050406030204" pitchFamily="18" charset="0"/>
                              </a:rPr>
                            </m:ctrlPr>
                          </m:sSupPr>
                          <m:e>
                            <m:r>
                              <a:rPr lang="en-GB" sz="1600" b="1" i="1">
                                <a:latin typeface="Cambria Math" panose="02040503050406030204" pitchFamily="18" charset="0"/>
                              </a:rPr>
                              <m:t>𝝍</m:t>
                            </m:r>
                          </m:e>
                          <m:sup>
                            <m:r>
                              <a:rPr lang="en-GB" sz="1600" b="1" i="1">
                                <a:latin typeface="Cambria Math" panose="02040503050406030204" pitchFamily="18" charset="0"/>
                              </a:rPr>
                              <m:t>𝒖</m:t>
                            </m:r>
                          </m:sup>
                        </m:sSup>
                      </m:sub>
                      <m:sup>
                        <m:r>
                          <m:rPr>
                            <m:sty m:val="p"/>
                          </m:rPr>
                          <a:rPr lang="en-GB" sz="1600">
                            <a:latin typeface="Cambria Math" panose="02040503050406030204" pitchFamily="18" charset="0"/>
                          </a:rPr>
                          <m:t>L</m:t>
                        </m:r>
                      </m:sup>
                    </m:sSubSup>
                  </m:oMath>
                </a14:m>
                <a:endParaRPr lang="en-GB" sz="1600" dirty="0">
                  <a:latin typeface="Times New Roman" panose="02020603050405020304" pitchFamily="18" charset="0"/>
                  <a:cs typeface="Times New Roman" panose="02020603050405020304" pitchFamily="18" charset="0"/>
                </a:endParaRPr>
              </a:p>
              <a:p>
                <a:pPr marL="271463" indent="-271463">
                  <a:buClr>
                    <a:srgbClr val="0000FF"/>
                  </a:buClr>
                  <a:buFont typeface="Wingdings" panose="05000000000000000000" pitchFamily="2" charset="2"/>
                  <a:buChar char="v"/>
                </a:pPr>
                <a:endParaRPr lang="en-GB" sz="1600" dirty="0">
                  <a:latin typeface="Times New Roman" panose="02020603050405020304" pitchFamily="18" charset="0"/>
                  <a:cs typeface="Times New Roman" panose="02020603050405020304" pitchFamily="18" charset="0"/>
                </a:endParaRPr>
              </a:p>
            </p:txBody>
          </p:sp>
        </mc:Choice>
        <mc:Fallback xmlns="">
          <p:sp>
            <p:nvSpPr>
              <p:cNvPr id="27" name="Rectangle 26">
                <a:extLst>
                  <a:ext uri="{FF2B5EF4-FFF2-40B4-BE49-F238E27FC236}">
                    <a16:creationId xmlns:a16="http://schemas.microsoft.com/office/drawing/2014/main" id="{64F31915-408C-4774-920E-70FA70592810}"/>
                  </a:ext>
                </a:extLst>
              </p:cNvPr>
              <p:cNvSpPr>
                <a:spLocks noRot="1" noChangeAspect="1" noMove="1" noResize="1" noEditPoints="1" noAdjustHandles="1" noChangeArrowheads="1" noChangeShapeType="1" noTextEdit="1"/>
              </p:cNvSpPr>
              <p:nvPr/>
            </p:nvSpPr>
            <p:spPr>
              <a:xfrm>
                <a:off x="7596336" y="4313181"/>
                <a:ext cx="1878665" cy="988027"/>
              </a:xfrm>
              <a:prstGeom prst="rect">
                <a:avLst/>
              </a:prstGeom>
              <a:blipFill>
                <a:blip r:embed="rId12"/>
                <a:stretch>
                  <a:fillRect l="-1299" t="-1852"/>
                </a:stretch>
              </a:blipFill>
            </p:spPr>
            <p:txBody>
              <a:bodyPr/>
              <a:lstStyle/>
              <a:p>
                <a:r>
                  <a:rPr lang="en-GB">
                    <a:noFill/>
                  </a:rPr>
                  <a:t> </a:t>
                </a:r>
              </a:p>
            </p:txBody>
          </p:sp>
        </mc:Fallback>
      </mc:AlternateContent>
    </p:spTree>
    <p:extLst>
      <p:ext uri="{BB962C8B-B14F-4D97-AF65-F5344CB8AC3E}">
        <p14:creationId xmlns:p14="http://schemas.microsoft.com/office/powerpoint/2010/main" val="366347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0"/>
            <a:ext cx="5968835" cy="4680000"/>
          </a:xfrm>
          <a:prstGeom prst="rect">
            <a:avLst/>
          </a:prstGeom>
          <a:noFill/>
          <a:ln>
            <a:noFill/>
          </a:ln>
        </p:spPr>
      </p:pic>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289449"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Results: </a:t>
            </a:r>
            <a:r>
              <a:rPr lang="en-GB" sz="3600" dirty="0">
                <a:solidFill>
                  <a:schemeClr val="bg1"/>
                </a:solidFill>
                <a:latin typeface="Times New Roman" panose="02020603050405020304" pitchFamily="18" charset="0"/>
                <a:cs typeface="Times New Roman" panose="02020603050405020304" pitchFamily="18" charset="0"/>
              </a:rPr>
              <a:t>MIE transition &amp; Characterisation</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8/11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49ACAB1-C7D0-44B5-B3FE-81B087DCDAD7}"/>
                  </a:ext>
                </a:extLst>
              </p:cNvPr>
              <p:cNvSpPr/>
              <p:nvPr/>
            </p:nvSpPr>
            <p:spPr>
              <a:xfrm>
                <a:off x="-36512" y="5586265"/>
                <a:ext cx="7610447" cy="524311"/>
              </a:xfrm>
              <a:prstGeom prst="rect">
                <a:avLst/>
              </a:prstGeom>
            </p:spPr>
            <p:txBody>
              <a:bodyPr wrap="square">
                <a:spAutoFit/>
              </a:bodyPr>
              <a:lstStyle/>
              <a:p>
                <a:pPr algn="ctr"/>
                <a:r>
                  <a:rPr lang="en-GB" sz="1600" b="1" dirty="0">
                    <a:latin typeface="Times New Roman" panose="02020603050405020304" pitchFamily="18" charset="0"/>
                    <a:ea typeface="Calibri" panose="020F0502020204030204" pitchFamily="34" charset="0"/>
                  </a:rPr>
                  <a:t>Variation of the normalised MIEs </a:t>
                </a:r>
                <a14:m>
                  <m:oMath xmlns:m="http://schemas.openxmlformats.org/officeDocument/2006/math">
                    <m:sSub>
                      <m:sSub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600" b="1" i="1">
                                    <a:latin typeface="Cambria Math" panose="02040503050406030204" pitchFamily="18" charset="0"/>
                                    <a:ea typeface="Times New Roman" panose="02020603050405020304" pitchFamily="18" charset="0"/>
                                    <a:cs typeface="Times New Roman" panose="02020603050405020304" pitchFamily="18" charset="0"/>
                                  </a:rPr>
                                  <m:t>𝚪</m:t>
                                </m:r>
                              </m:e>
                              <m:sub>
                                <m:r>
                                  <a:rPr lang="en-GB" sz="1600" b="1" i="1">
                                    <a:latin typeface="Cambria Math" panose="02040503050406030204" pitchFamily="18" charset="0"/>
                                    <a:ea typeface="Times New Roman" panose="02020603050405020304" pitchFamily="18" charset="0"/>
                                    <a:cs typeface="Times New Roman" panose="02020603050405020304" pitchFamily="18" charset="0"/>
                                  </a:rPr>
                                  <m:t>𝑴𝑰𝑬</m:t>
                                </m:r>
                              </m:sub>
                              <m:sup>
                                <m:sSup>
                                  <m:sSup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600" b="1" i="1">
                                        <a:latin typeface="Cambria Math" panose="02040503050406030204" pitchFamily="18" charset="0"/>
                                        <a:ea typeface="Times New Roman" panose="02020603050405020304" pitchFamily="18" charset="0"/>
                                        <a:cs typeface="Times New Roman" panose="02020603050405020304" pitchFamily="18" charset="0"/>
                                      </a:rPr>
                                      <m:t>𝝍</m:t>
                                    </m:r>
                                  </m:e>
                                  <m:sup>
                                    <m:r>
                                      <a:rPr lang="en-GB" sz="1600" b="1" i="1">
                                        <a:latin typeface="Cambria Math" panose="02040503050406030204" pitchFamily="18" charset="0"/>
                                        <a:ea typeface="Times New Roman" panose="02020603050405020304" pitchFamily="18" charset="0"/>
                                        <a:cs typeface="Times New Roman" panose="02020603050405020304" pitchFamily="18" charset="0"/>
                                      </a:rPr>
                                      <m:t>𝒖</m:t>
                                    </m:r>
                                  </m:sup>
                                </m:sSup>
                              </m:sup>
                            </m:sSubSup>
                          </m:e>
                        </m:d>
                      </m:e>
                      <m:sub>
                        <m:r>
                          <a:rPr lang="en-GB" sz="1600" b="1" i="1">
                            <a:latin typeface="Cambria Math" panose="02040503050406030204" pitchFamily="18" charset="0"/>
                            <a:ea typeface="Times New Roman" panose="02020603050405020304" pitchFamily="18" charset="0"/>
                            <a:cs typeface="Times New Roman" panose="02020603050405020304" pitchFamily="18" charset="0"/>
                          </a:rPr>
                          <m:t>𝒑</m:t>
                        </m:r>
                      </m:sub>
                    </m:sSub>
                    <m:r>
                      <a:rPr lang="en-GB" sz="1600" b="1"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600" b="1" dirty="0">
                    <a:latin typeface="Times New Roman" panose="02020603050405020304" pitchFamily="18" charset="0"/>
                    <a:ea typeface="Times New Roman" panose="02020603050405020304" pitchFamily="18" charset="0"/>
                  </a:rPr>
                  <a:t>with </a:t>
                </a:r>
                <a14:m>
                  <m:oMath xmlns:m="http://schemas.openxmlformats.org/officeDocument/2006/math">
                    <m:sSup>
                      <m:sSupPr>
                        <m:ctrlPr>
                          <a:rPr lang="en-GB" sz="1600" b="1" i="1">
                            <a:latin typeface="Cambria Math" panose="02040503050406030204" pitchFamily="18" charset="0"/>
                            <a:cs typeface="Times New Roman" panose="02020603050405020304" pitchFamily="18" charset="0"/>
                          </a:rPr>
                        </m:ctrlPr>
                      </m:sSupPr>
                      <m:e>
                        <m:r>
                          <a:rPr lang="en-GB" sz="1600" b="1" i="1">
                            <a:latin typeface="Cambria Math" panose="02040503050406030204" pitchFamily="18" charset="0"/>
                            <a:ea typeface="Calibri" panose="020F0502020204030204" pitchFamily="34" charset="0"/>
                            <a:cs typeface="Times New Roman" panose="02020603050405020304" pitchFamily="18" charset="0"/>
                          </a:rPr>
                          <m:t>𝒖</m:t>
                        </m:r>
                      </m:e>
                      <m:sup>
                        <m:r>
                          <a:rPr lang="en-GB" sz="1600" b="1" i="1">
                            <a:latin typeface="Cambria Math" panose="02040503050406030204" pitchFamily="18" charset="0"/>
                            <a:ea typeface="Calibri" panose="020F0502020204030204" pitchFamily="34" charset="0"/>
                            <a:cs typeface="Times New Roman" panose="02020603050405020304" pitchFamily="18" charset="0"/>
                          </a:rPr>
                          <m:t>′</m:t>
                        </m:r>
                      </m:sup>
                    </m:sSup>
                    <m:r>
                      <m:rPr>
                        <m:lit/>
                      </m:rPr>
                      <a:rPr lang="en-GB" sz="1600" b="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600" b="1" i="1">
                            <a:latin typeface="Cambria Math" panose="02040503050406030204" pitchFamily="18" charset="0"/>
                            <a:cs typeface="Times New Roman" panose="02020603050405020304" pitchFamily="18" charset="0"/>
                          </a:rPr>
                        </m:ctrlPr>
                      </m:sSubSupPr>
                      <m:e>
                        <m:r>
                          <a:rPr lang="en-GB" sz="1600" b="1" i="1">
                            <a:latin typeface="Cambria Math" panose="02040503050406030204" pitchFamily="18" charset="0"/>
                            <a:ea typeface="Calibri" panose="020F0502020204030204" pitchFamily="34" charset="0"/>
                            <a:cs typeface="Times New Roman" panose="02020603050405020304" pitchFamily="18" charset="0"/>
                          </a:rPr>
                          <m:t>𝒔</m:t>
                        </m:r>
                      </m:e>
                      <m:sub>
                        <m:r>
                          <a:rPr lang="en-GB" sz="1600" b="1" i="1">
                            <a:latin typeface="Cambria Math" panose="02040503050406030204" pitchFamily="18" charset="0"/>
                            <a:ea typeface="Calibri" panose="020F0502020204030204" pitchFamily="34" charset="0"/>
                            <a:cs typeface="Times New Roman" panose="02020603050405020304" pitchFamily="18" charset="0"/>
                          </a:rPr>
                          <m:t>𝒍</m:t>
                        </m:r>
                      </m:sub>
                      <m:sup>
                        <m:r>
                          <a:rPr lang="en-GB" sz="1600" b="1" i="1">
                            <a:latin typeface="Cambria Math" panose="02040503050406030204" pitchFamily="18" charset="0"/>
                            <a:ea typeface="Calibri" panose="020F0502020204030204" pitchFamily="34" charset="0"/>
                            <a:cs typeface="Times New Roman" panose="02020603050405020304" pitchFamily="18" charset="0"/>
                          </a:rPr>
                          <m:t>𝟎</m:t>
                        </m:r>
                      </m:sup>
                    </m:sSubSup>
                  </m:oMath>
                </a14:m>
                <a:r>
                  <a:rPr lang="en-GB" sz="1600" b="1" dirty="0">
                    <a:latin typeface="Times New Roman" panose="02020603050405020304" pitchFamily="18" charset="0"/>
                    <a:ea typeface="Times New Roman" panose="02020603050405020304" pitchFamily="18" charset="0"/>
                  </a:rPr>
                  <a:t> </a:t>
                </a:r>
                <a:r>
                  <a:rPr lang="en-GB" sz="1600" b="1" dirty="0">
                    <a:latin typeface="Times New Roman" panose="02020603050405020304" pitchFamily="18" charset="0"/>
                    <a:ea typeface="Calibri" panose="020F0502020204030204" pitchFamily="34" charset="0"/>
                  </a:rPr>
                  <a:t>for different dilution levels </a:t>
                </a:r>
                <a14:m>
                  <m:oMath xmlns:m="http://schemas.openxmlformats.org/officeDocument/2006/math">
                    <m:sSup>
                      <m:sSupPr>
                        <m:ctrlPr>
                          <a:rPr lang="en-GB" sz="1600" b="1" i="1">
                            <a:latin typeface="Cambria Math" panose="02040503050406030204" pitchFamily="18" charset="0"/>
                            <a:cs typeface="Times New Roman" panose="02020603050405020304" pitchFamily="18" charset="0"/>
                          </a:rPr>
                        </m:ctrlPr>
                      </m:sSupPr>
                      <m:e>
                        <m:r>
                          <a:rPr lang="en-GB" sz="16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600" b="1" i="1">
                            <a:latin typeface="Cambria Math" panose="02040503050406030204" pitchFamily="18" charset="0"/>
                            <a:ea typeface="Calibri" panose="020F0502020204030204" pitchFamily="34" charset="0"/>
                            <a:cs typeface="Times New Roman" panose="02020603050405020304" pitchFamily="18" charset="0"/>
                          </a:rPr>
                          <m:t>𝒖</m:t>
                        </m:r>
                      </m:sup>
                    </m:sSup>
                  </m:oMath>
                </a14:m>
                <a:r>
                  <a:rPr lang="en-GB" sz="1600" b="1" dirty="0">
                    <a:latin typeface="Times New Roman" panose="02020603050405020304" pitchFamily="18" charset="0"/>
                    <a:ea typeface="Calibri" panose="020F0502020204030204" pitchFamily="34" charset="0"/>
                  </a:rPr>
                  <a:t> </a:t>
                </a:r>
                <a:r>
                  <a:rPr lang="en-GB" sz="1600" b="1" dirty="0">
                    <a:latin typeface="Times New Roman" panose="02020603050405020304" pitchFamily="18" charset="0"/>
                    <a:ea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649ACAB1-C7D0-44B5-B3FE-81B087DCDAD7}"/>
                  </a:ext>
                </a:extLst>
              </p:cNvPr>
              <p:cNvSpPr>
                <a:spLocks noRot="1" noChangeAspect="1" noMove="1" noResize="1" noEditPoints="1" noAdjustHandles="1" noChangeArrowheads="1" noChangeShapeType="1" noTextEdit="1"/>
              </p:cNvSpPr>
              <p:nvPr/>
            </p:nvSpPr>
            <p:spPr>
              <a:xfrm>
                <a:off x="-36512" y="5586265"/>
                <a:ext cx="7610447" cy="524311"/>
              </a:xfrm>
              <a:prstGeom prst="rect">
                <a:avLst/>
              </a:prstGeom>
              <a:blipFill>
                <a:blip r:embed="rId5"/>
                <a:stretch>
                  <a:fillRect l="-401" r="-481"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A4583069-40AB-4077-B3FB-DBB7F523B673}"/>
                  </a:ext>
                </a:extLst>
              </p:cNvPr>
              <p:cNvSpPr txBox="1">
                <a:spLocks/>
              </p:cNvSpPr>
              <p:nvPr/>
            </p:nvSpPr>
            <p:spPr>
              <a:xfrm>
                <a:off x="6076339" y="1039045"/>
                <a:ext cx="2818126" cy="37581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r>
                  <a:rPr lang="en-GB" sz="1800" dirty="0">
                    <a:latin typeface="Times New Roman" panose="02020603050405020304" pitchFamily="18" charset="0"/>
                    <a:ea typeface="Times New Roman" panose="02020603050405020304" pitchFamily="18" charset="0"/>
                  </a:rPr>
                  <a:t>MIE Transition – the drastic increase of the MIE requirement past a critical turbulence intensity</a:t>
                </a:r>
                <a:endParaRPr lang="en-GB" sz="1800" dirty="0">
                  <a:latin typeface="Times New Roman" panose="02020603050405020304" pitchFamily="18" charset="0"/>
                  <a:cs typeface="Times New Roman" panose="02020603050405020304" pitchFamily="18" charset="0"/>
                </a:endParaRPr>
              </a:p>
              <a:p>
                <a:pPr marL="614363" lvl="1" indent="-342900">
                  <a:lnSpc>
                    <a:spcPct val="100000"/>
                  </a:lnSpc>
                  <a:buClr>
                    <a:srgbClr val="0000FF"/>
                  </a:buClr>
                  <a:buFont typeface="Arial" panose="020B0604020202020204" pitchFamily="34" charset="0"/>
                  <a:buChar char="•"/>
                </a:pPr>
                <a14:m>
                  <m:oMath xmlns:m="http://schemas.openxmlformats.org/officeDocument/2006/math">
                    <m:f>
                      <m:fPr>
                        <m:type m:val="lin"/>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𝑢</m:t>
                            </m:r>
                          </m:e>
                          <m:sup>
                            <m:r>
                              <a:rPr lang="en-GB" i="1">
                                <a:latin typeface="Cambria Math" panose="02040503050406030204" pitchFamily="18" charset="0"/>
                              </a:rPr>
                              <m:t>′</m:t>
                            </m:r>
                          </m:sup>
                        </m:sSup>
                      </m:num>
                      <m:den>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r>
                              <a:rPr lang="en-GB">
                                <a:latin typeface="Cambria Math" panose="02040503050406030204" pitchFamily="18" charset="0"/>
                              </a:rPr>
                              <m:t>0</m:t>
                            </m:r>
                          </m:sup>
                        </m:sSubSup>
                      </m:den>
                    </m:f>
                    <m:r>
                      <a:rPr lang="en-GB" i="1">
                        <a:latin typeface="Cambria Math" panose="02040503050406030204" pitchFamily="18" charset="0"/>
                      </a:rPr>
                      <m:t>&lt;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f>
                              <m:fPr>
                                <m:type m:val="lin"/>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𝑢</m:t>
                                    </m:r>
                                  </m:e>
                                  <m:sup>
                                    <m:r>
                                      <a:rPr lang="en-GB" i="1">
                                        <a:latin typeface="Cambria Math" panose="02040503050406030204" pitchFamily="18" charset="0"/>
                                      </a:rPr>
                                      <m:t>′</m:t>
                                    </m:r>
                                  </m:sup>
                                </m:sSup>
                              </m:num>
                              <m:den>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r>
                                      <a:rPr lang="en-GB">
                                        <a:latin typeface="Cambria Math" panose="02040503050406030204" pitchFamily="18" charset="0"/>
                                      </a:rPr>
                                      <m:t>0</m:t>
                                    </m:r>
                                  </m:sup>
                                </m:sSubSup>
                              </m:den>
                            </m:f>
                          </m:e>
                        </m:d>
                      </m:e>
                      <m:sub>
                        <m:r>
                          <a:rPr lang="en-GB" i="1">
                            <a:latin typeface="Cambria Math" panose="02040503050406030204" pitchFamily="18" charset="0"/>
                          </a:rPr>
                          <m:t>𝑐𝑟𝑖𝑡</m:t>
                        </m:r>
                      </m:sub>
                    </m:sSub>
                  </m:oMath>
                </a14:m>
                <a:endParaRPr lang="en-GB" i="1" dirty="0"/>
              </a:p>
              <a:p>
                <a:pPr marL="614363" lvl="1" indent="-342900">
                  <a:lnSpc>
                    <a:spcPct val="100000"/>
                  </a:lnSpc>
                  <a:buClr>
                    <a:srgbClr val="0000FF"/>
                  </a:buClr>
                  <a:buFont typeface="Arial" panose="020B0604020202020204" pitchFamily="34" charset="0"/>
                  <a:buChar char="•"/>
                </a:pPr>
                <a:r>
                  <a:rPr lang="en-GB" i="1" dirty="0"/>
                  <a:t>Gradual increase, small MIE</a:t>
                </a:r>
              </a:p>
              <a:p>
                <a:pPr marL="614363" lvl="1" indent="-342900">
                  <a:lnSpc>
                    <a:spcPct val="100000"/>
                  </a:lnSpc>
                  <a:buClr>
                    <a:srgbClr val="0000FF"/>
                  </a:buClr>
                  <a:buFont typeface="Arial" panose="020B0604020202020204" pitchFamily="34" charset="0"/>
                  <a:buChar char="•"/>
                </a:pPr>
                <a14:m>
                  <m:oMath xmlns:m="http://schemas.openxmlformats.org/officeDocument/2006/math">
                    <m:f>
                      <m:fPr>
                        <m:type m:val="lin"/>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𝑢</m:t>
                            </m:r>
                          </m:e>
                          <m:sup>
                            <m:r>
                              <a:rPr lang="en-GB" i="1">
                                <a:latin typeface="Cambria Math" panose="02040503050406030204" pitchFamily="18" charset="0"/>
                              </a:rPr>
                              <m:t>′</m:t>
                            </m:r>
                          </m:sup>
                        </m:sSup>
                      </m:num>
                      <m:den>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r>
                              <a:rPr lang="en-GB">
                                <a:latin typeface="Cambria Math" panose="02040503050406030204" pitchFamily="18" charset="0"/>
                              </a:rPr>
                              <m:t>0</m:t>
                            </m:r>
                          </m:sup>
                        </m:sSubSup>
                      </m:den>
                    </m:f>
                    <m:r>
                      <a:rPr lang="en-GB" sz="2000" b="0" i="1" smtClean="0">
                        <a:latin typeface="Cambria Math" panose="02040503050406030204" pitchFamily="18" charset="0"/>
                      </a:rPr>
                      <m:t>&gt;</m:t>
                    </m:r>
                    <m:sSub>
                      <m:sSubPr>
                        <m:ctrlPr>
                          <a:rPr lang="en-GB" sz="2000" i="1">
                            <a:latin typeface="Cambria Math" panose="02040503050406030204" pitchFamily="18" charset="0"/>
                          </a:rPr>
                        </m:ctrlPr>
                      </m:sSubPr>
                      <m:e>
                        <m:d>
                          <m:dPr>
                            <m:ctrlPr>
                              <a:rPr lang="en-GB" sz="2000" i="1">
                                <a:latin typeface="Cambria Math" panose="02040503050406030204" pitchFamily="18" charset="0"/>
                              </a:rPr>
                            </m:ctrlPr>
                          </m:dPr>
                          <m:e>
                            <m:f>
                              <m:fPr>
                                <m:type m:val="lin"/>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𝑢</m:t>
                                    </m:r>
                                  </m:e>
                                  <m:sup>
                                    <m:r>
                                      <a:rPr lang="en-GB" i="1">
                                        <a:latin typeface="Cambria Math" panose="02040503050406030204" pitchFamily="18" charset="0"/>
                                      </a:rPr>
                                      <m:t>′</m:t>
                                    </m:r>
                                  </m:sup>
                                </m:sSup>
                              </m:num>
                              <m:den>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r>
                                      <a:rPr lang="en-GB">
                                        <a:latin typeface="Cambria Math" panose="02040503050406030204" pitchFamily="18" charset="0"/>
                                      </a:rPr>
                                      <m:t>0</m:t>
                                    </m:r>
                                  </m:sup>
                                </m:sSubSup>
                              </m:den>
                            </m:f>
                          </m:e>
                        </m:d>
                      </m:e>
                      <m:sub>
                        <m:r>
                          <a:rPr lang="en-GB" sz="2000" i="1">
                            <a:latin typeface="Cambria Math" panose="02040503050406030204" pitchFamily="18" charset="0"/>
                          </a:rPr>
                          <m:t>𝑐𝑟𝑖𝑡</m:t>
                        </m:r>
                      </m:sub>
                    </m:sSub>
                  </m:oMath>
                </a14:m>
                <a:endParaRPr lang="en-GB" sz="2000" i="1" dirty="0"/>
              </a:p>
              <a:p>
                <a:pPr marL="614363" lvl="1" indent="-342900">
                  <a:lnSpc>
                    <a:spcPct val="100000"/>
                  </a:lnSpc>
                  <a:buClr>
                    <a:srgbClr val="0000FF"/>
                  </a:buClr>
                  <a:buFont typeface="Arial" panose="020B0604020202020204" pitchFamily="34" charset="0"/>
                  <a:buChar char="•"/>
                </a:pPr>
                <a:r>
                  <a:rPr lang="en-GB" i="1" dirty="0"/>
                  <a:t>Drastic increase, large MIE</a:t>
                </a:r>
              </a:p>
              <a:p>
                <a:pPr>
                  <a:buFont typeface="Arial" panose="020B0604020202020204" pitchFamily="34" charset="0"/>
                  <a:buChar char="•"/>
                </a:pPr>
                <a:endParaRPr lang="en-GB" dirty="0"/>
              </a:p>
            </p:txBody>
          </p:sp>
        </mc:Choice>
        <mc:Fallback xmlns="">
          <p:sp>
            <p:nvSpPr>
              <p:cNvPr id="31" name="Content Placeholder 2">
                <a:extLst>
                  <a:ext uri="{FF2B5EF4-FFF2-40B4-BE49-F238E27FC236}">
                    <a16:creationId xmlns:a16="http://schemas.microsoft.com/office/drawing/2014/main" id="{A4583069-40AB-4077-B3FB-DBB7F523B673}"/>
                  </a:ext>
                </a:extLst>
              </p:cNvPr>
              <p:cNvSpPr txBox="1">
                <a:spLocks noRot="1" noChangeAspect="1" noMove="1" noResize="1" noEditPoints="1" noAdjustHandles="1" noChangeArrowheads="1" noChangeShapeType="1" noTextEdit="1"/>
              </p:cNvSpPr>
              <p:nvPr/>
            </p:nvSpPr>
            <p:spPr>
              <a:xfrm>
                <a:off x="6076339" y="1039045"/>
                <a:ext cx="2818126" cy="3758108"/>
              </a:xfrm>
              <a:prstGeom prst="rect">
                <a:avLst/>
              </a:prstGeom>
              <a:blipFill>
                <a:blip r:embed="rId6"/>
                <a:stretch>
                  <a:fillRect l="-4762" t="-810" r="-5628"/>
                </a:stretch>
              </a:blipFill>
            </p:spPr>
            <p:txBody>
              <a:bodyPr/>
              <a:lstStyle/>
              <a:p>
                <a:r>
                  <a:rPr lang="en-GB">
                    <a:noFill/>
                  </a:rPr>
                  <a:t> </a:t>
                </a:r>
              </a:p>
            </p:txBody>
          </p:sp>
        </mc:Fallback>
      </mc:AlternateContent>
    </p:spTree>
    <p:extLst>
      <p:ext uri="{BB962C8B-B14F-4D97-AF65-F5344CB8AC3E}">
        <p14:creationId xmlns:p14="http://schemas.microsoft.com/office/powerpoint/2010/main" val="305365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0"/>
            <a:ext cx="5968835" cy="4680000"/>
          </a:xfrm>
          <a:prstGeom prst="rect">
            <a:avLst/>
          </a:prstGeom>
          <a:noFill/>
          <a:ln>
            <a:noFill/>
          </a:ln>
        </p:spPr>
      </p:pic>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289449"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Results: </a:t>
            </a:r>
            <a:r>
              <a:rPr lang="en-GB" sz="3600" dirty="0">
                <a:solidFill>
                  <a:schemeClr val="bg1"/>
                </a:solidFill>
                <a:latin typeface="Times New Roman" panose="02020603050405020304" pitchFamily="18" charset="0"/>
                <a:cs typeface="Times New Roman" panose="02020603050405020304" pitchFamily="18" charset="0"/>
              </a:rPr>
              <a:t>MIE transition &amp; Characterisation</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8/11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49ACAB1-C7D0-44B5-B3FE-81B087DCDAD7}"/>
                  </a:ext>
                </a:extLst>
              </p:cNvPr>
              <p:cNvSpPr/>
              <p:nvPr/>
            </p:nvSpPr>
            <p:spPr>
              <a:xfrm>
                <a:off x="-36512" y="5586265"/>
                <a:ext cx="7610447" cy="524311"/>
              </a:xfrm>
              <a:prstGeom prst="rect">
                <a:avLst/>
              </a:prstGeom>
            </p:spPr>
            <p:txBody>
              <a:bodyPr wrap="square">
                <a:spAutoFit/>
              </a:bodyPr>
              <a:lstStyle/>
              <a:p>
                <a:pPr algn="ctr"/>
                <a:r>
                  <a:rPr lang="en-GB" sz="1600" b="1" dirty="0">
                    <a:latin typeface="Times New Roman" panose="02020603050405020304" pitchFamily="18" charset="0"/>
                    <a:ea typeface="Calibri" panose="020F0502020204030204" pitchFamily="34" charset="0"/>
                  </a:rPr>
                  <a:t>Variation of the normalised MIEs </a:t>
                </a:r>
                <a14:m>
                  <m:oMath xmlns:m="http://schemas.openxmlformats.org/officeDocument/2006/math">
                    <m:sSub>
                      <m:sSub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600" b="1" i="1">
                                    <a:latin typeface="Cambria Math" panose="02040503050406030204" pitchFamily="18" charset="0"/>
                                    <a:ea typeface="Times New Roman" panose="02020603050405020304" pitchFamily="18" charset="0"/>
                                    <a:cs typeface="Times New Roman" panose="02020603050405020304" pitchFamily="18" charset="0"/>
                                  </a:rPr>
                                  <m:t>𝚪</m:t>
                                </m:r>
                              </m:e>
                              <m:sub>
                                <m:r>
                                  <a:rPr lang="en-GB" sz="1600" b="1" i="1">
                                    <a:latin typeface="Cambria Math" panose="02040503050406030204" pitchFamily="18" charset="0"/>
                                    <a:ea typeface="Times New Roman" panose="02020603050405020304" pitchFamily="18" charset="0"/>
                                    <a:cs typeface="Times New Roman" panose="02020603050405020304" pitchFamily="18" charset="0"/>
                                  </a:rPr>
                                  <m:t>𝑴𝑰𝑬</m:t>
                                </m:r>
                              </m:sub>
                              <m:sup>
                                <m:sSup>
                                  <m:sSupPr>
                                    <m:ctrlPr>
                                      <a:rPr lang="en-GB" sz="16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600" b="1" i="1">
                                        <a:latin typeface="Cambria Math" panose="02040503050406030204" pitchFamily="18" charset="0"/>
                                        <a:ea typeface="Times New Roman" panose="02020603050405020304" pitchFamily="18" charset="0"/>
                                        <a:cs typeface="Times New Roman" panose="02020603050405020304" pitchFamily="18" charset="0"/>
                                      </a:rPr>
                                      <m:t>𝝍</m:t>
                                    </m:r>
                                  </m:e>
                                  <m:sup>
                                    <m:r>
                                      <a:rPr lang="en-GB" sz="1600" b="1" i="1">
                                        <a:latin typeface="Cambria Math" panose="02040503050406030204" pitchFamily="18" charset="0"/>
                                        <a:ea typeface="Times New Roman" panose="02020603050405020304" pitchFamily="18" charset="0"/>
                                        <a:cs typeface="Times New Roman" panose="02020603050405020304" pitchFamily="18" charset="0"/>
                                      </a:rPr>
                                      <m:t>𝒖</m:t>
                                    </m:r>
                                  </m:sup>
                                </m:sSup>
                              </m:sup>
                            </m:sSubSup>
                          </m:e>
                        </m:d>
                      </m:e>
                      <m:sub>
                        <m:r>
                          <a:rPr lang="en-GB" sz="1600" b="1" i="1">
                            <a:latin typeface="Cambria Math" panose="02040503050406030204" pitchFamily="18" charset="0"/>
                            <a:ea typeface="Times New Roman" panose="02020603050405020304" pitchFamily="18" charset="0"/>
                            <a:cs typeface="Times New Roman" panose="02020603050405020304" pitchFamily="18" charset="0"/>
                          </a:rPr>
                          <m:t>𝒑</m:t>
                        </m:r>
                      </m:sub>
                    </m:sSub>
                    <m:r>
                      <a:rPr lang="en-GB" sz="1600" b="1"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600" b="1" dirty="0">
                    <a:latin typeface="Times New Roman" panose="02020603050405020304" pitchFamily="18" charset="0"/>
                    <a:ea typeface="Times New Roman" panose="02020603050405020304" pitchFamily="18" charset="0"/>
                  </a:rPr>
                  <a:t>with </a:t>
                </a:r>
                <a14:m>
                  <m:oMath xmlns:m="http://schemas.openxmlformats.org/officeDocument/2006/math">
                    <m:sSup>
                      <m:sSupPr>
                        <m:ctrlPr>
                          <a:rPr lang="en-GB" sz="1600" b="1" i="1">
                            <a:latin typeface="Cambria Math" panose="02040503050406030204" pitchFamily="18" charset="0"/>
                            <a:cs typeface="Times New Roman" panose="02020603050405020304" pitchFamily="18" charset="0"/>
                          </a:rPr>
                        </m:ctrlPr>
                      </m:sSupPr>
                      <m:e>
                        <m:r>
                          <a:rPr lang="en-GB" sz="1600" b="1" i="1">
                            <a:latin typeface="Cambria Math" panose="02040503050406030204" pitchFamily="18" charset="0"/>
                            <a:ea typeface="Calibri" panose="020F0502020204030204" pitchFamily="34" charset="0"/>
                            <a:cs typeface="Times New Roman" panose="02020603050405020304" pitchFamily="18" charset="0"/>
                          </a:rPr>
                          <m:t>𝒖</m:t>
                        </m:r>
                      </m:e>
                      <m:sup>
                        <m:r>
                          <a:rPr lang="en-GB" sz="1600" b="1" i="1">
                            <a:latin typeface="Cambria Math" panose="02040503050406030204" pitchFamily="18" charset="0"/>
                            <a:ea typeface="Calibri" panose="020F0502020204030204" pitchFamily="34" charset="0"/>
                            <a:cs typeface="Times New Roman" panose="02020603050405020304" pitchFamily="18" charset="0"/>
                          </a:rPr>
                          <m:t>′</m:t>
                        </m:r>
                      </m:sup>
                    </m:sSup>
                    <m:r>
                      <m:rPr>
                        <m:lit/>
                      </m:rPr>
                      <a:rPr lang="en-GB" sz="1600" b="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600" b="1" i="1">
                            <a:latin typeface="Cambria Math" panose="02040503050406030204" pitchFamily="18" charset="0"/>
                            <a:cs typeface="Times New Roman" panose="02020603050405020304" pitchFamily="18" charset="0"/>
                          </a:rPr>
                        </m:ctrlPr>
                      </m:sSubSupPr>
                      <m:e>
                        <m:r>
                          <a:rPr lang="en-GB" sz="1600" b="1" i="1">
                            <a:latin typeface="Cambria Math" panose="02040503050406030204" pitchFamily="18" charset="0"/>
                            <a:ea typeface="Calibri" panose="020F0502020204030204" pitchFamily="34" charset="0"/>
                            <a:cs typeface="Times New Roman" panose="02020603050405020304" pitchFamily="18" charset="0"/>
                          </a:rPr>
                          <m:t>𝒔</m:t>
                        </m:r>
                      </m:e>
                      <m:sub>
                        <m:r>
                          <a:rPr lang="en-GB" sz="1600" b="1" i="1">
                            <a:latin typeface="Cambria Math" panose="02040503050406030204" pitchFamily="18" charset="0"/>
                            <a:ea typeface="Calibri" panose="020F0502020204030204" pitchFamily="34" charset="0"/>
                            <a:cs typeface="Times New Roman" panose="02020603050405020304" pitchFamily="18" charset="0"/>
                          </a:rPr>
                          <m:t>𝒍</m:t>
                        </m:r>
                      </m:sub>
                      <m:sup>
                        <m:r>
                          <a:rPr lang="en-GB" sz="1600" b="1" i="1">
                            <a:latin typeface="Cambria Math" panose="02040503050406030204" pitchFamily="18" charset="0"/>
                            <a:ea typeface="Calibri" panose="020F0502020204030204" pitchFamily="34" charset="0"/>
                            <a:cs typeface="Times New Roman" panose="02020603050405020304" pitchFamily="18" charset="0"/>
                          </a:rPr>
                          <m:t>𝟎</m:t>
                        </m:r>
                      </m:sup>
                    </m:sSubSup>
                  </m:oMath>
                </a14:m>
                <a:r>
                  <a:rPr lang="en-GB" sz="1600" b="1" dirty="0">
                    <a:latin typeface="Times New Roman" panose="02020603050405020304" pitchFamily="18" charset="0"/>
                    <a:ea typeface="Times New Roman" panose="02020603050405020304" pitchFamily="18" charset="0"/>
                  </a:rPr>
                  <a:t> </a:t>
                </a:r>
                <a:r>
                  <a:rPr lang="en-GB" sz="1600" b="1" dirty="0">
                    <a:latin typeface="Times New Roman" panose="02020603050405020304" pitchFamily="18" charset="0"/>
                    <a:ea typeface="Calibri" panose="020F0502020204030204" pitchFamily="34" charset="0"/>
                  </a:rPr>
                  <a:t>for different dilution levels </a:t>
                </a:r>
                <a14:m>
                  <m:oMath xmlns:m="http://schemas.openxmlformats.org/officeDocument/2006/math">
                    <m:sSup>
                      <m:sSupPr>
                        <m:ctrlPr>
                          <a:rPr lang="en-GB" sz="1600" b="1" i="1">
                            <a:latin typeface="Cambria Math" panose="02040503050406030204" pitchFamily="18" charset="0"/>
                            <a:cs typeface="Times New Roman" panose="02020603050405020304" pitchFamily="18" charset="0"/>
                          </a:rPr>
                        </m:ctrlPr>
                      </m:sSupPr>
                      <m:e>
                        <m:r>
                          <a:rPr lang="en-GB" sz="16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600" b="1" i="1">
                            <a:latin typeface="Cambria Math" panose="02040503050406030204" pitchFamily="18" charset="0"/>
                            <a:ea typeface="Calibri" panose="020F0502020204030204" pitchFamily="34" charset="0"/>
                            <a:cs typeface="Times New Roman" panose="02020603050405020304" pitchFamily="18" charset="0"/>
                          </a:rPr>
                          <m:t>𝒖</m:t>
                        </m:r>
                      </m:sup>
                    </m:sSup>
                  </m:oMath>
                </a14:m>
                <a:r>
                  <a:rPr lang="en-GB" sz="1600" b="1" dirty="0">
                    <a:latin typeface="Times New Roman" panose="02020603050405020304" pitchFamily="18" charset="0"/>
                    <a:ea typeface="Calibri" panose="020F0502020204030204" pitchFamily="34" charset="0"/>
                  </a:rPr>
                  <a:t> </a:t>
                </a:r>
                <a:r>
                  <a:rPr lang="en-GB" sz="1600" b="1" dirty="0">
                    <a:latin typeface="Times New Roman" panose="02020603050405020304" pitchFamily="18" charset="0"/>
                    <a:ea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649ACAB1-C7D0-44B5-B3FE-81B087DCDAD7}"/>
                  </a:ext>
                </a:extLst>
              </p:cNvPr>
              <p:cNvSpPr>
                <a:spLocks noRot="1" noChangeAspect="1" noMove="1" noResize="1" noEditPoints="1" noAdjustHandles="1" noChangeArrowheads="1" noChangeShapeType="1" noTextEdit="1"/>
              </p:cNvSpPr>
              <p:nvPr/>
            </p:nvSpPr>
            <p:spPr>
              <a:xfrm>
                <a:off x="-36512" y="5586265"/>
                <a:ext cx="7610447" cy="524311"/>
              </a:xfrm>
              <a:prstGeom prst="rect">
                <a:avLst/>
              </a:prstGeom>
              <a:blipFill>
                <a:blip r:embed="rId5"/>
                <a:stretch>
                  <a:fillRect l="-401" r="-481"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ECBE055F-D880-431E-95E9-E49AC2EE42D5}"/>
                  </a:ext>
                </a:extLst>
              </p:cNvPr>
              <p:cNvSpPr txBox="1">
                <a:spLocks/>
              </p:cNvSpPr>
              <p:nvPr/>
            </p:nvSpPr>
            <p:spPr>
              <a:xfrm>
                <a:off x="6076339" y="1124744"/>
                <a:ext cx="2818126" cy="44504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r>
                  <a:rPr lang="en-GB" dirty="0">
                    <a:latin typeface="Times New Roman" panose="02020603050405020304" pitchFamily="18" charset="0"/>
                    <a:ea typeface="Times New Roman" panose="02020603050405020304" pitchFamily="18" charset="0"/>
                  </a:rPr>
                  <a:t>Self similar profiles obtained for all </a:t>
                </a:r>
                <a14:m>
                  <m:oMath xmlns:m="http://schemas.openxmlformats.org/officeDocument/2006/math">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ea typeface="Calibri" panose="020F0502020204030204" pitchFamily="34" charset="0"/>
                            <a:cs typeface="Times New Roman" panose="02020603050405020304" pitchFamily="18" charset="0"/>
                          </a:rPr>
                          <m:t>𝜓</m:t>
                        </m:r>
                      </m:e>
                      <m:sup>
                        <m:r>
                          <a:rPr lang="en-GB" i="1">
                            <a:latin typeface="Cambria Math" panose="02040503050406030204" pitchFamily="18" charset="0"/>
                            <a:ea typeface="Calibri" panose="020F0502020204030204" pitchFamily="34" charset="0"/>
                            <a:cs typeface="Times New Roman" panose="02020603050405020304" pitchFamily="18" charset="0"/>
                          </a:rPr>
                          <m:t>𝑢</m:t>
                        </m:r>
                      </m:sup>
                    </m:sSup>
                  </m:oMath>
                </a14:m>
                <a:r>
                  <a:rPr lang="en-GB" dirty="0">
                    <a:latin typeface="Times New Roman" panose="02020603050405020304" pitchFamily="18" charset="0"/>
                    <a:ea typeface="Calibri" panose="020F0502020204030204" pitchFamily="34" charset="0"/>
                  </a:rPr>
                  <a:t> values</a:t>
                </a:r>
                <a:r>
                  <a:rPr lang="en-GB" dirty="0">
                    <a:latin typeface="Times New Roman" panose="02020603050405020304" pitchFamily="18" charset="0"/>
                    <a:ea typeface="Times New Roman" panose="02020603050405020304" pitchFamily="18" charset="0"/>
                  </a:rPr>
                  <a:t> </a:t>
                </a:r>
              </a:p>
              <a:p>
                <a:pPr algn="just">
                  <a:lnSpc>
                    <a:spcPct val="100000"/>
                  </a:lnSpc>
                  <a:buClr>
                    <a:srgbClr val="0000FF"/>
                  </a:buClr>
                  <a:buFont typeface="Wingdings" panose="05000000000000000000" pitchFamily="2" charset="2"/>
                  <a:buChar char="v"/>
                </a:pPr>
                <a:r>
                  <a:rPr lang="en-GB" dirty="0">
                    <a:latin typeface="Times New Roman" panose="02020603050405020304" pitchFamily="18" charset="0"/>
                    <a:ea typeface="Calibri" panose="020F0502020204030204" pitchFamily="34" charset="0"/>
                  </a:rPr>
                  <a:t>In agreement with experimental results</a:t>
                </a:r>
              </a:p>
              <a:p>
                <a:pPr>
                  <a:lnSpc>
                    <a:spcPct val="100000"/>
                  </a:lnSpc>
                  <a:buClr>
                    <a:srgbClr val="0000FF"/>
                  </a:buClr>
                  <a:buFont typeface="Wingdings" panose="05000000000000000000" pitchFamily="2" charset="2"/>
                  <a:buChar char="v"/>
                </a:pPr>
                <a:r>
                  <a:rPr lang="en-GB" dirty="0">
                    <a:latin typeface="Times New Roman" panose="02020603050405020304" pitchFamily="18" charset="0"/>
                    <a:ea typeface="Times New Roman" panose="02020603050405020304" pitchFamily="18" charset="0"/>
                  </a:rPr>
                  <a:t>Same behaviour observed for droplet laden mixtures</a:t>
                </a:r>
                <a:r>
                  <a:rPr lang="en-GB" baseline="30000" dirty="0"/>
                  <a:t>╪</a:t>
                </a:r>
                <a:endParaRPr lang="en-GB" dirty="0"/>
              </a:p>
              <a:p>
                <a:pPr>
                  <a:lnSpc>
                    <a:spcPct val="100000"/>
                  </a:lnSpc>
                  <a:buClr>
                    <a:srgbClr val="0000FF"/>
                  </a:buClr>
                  <a:buFont typeface="Wingdings" panose="05000000000000000000" pitchFamily="2" charset="2"/>
                  <a:buChar char="v"/>
                </a:pPr>
                <a:endParaRPr lang="en-GB" dirty="0">
                  <a:latin typeface="Times New Roman" panose="02020603050405020304" pitchFamily="18" charset="0"/>
                  <a:ea typeface="Times New Roman" panose="02020603050405020304" pitchFamily="18" charset="0"/>
                </a:endParaRPr>
              </a:p>
              <a:p>
                <a:pPr>
                  <a:lnSpc>
                    <a:spcPct val="100000"/>
                  </a:lnSpc>
                  <a:buClr>
                    <a:srgbClr val="0000FF"/>
                  </a:buClr>
                  <a:buFont typeface="Wingdings" panose="05000000000000000000" pitchFamily="2" charset="2"/>
                  <a:buChar char="v"/>
                </a:pPr>
                <a:endParaRPr lang="en-GB" dirty="0"/>
              </a:p>
            </p:txBody>
          </p:sp>
        </mc:Choice>
        <mc:Fallback xmlns="">
          <p:sp>
            <p:nvSpPr>
              <p:cNvPr id="32" name="Content Placeholder 2">
                <a:extLst>
                  <a:ext uri="{FF2B5EF4-FFF2-40B4-BE49-F238E27FC236}">
                    <a16:creationId xmlns:a16="http://schemas.microsoft.com/office/drawing/2014/main" id="{ECBE055F-D880-431E-95E9-E49AC2EE42D5}"/>
                  </a:ext>
                </a:extLst>
              </p:cNvPr>
              <p:cNvSpPr txBox="1">
                <a:spLocks noRot="1" noChangeAspect="1" noMove="1" noResize="1" noEditPoints="1" noAdjustHandles="1" noChangeArrowheads="1" noChangeShapeType="1" noTextEdit="1"/>
              </p:cNvSpPr>
              <p:nvPr/>
            </p:nvSpPr>
            <p:spPr>
              <a:xfrm>
                <a:off x="6076339" y="1124744"/>
                <a:ext cx="2818126" cy="4450408"/>
              </a:xfrm>
              <a:prstGeom prst="rect">
                <a:avLst/>
              </a:prstGeom>
              <a:blipFill>
                <a:blip r:embed="rId6"/>
                <a:stretch>
                  <a:fillRect l="-5195" t="-822" r="-5628"/>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2F9DEABA-B565-4AA0-9F4E-0BFE613210BA}"/>
              </a:ext>
            </a:extLst>
          </p:cNvPr>
          <p:cNvSpPr/>
          <p:nvPr/>
        </p:nvSpPr>
        <p:spPr>
          <a:xfrm>
            <a:off x="-7624" y="6351131"/>
            <a:ext cx="8756087" cy="430887"/>
          </a:xfrm>
          <a:prstGeom prst="rect">
            <a:avLst/>
          </a:prstGeom>
        </p:spPr>
        <p:txBody>
          <a:bodyPr wrap="square">
            <a:spAutoFit/>
          </a:bodyPr>
          <a:lstStyle/>
          <a:p>
            <a:r>
              <a:rPr lang="en-GB" sz="1100" baseline="30000" dirty="0"/>
              <a:t>╪</a:t>
            </a:r>
            <a:r>
              <a:rPr lang="en-US" sz="1100" dirty="0">
                <a:latin typeface="Times New Roman"/>
                <a:cs typeface="Times New Roman"/>
              </a:rPr>
              <a:t> </a:t>
            </a:r>
            <a:r>
              <a:rPr lang="en-GB" sz="1100" dirty="0"/>
              <a:t>Vassilios </a:t>
            </a:r>
            <a:r>
              <a:rPr lang="en-GB" sz="1100" dirty="0" err="1"/>
              <a:t>Papapostolou</a:t>
            </a:r>
            <a:r>
              <a:rPr lang="en-GB" sz="1100" dirty="0"/>
              <a:t> , </a:t>
            </a:r>
            <a:r>
              <a:rPr lang="en-GB" sz="1100" dirty="0" err="1"/>
              <a:t>Gulcan</a:t>
            </a:r>
            <a:r>
              <a:rPr lang="en-GB" sz="1100" dirty="0"/>
              <a:t> </a:t>
            </a:r>
            <a:r>
              <a:rPr lang="en-GB" sz="1100" dirty="0" err="1"/>
              <a:t>Ozel</a:t>
            </a:r>
            <a:r>
              <a:rPr lang="en-GB" sz="1100" dirty="0"/>
              <a:t> Erol , Charles </a:t>
            </a:r>
            <a:r>
              <a:rPr lang="en-GB" sz="1100" dirty="0" err="1"/>
              <a:t>Turquand</a:t>
            </a:r>
            <a:r>
              <a:rPr lang="en-GB" sz="1100" dirty="0"/>
              <a:t> </a:t>
            </a:r>
            <a:r>
              <a:rPr lang="en-GB" sz="1100" dirty="0" err="1"/>
              <a:t>d’Auzay</a:t>
            </a:r>
            <a:r>
              <a:rPr lang="en-GB" sz="1100" dirty="0"/>
              <a:t> &amp; </a:t>
            </a:r>
            <a:r>
              <a:rPr lang="en-GB" sz="1100" dirty="0" err="1"/>
              <a:t>Nilanjan</a:t>
            </a:r>
            <a:r>
              <a:rPr lang="en-GB" sz="1100" dirty="0"/>
              <a:t> Chakraborty (2020): A Numerical Investigation of the Minimum Ignition Energy Requirement for Forced Ignition of Turbulent Droplet-laden Mixtures, Combustion Science and Technology</a:t>
            </a:r>
            <a:endParaRPr lang="en-GB" sz="1100" dirty="0">
              <a:latin typeface="Times New Roman"/>
              <a:cs typeface="Times New Roman"/>
            </a:endParaRPr>
          </a:p>
        </p:txBody>
      </p:sp>
    </p:spTree>
    <p:extLst>
      <p:ext uri="{BB962C8B-B14F-4D97-AF65-F5344CB8AC3E}">
        <p14:creationId xmlns:p14="http://schemas.microsoft.com/office/powerpoint/2010/main" val="429198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9/11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3" y="951363"/>
            <a:ext cx="5040000" cy="3951726"/>
          </a:xfrm>
          <a:prstGeom prst="rect">
            <a:avLst/>
          </a:prstGeom>
          <a:noFill/>
          <a:ln>
            <a:noFill/>
          </a:ln>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D83F665-8A31-44B1-9FCF-9F6AFED3E75D}"/>
                  </a:ext>
                </a:extLst>
              </p:cNvPr>
              <p:cNvSpPr/>
              <p:nvPr/>
            </p:nvSpPr>
            <p:spPr>
              <a:xfrm>
                <a:off x="87040" y="4903089"/>
                <a:ext cx="5060464" cy="601062"/>
              </a:xfrm>
              <a:prstGeom prst="rect">
                <a:avLst/>
              </a:prstGeom>
            </p:spPr>
            <p:txBody>
              <a:bodyPr wrap="square">
                <a:spAutoFit/>
              </a:bodyPr>
              <a:lstStyle/>
              <a:p>
                <a:pPr algn="ctr"/>
                <a:r>
                  <a:rPr lang="en-GB" sz="1200" b="1" dirty="0">
                    <a:latin typeface="Times New Roman" panose="02020603050405020304" pitchFamily="18" charset="0"/>
                    <a:ea typeface="Calibri" panose="020F0502020204030204" pitchFamily="34" charset="0"/>
                  </a:rPr>
                  <a:t>Variation of the normalised MIEs </a:t>
                </a:r>
                <a14:m>
                  <m:oMath xmlns:m="http://schemas.openxmlformats.org/officeDocument/2006/math">
                    <m:sSub>
                      <m:sSub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200" b="1" i="1">
                                    <a:latin typeface="Cambria Math" panose="02040503050406030204" pitchFamily="18" charset="0"/>
                                    <a:ea typeface="Times New Roman" panose="02020603050405020304" pitchFamily="18" charset="0"/>
                                    <a:cs typeface="Times New Roman" panose="02020603050405020304" pitchFamily="18" charset="0"/>
                                  </a:rPr>
                                  <m:t>𝚪</m:t>
                                </m:r>
                              </m:e>
                              <m:sub>
                                <m:r>
                                  <a:rPr lang="en-GB" sz="1200" b="1" i="1">
                                    <a:latin typeface="Cambria Math" panose="02040503050406030204" pitchFamily="18" charset="0"/>
                                    <a:ea typeface="Times New Roman" panose="02020603050405020304" pitchFamily="18" charset="0"/>
                                    <a:cs typeface="Times New Roman" panose="02020603050405020304" pitchFamily="18" charset="0"/>
                                  </a:rPr>
                                  <m:t>𝑴𝑰𝑬</m:t>
                                </m:r>
                              </m:sub>
                              <m:sup>
                                <m:sSup>
                                  <m:sSup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200" b="1" i="1">
                                        <a:latin typeface="Cambria Math" panose="02040503050406030204" pitchFamily="18" charset="0"/>
                                        <a:ea typeface="Times New Roman" panose="02020603050405020304" pitchFamily="18" charset="0"/>
                                        <a:cs typeface="Times New Roman" panose="02020603050405020304" pitchFamily="18" charset="0"/>
                                      </a:rPr>
                                      <m:t>𝝍</m:t>
                                    </m:r>
                                  </m:e>
                                  <m:sup>
                                    <m:r>
                                      <a:rPr lang="en-GB" sz="1200" b="1" i="1">
                                        <a:latin typeface="Cambria Math" panose="02040503050406030204" pitchFamily="18" charset="0"/>
                                        <a:ea typeface="Times New Roman" panose="02020603050405020304" pitchFamily="18" charset="0"/>
                                        <a:cs typeface="Times New Roman" panose="02020603050405020304" pitchFamily="18" charset="0"/>
                                      </a:rPr>
                                      <m:t>𝒖</m:t>
                                    </m:r>
                                  </m:sup>
                                </m:sSup>
                              </m:sup>
                            </m:sSubSup>
                          </m:e>
                        </m:d>
                      </m:e>
                      <m:sub>
                        <m:r>
                          <a:rPr lang="en-GB" sz="1200" b="1" i="1">
                            <a:latin typeface="Cambria Math" panose="02040503050406030204" pitchFamily="18" charset="0"/>
                            <a:ea typeface="Times New Roman" panose="02020603050405020304" pitchFamily="18" charset="0"/>
                            <a:cs typeface="Times New Roman" panose="02020603050405020304" pitchFamily="18" charset="0"/>
                          </a:rPr>
                          <m:t>𝒑</m:t>
                        </m:r>
                      </m:sub>
                    </m:sSub>
                    <m:r>
                      <a:rPr lang="en-GB" sz="1200" b="1"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200" b="1" dirty="0">
                    <a:latin typeface="Times New Roman" panose="02020603050405020304" pitchFamily="18" charset="0"/>
                    <a:ea typeface="Times New Roman" panose="02020603050405020304" pitchFamily="18" charset="0"/>
                  </a:rPr>
                  <a:t>with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𝒖</m:t>
                        </m:r>
                      </m:e>
                      <m:sup>
                        <m:r>
                          <a:rPr lang="en-GB" sz="1200" b="1" i="1">
                            <a:latin typeface="Cambria Math" panose="02040503050406030204" pitchFamily="18" charset="0"/>
                            <a:ea typeface="Calibri" panose="020F0502020204030204" pitchFamily="34" charset="0"/>
                            <a:cs typeface="Times New Roman" panose="02020603050405020304" pitchFamily="18" charset="0"/>
                          </a:rPr>
                          <m:t>′</m:t>
                        </m:r>
                      </m:sup>
                    </m:sSup>
                    <m:r>
                      <m:rPr>
                        <m:lit/>
                      </m:rPr>
                      <a:rPr lang="en-GB" sz="1200" b="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200" b="1" i="1">
                            <a:latin typeface="Cambria Math" panose="02040503050406030204" pitchFamily="18" charset="0"/>
                            <a:cs typeface="Times New Roman" panose="02020603050405020304" pitchFamily="18" charset="0"/>
                          </a:rPr>
                        </m:ctrlPr>
                      </m:sSubSupPr>
                      <m:e>
                        <m:r>
                          <a:rPr lang="en-GB" sz="1200" b="1" i="1">
                            <a:latin typeface="Cambria Math" panose="02040503050406030204" pitchFamily="18" charset="0"/>
                            <a:ea typeface="Calibri" panose="020F0502020204030204" pitchFamily="34" charset="0"/>
                            <a:cs typeface="Times New Roman" panose="02020603050405020304" pitchFamily="18" charset="0"/>
                          </a:rPr>
                          <m:t>𝒔</m:t>
                        </m:r>
                      </m:e>
                      <m:sub>
                        <m:r>
                          <a:rPr lang="en-GB" sz="1200" b="1" i="1">
                            <a:latin typeface="Cambria Math" panose="02040503050406030204" pitchFamily="18" charset="0"/>
                            <a:ea typeface="Calibri" panose="020F0502020204030204" pitchFamily="34" charset="0"/>
                            <a:cs typeface="Times New Roman" panose="02020603050405020304" pitchFamily="18" charset="0"/>
                          </a:rPr>
                          <m:t>𝒍</m:t>
                        </m:r>
                      </m:sub>
                      <m:sup>
                        <m:r>
                          <a:rPr lang="en-GB" sz="1200" b="1" i="1">
                            <a:latin typeface="Cambria Math" panose="02040503050406030204" pitchFamily="18" charset="0"/>
                            <a:ea typeface="Calibri" panose="020F0502020204030204" pitchFamily="34" charset="0"/>
                            <a:cs typeface="Times New Roman" panose="02020603050405020304" pitchFamily="18" charset="0"/>
                          </a:rPr>
                          <m:t>𝟎</m:t>
                        </m:r>
                      </m:sup>
                    </m:sSubSup>
                  </m:oMath>
                </a14:m>
                <a:r>
                  <a:rPr lang="en-GB" sz="1200" b="1" dirty="0">
                    <a:latin typeface="Times New Roman" panose="02020603050405020304" pitchFamily="18" charset="0"/>
                    <a:ea typeface="Times New Roman" panose="02020603050405020304" pitchFamily="18" charset="0"/>
                  </a:rPr>
                  <a:t> </a:t>
                </a:r>
                <a:r>
                  <a:rPr lang="en-GB" sz="1200" b="1" dirty="0">
                    <a:latin typeface="Times New Roman" panose="02020603050405020304" pitchFamily="18" charset="0"/>
                    <a:ea typeface="Calibri" panose="020F0502020204030204" pitchFamily="34" charset="0"/>
                  </a:rPr>
                  <a:t>for different dilution levels </a:t>
                </a:r>
                <a14:m>
                  <m:oMath xmlns:m="http://schemas.openxmlformats.org/officeDocument/2006/math">
                    <m:sSup>
                      <m:sSupPr>
                        <m:ctrlPr>
                          <a:rPr lang="en-GB" sz="1200" b="1" i="1">
                            <a:latin typeface="Cambria Math" panose="02040503050406030204" pitchFamily="18" charset="0"/>
                            <a:cs typeface="Times New Roman" panose="02020603050405020304" pitchFamily="18" charset="0"/>
                          </a:rPr>
                        </m:ctrlPr>
                      </m:sSupPr>
                      <m:e>
                        <m:r>
                          <a:rPr lang="en-GB" sz="1200" b="1" i="1">
                            <a:latin typeface="Cambria Math" panose="02040503050406030204" pitchFamily="18" charset="0"/>
                            <a:ea typeface="Calibri" panose="020F0502020204030204" pitchFamily="34" charset="0"/>
                            <a:cs typeface="Times New Roman" panose="02020603050405020304" pitchFamily="18" charset="0"/>
                          </a:rPr>
                          <m:t>𝝍</m:t>
                        </m:r>
                      </m:e>
                      <m:sup>
                        <m:r>
                          <a:rPr lang="en-GB" sz="1200" b="1" i="1">
                            <a:latin typeface="Cambria Math" panose="02040503050406030204" pitchFamily="18" charset="0"/>
                            <a:ea typeface="Calibri" panose="020F0502020204030204" pitchFamily="34" charset="0"/>
                            <a:cs typeface="Times New Roman" panose="02020603050405020304" pitchFamily="18" charset="0"/>
                          </a:rPr>
                          <m:t>𝒖</m:t>
                        </m:r>
                      </m:sup>
                    </m:sSup>
                  </m:oMath>
                </a14:m>
                <a:r>
                  <a:rPr lang="en-GB" sz="1200" b="1" dirty="0">
                    <a:latin typeface="Times New Roman" panose="02020603050405020304" pitchFamily="18" charset="0"/>
                    <a:ea typeface="Calibri" panose="020F0502020204030204" pitchFamily="34" charset="0"/>
                  </a:rPr>
                  <a:t> </a:t>
                </a:r>
                <a:r>
                  <a:rPr lang="en-GB" sz="1200" b="1" dirty="0">
                    <a:latin typeface="Times New Roman" panose="02020603050405020304" pitchFamily="18" charset="0"/>
                    <a:ea typeface="Times New Roman" panose="02020603050405020304" pitchFamily="18" charset="0"/>
                  </a:rPr>
                  <a:t>.</a:t>
                </a:r>
                <a:endParaRPr lang="en-GB" sz="1200" dirty="0">
                  <a:latin typeface="Times New Roman" panose="02020603050405020304" pitchFamily="18"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6D83F665-8A31-44B1-9FCF-9F6AFED3E75D}"/>
                  </a:ext>
                </a:extLst>
              </p:cNvPr>
              <p:cNvSpPr>
                <a:spLocks noRot="1" noChangeAspect="1" noMove="1" noResize="1" noEditPoints="1" noAdjustHandles="1" noChangeArrowheads="1" noChangeShapeType="1" noTextEdit="1"/>
              </p:cNvSpPr>
              <p:nvPr/>
            </p:nvSpPr>
            <p:spPr>
              <a:xfrm>
                <a:off x="87040" y="4903089"/>
                <a:ext cx="5060464" cy="601062"/>
              </a:xfrm>
              <a:prstGeom prst="rect">
                <a:avLst/>
              </a:prstGeom>
              <a:blipFill>
                <a:blip r:embed="rId5"/>
                <a:stretch>
                  <a:fillRect r="-602" b="-7071"/>
                </a:stretch>
              </a:blipFill>
            </p:spPr>
            <p:txBody>
              <a:bodyPr/>
              <a:lstStyle/>
              <a:p>
                <a:r>
                  <a:rPr lang="en-GB">
                    <a:noFill/>
                  </a:rPr>
                  <a:t> </a:t>
                </a:r>
              </a:p>
            </p:txBody>
          </p:sp>
        </mc:Fallback>
      </mc:AlternateContent>
      <p:graphicFrame>
        <p:nvGraphicFramePr>
          <p:cNvPr id="6" name="Object 5">
            <a:extLst>
              <a:ext uri="{FF2B5EF4-FFF2-40B4-BE49-F238E27FC236}">
                <a16:creationId xmlns:a16="http://schemas.microsoft.com/office/drawing/2014/main" id="{2AAD136E-F951-4762-987F-AA2197797AB8}"/>
              </a:ext>
            </a:extLst>
          </p:cNvPr>
          <p:cNvGraphicFramePr>
            <a:graphicFrameLocks noChangeAspect="1"/>
          </p:cNvGraphicFramePr>
          <p:nvPr>
            <p:extLst>
              <p:ext uri="{D42A27DB-BD31-4B8C-83A1-F6EECF244321}">
                <p14:modId xmlns:p14="http://schemas.microsoft.com/office/powerpoint/2010/main" val="316409477"/>
              </p:ext>
            </p:extLst>
          </p:nvPr>
        </p:nvGraphicFramePr>
        <p:xfrm>
          <a:off x="3926622" y="1083202"/>
          <a:ext cx="6478026" cy="2142000"/>
        </p:xfrm>
        <a:graphic>
          <a:graphicData uri="http://schemas.openxmlformats.org/presentationml/2006/ole">
            <mc:AlternateContent xmlns:mc="http://schemas.openxmlformats.org/markup-compatibility/2006">
              <mc:Choice xmlns:v="urn:schemas-microsoft-com:vml" Requires="v">
                <p:oleObj spid="_x0000_s7229" name="Document" r:id="rId6" imgW="5731988" imgH="1896188" progId="Word.Document.12">
                  <p:embed/>
                </p:oleObj>
              </mc:Choice>
              <mc:Fallback>
                <p:oleObj name="Document" r:id="rId6" imgW="5731988" imgH="1896188" progId="Word.Document.12">
                  <p:embed/>
                  <p:pic>
                    <p:nvPicPr>
                      <p:cNvPr id="0" name=""/>
                      <p:cNvPicPr/>
                      <p:nvPr/>
                    </p:nvPicPr>
                    <p:blipFill>
                      <a:blip r:embed="rId7"/>
                      <a:stretch>
                        <a:fillRect/>
                      </a:stretch>
                    </p:blipFill>
                    <p:spPr>
                      <a:xfrm>
                        <a:off x="3926622" y="1083202"/>
                        <a:ext cx="6478026" cy="2142000"/>
                      </a:xfrm>
                      <a:prstGeom prst="rect">
                        <a:avLst/>
                      </a:prstGeom>
                    </p:spPr>
                  </p:pic>
                </p:oleObj>
              </mc:Fallback>
            </mc:AlternateContent>
          </a:graphicData>
        </a:graphic>
      </p:graphicFrame>
    </p:spTree>
    <p:extLst>
      <p:ext uri="{BB962C8B-B14F-4D97-AF65-F5344CB8AC3E}">
        <p14:creationId xmlns:p14="http://schemas.microsoft.com/office/powerpoint/2010/main" val="73482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9/11</a:t>
            </a:r>
          </a:p>
        </p:txBody>
      </p:sp>
      <p:grpSp>
        <p:nvGrpSpPr>
          <p:cNvPr id="39" name="Group 38"/>
          <p:cNvGrpSpPr/>
          <p:nvPr/>
        </p:nvGrpSpPr>
        <p:grpSpPr>
          <a:xfrm>
            <a:off x="0" y="6093296"/>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3" y="951363"/>
            <a:ext cx="4499583" cy="3528000"/>
          </a:xfrm>
          <a:prstGeom prst="rect">
            <a:avLst/>
          </a:prstGeom>
          <a:noFill/>
          <a:ln>
            <a:noFill/>
          </a:ln>
        </p:spPr>
      </p:pic>
      <p:graphicFrame>
        <p:nvGraphicFramePr>
          <p:cNvPr id="14" name="Object 13">
            <a:extLst>
              <a:ext uri="{FF2B5EF4-FFF2-40B4-BE49-F238E27FC236}">
                <a16:creationId xmlns:a16="http://schemas.microsoft.com/office/drawing/2014/main" id="{5DA989FA-F16D-42B9-B54B-746ED875D6BE}"/>
              </a:ext>
            </a:extLst>
          </p:cNvPr>
          <p:cNvGraphicFramePr>
            <a:graphicFrameLocks noChangeAspect="1"/>
          </p:cNvGraphicFramePr>
          <p:nvPr>
            <p:extLst>
              <p:ext uri="{D42A27DB-BD31-4B8C-83A1-F6EECF244321}">
                <p14:modId xmlns:p14="http://schemas.microsoft.com/office/powerpoint/2010/main" val="1623577781"/>
              </p:ext>
            </p:extLst>
          </p:nvPr>
        </p:nvGraphicFramePr>
        <p:xfrm>
          <a:off x="3272903" y="1133976"/>
          <a:ext cx="7076835" cy="2340000"/>
        </p:xfrm>
        <a:graphic>
          <a:graphicData uri="http://schemas.openxmlformats.org/presentationml/2006/ole">
            <mc:AlternateContent xmlns:mc="http://schemas.openxmlformats.org/markup-compatibility/2006">
              <mc:Choice xmlns:v="urn:schemas-microsoft-com:vml" Requires="v">
                <p:oleObj spid="_x0000_s19554" name="Document" r:id="rId5" imgW="5731988" imgH="1896188" progId="Word.Document.12">
                  <p:embed/>
                </p:oleObj>
              </mc:Choice>
              <mc:Fallback>
                <p:oleObj name="Document" r:id="rId5" imgW="5731988" imgH="1896188" progId="Word.Document.12">
                  <p:embed/>
                  <p:pic>
                    <p:nvPicPr>
                      <p:cNvPr id="6" name="Object 5">
                        <a:extLst>
                          <a:ext uri="{FF2B5EF4-FFF2-40B4-BE49-F238E27FC236}">
                            <a16:creationId xmlns:a16="http://schemas.microsoft.com/office/drawing/2014/main" id="{2AAD136E-F951-4762-987F-AA2197797AB8}"/>
                          </a:ext>
                        </a:extLst>
                      </p:cNvPr>
                      <p:cNvPicPr/>
                      <p:nvPr/>
                    </p:nvPicPr>
                    <p:blipFill>
                      <a:blip r:embed="rId6"/>
                      <a:stretch>
                        <a:fillRect/>
                      </a:stretch>
                    </p:blipFill>
                    <p:spPr>
                      <a:xfrm>
                        <a:off x="3272903" y="1133976"/>
                        <a:ext cx="7076835" cy="234000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FD36B958-FF9E-42F6-9D05-0B0476135669}"/>
              </a:ext>
            </a:extLst>
          </p:cNvPr>
          <p:cNvSpPr/>
          <p:nvPr/>
        </p:nvSpPr>
        <p:spPr>
          <a:xfrm>
            <a:off x="-7624" y="6177498"/>
            <a:ext cx="8756087" cy="707886"/>
          </a:xfrm>
          <a:prstGeom prst="rect">
            <a:avLst/>
          </a:prstGeom>
        </p:spPr>
        <p:txBody>
          <a:bodyPr wrap="square">
            <a:spAutoFit/>
          </a:bodyPr>
          <a:lstStyle/>
          <a:p>
            <a:r>
              <a:rPr lang="en-US" sz="1000" dirty="0">
                <a:latin typeface="Times New Roman"/>
                <a:cs typeface="Times New Roman"/>
              </a:rPr>
              <a:t>8 </a:t>
            </a:r>
            <a:r>
              <a:rPr lang="en-GB" sz="1000" dirty="0">
                <a:latin typeface="Times New Roman"/>
                <a:cs typeface="Times New Roman"/>
              </a:rPr>
              <a:t>Shy, S.S., Liu, C.C., Shih, W.: Ignition transition in turbulent premixed combustion. Combust. Flame. 157 (2), 341–350 (2010).</a:t>
            </a:r>
          </a:p>
          <a:p>
            <a:r>
              <a:rPr lang="en-GB" sz="1000" dirty="0">
                <a:latin typeface="Times New Roman"/>
                <a:cs typeface="Times New Roman"/>
              </a:rPr>
              <a:t>9 Cardin, C., et al.: Experimental analysis of laser-induced spark ignition of lean turbulent premixed flames: new insights Comb. Flame. 160 (8), 1414–1427 (2013).</a:t>
            </a:r>
          </a:p>
          <a:p>
            <a:r>
              <a:rPr lang="en-GB" sz="1000" dirty="0">
                <a:latin typeface="Times New Roman"/>
                <a:cs typeface="Times New Roman"/>
              </a:rPr>
              <a:t>10 </a:t>
            </a:r>
            <a:r>
              <a:rPr lang="en-GB" sz="1000" dirty="0" err="1">
                <a:latin typeface="Times New Roman"/>
                <a:cs typeface="Times New Roman"/>
              </a:rPr>
              <a:t>Turquand</a:t>
            </a:r>
            <a:r>
              <a:rPr lang="en-GB" sz="1000" dirty="0">
                <a:latin typeface="Times New Roman"/>
                <a:cs typeface="Times New Roman"/>
              </a:rPr>
              <a:t> </a:t>
            </a:r>
            <a:r>
              <a:rPr lang="en-GB" sz="1000" dirty="0" err="1">
                <a:latin typeface="Times New Roman"/>
                <a:cs typeface="Times New Roman"/>
              </a:rPr>
              <a:t>d’Auzay</a:t>
            </a:r>
            <a:r>
              <a:rPr lang="en-GB" sz="1000" dirty="0">
                <a:latin typeface="Times New Roman"/>
                <a:cs typeface="Times New Roman"/>
              </a:rPr>
              <a:t>, C., et al.: On the minimum ignition energy and its transition in the localised forced ignition of turbulent homogeneous mixtures. Comb. Flame.201, 104–117 (2019).</a:t>
            </a:r>
          </a:p>
        </p:txBody>
      </p:sp>
      <p:graphicFrame>
        <p:nvGraphicFramePr>
          <p:cNvPr id="2" name="Object 1">
            <a:extLst>
              <a:ext uri="{FF2B5EF4-FFF2-40B4-BE49-F238E27FC236}">
                <a16:creationId xmlns:a16="http://schemas.microsoft.com/office/drawing/2014/main" id="{6A34B543-A110-44E5-B9C5-F6882B075C90}"/>
              </a:ext>
            </a:extLst>
          </p:cNvPr>
          <p:cNvGraphicFramePr>
            <a:graphicFrameLocks noChangeAspect="1"/>
          </p:cNvGraphicFramePr>
          <p:nvPr>
            <p:extLst>
              <p:ext uri="{D42A27DB-BD31-4B8C-83A1-F6EECF244321}">
                <p14:modId xmlns:p14="http://schemas.microsoft.com/office/powerpoint/2010/main" val="4160439169"/>
              </p:ext>
            </p:extLst>
          </p:nvPr>
        </p:nvGraphicFramePr>
        <p:xfrm>
          <a:off x="205245" y="4509320"/>
          <a:ext cx="8831251" cy="1800000"/>
        </p:xfrm>
        <a:graphic>
          <a:graphicData uri="http://schemas.openxmlformats.org/presentationml/2006/ole">
            <mc:AlternateContent xmlns:mc="http://schemas.openxmlformats.org/markup-compatibility/2006">
              <mc:Choice xmlns:v="urn:schemas-microsoft-com:vml" Requires="v">
                <p:oleObj spid="_x0000_s19555" name="Document" r:id="rId7" imgW="5731988" imgH="1167882" progId="Word.Document.12">
                  <p:embed/>
                </p:oleObj>
              </mc:Choice>
              <mc:Fallback>
                <p:oleObj name="Document" r:id="rId7" imgW="5731988" imgH="1167882" progId="Word.Document.12">
                  <p:embed/>
                  <p:pic>
                    <p:nvPicPr>
                      <p:cNvPr id="0" name=""/>
                      <p:cNvPicPr/>
                      <p:nvPr/>
                    </p:nvPicPr>
                    <p:blipFill>
                      <a:blip r:embed="rId8"/>
                      <a:stretch>
                        <a:fillRect/>
                      </a:stretch>
                    </p:blipFill>
                    <p:spPr>
                      <a:xfrm>
                        <a:off x="205245" y="4509320"/>
                        <a:ext cx="8831251" cy="1800000"/>
                      </a:xfrm>
                      <a:prstGeom prst="rect">
                        <a:avLst/>
                      </a:prstGeom>
                    </p:spPr>
                  </p:pic>
                </p:oleObj>
              </mc:Fallback>
            </mc:AlternateContent>
          </a:graphicData>
        </a:graphic>
      </p:graphicFrame>
    </p:spTree>
    <p:extLst>
      <p:ext uri="{BB962C8B-B14F-4D97-AF65-F5344CB8AC3E}">
        <p14:creationId xmlns:p14="http://schemas.microsoft.com/office/powerpoint/2010/main" val="166343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5867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10/11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3977" y="908720"/>
            <a:ext cx="4132270" cy="3240000"/>
          </a:xfrm>
          <a:prstGeom prst="rect">
            <a:avLst/>
          </a:prstGeom>
          <a:noFill/>
          <a:ln>
            <a:noFill/>
          </a:ln>
        </p:spPr>
      </p:pic>
      <p:graphicFrame>
        <p:nvGraphicFramePr>
          <p:cNvPr id="2" name="Object 1">
            <a:extLst>
              <a:ext uri="{FF2B5EF4-FFF2-40B4-BE49-F238E27FC236}">
                <a16:creationId xmlns:a16="http://schemas.microsoft.com/office/drawing/2014/main" id="{0203C519-FE07-4D35-9C7E-55E5C54E4771}"/>
              </a:ext>
            </a:extLst>
          </p:cNvPr>
          <p:cNvGraphicFramePr>
            <a:graphicFrameLocks noChangeAspect="1"/>
          </p:cNvGraphicFramePr>
          <p:nvPr/>
        </p:nvGraphicFramePr>
        <p:xfrm>
          <a:off x="-468560" y="4270309"/>
          <a:ext cx="10262843" cy="2160000"/>
        </p:xfrm>
        <a:graphic>
          <a:graphicData uri="http://schemas.openxmlformats.org/presentationml/2006/ole">
            <mc:AlternateContent xmlns:mc="http://schemas.openxmlformats.org/markup-compatibility/2006">
              <mc:Choice xmlns:v="urn:schemas-microsoft-com:vml" Requires="v">
                <p:oleObj spid="_x0000_s33800" name="Document" r:id="rId5" imgW="5731988" imgH="1207123" progId="Word.Document.12">
                  <p:embed/>
                </p:oleObj>
              </mc:Choice>
              <mc:Fallback>
                <p:oleObj name="Document" r:id="rId5" imgW="5731988" imgH="1207123" progId="Word.Document.12">
                  <p:embed/>
                  <p:pic>
                    <p:nvPicPr>
                      <p:cNvPr id="2" name="Object 1">
                        <a:extLst>
                          <a:ext uri="{FF2B5EF4-FFF2-40B4-BE49-F238E27FC236}">
                            <a16:creationId xmlns:a16="http://schemas.microsoft.com/office/drawing/2014/main" id="{0203C519-FE07-4D35-9C7E-55E5C54E4771}"/>
                          </a:ext>
                        </a:extLst>
                      </p:cNvPr>
                      <p:cNvPicPr/>
                      <p:nvPr/>
                    </p:nvPicPr>
                    <p:blipFill>
                      <a:blip r:embed="rId6"/>
                      <a:stretch>
                        <a:fillRect/>
                      </a:stretch>
                    </p:blipFill>
                    <p:spPr>
                      <a:xfrm>
                        <a:off x="-468560" y="4270309"/>
                        <a:ext cx="10262843" cy="2160000"/>
                      </a:xfrm>
                      <a:prstGeom prst="rect">
                        <a:avLst/>
                      </a:prstGeom>
                    </p:spPr>
                  </p:pic>
                </p:oleObj>
              </mc:Fallback>
            </mc:AlternateContent>
          </a:graphicData>
        </a:graphic>
      </p:graphicFrame>
    </p:spTree>
    <p:extLst>
      <p:ext uri="{BB962C8B-B14F-4D97-AF65-F5344CB8AC3E}">
        <p14:creationId xmlns:p14="http://schemas.microsoft.com/office/powerpoint/2010/main" val="156965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0" y="0"/>
            <a:ext cx="246574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Motivation</a:t>
            </a:r>
          </a:p>
        </p:txBody>
      </p:sp>
      <p:sp>
        <p:nvSpPr>
          <p:cNvPr id="3" name="TextBox 2"/>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a:t>
            </a:r>
          </a:p>
        </p:txBody>
      </p:sp>
      <p:grpSp>
        <p:nvGrpSpPr>
          <p:cNvPr id="16" name="Group 15"/>
          <p:cNvGrpSpPr/>
          <p:nvPr/>
        </p:nvGrpSpPr>
        <p:grpSpPr>
          <a:xfrm>
            <a:off x="0" y="6165304"/>
            <a:ext cx="9144000" cy="72008"/>
            <a:chOff x="0" y="6165304"/>
            <a:chExt cx="6876256" cy="72008"/>
          </a:xfrm>
        </p:grpSpPr>
        <p:cxnSp>
          <p:nvCxnSpPr>
            <p:cNvPr id="17" name="Straight Connector 16"/>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51520" y="908720"/>
            <a:ext cx="8784304" cy="5305555"/>
          </a:xfrm>
          <a:prstGeom prst="rect">
            <a:avLst/>
          </a:prstGeom>
        </p:spPr>
        <p:txBody>
          <a:bodyPr wrap="square">
            <a:spAutoFit/>
          </a:bodyPr>
          <a:lstStyle/>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Localised forced ignition (spark or laser) plays a dominant role in transportation and energy production</a:t>
            </a:r>
          </a:p>
          <a:p>
            <a:pPr lvl="1" indent="-342900">
              <a:lnSpc>
                <a:spcPct val="150000"/>
              </a:lnSpc>
              <a:buClr>
                <a:srgbClr val="0000FF"/>
              </a:buClr>
              <a:buFont typeface="Arial" panose="020B0604020202020204" pitchFamily="34" charset="0"/>
              <a:buChar char="•"/>
            </a:pPr>
            <a:r>
              <a:rPr lang="en-GB" dirty="0">
                <a:latin typeface="Times New Roman" panose="02020603050405020304" pitchFamily="18" charset="0"/>
              </a:rPr>
              <a:t>Internal Combustion (IC) engines and Gas turbines </a:t>
            </a:r>
          </a:p>
          <a:p>
            <a:pPr lvl="1" indent="-342900">
              <a:lnSpc>
                <a:spcPct val="150000"/>
              </a:lnSpc>
              <a:buClr>
                <a:srgbClr val="0000FF"/>
              </a:buClr>
              <a:buFont typeface="Arial" panose="020B0604020202020204" pitchFamily="34" charset="0"/>
              <a:buChar char="•"/>
            </a:pPr>
            <a:r>
              <a:rPr lang="en-GB" dirty="0">
                <a:latin typeface="Times New Roman" panose="02020603050405020304" pitchFamily="18" charset="0"/>
              </a:rPr>
              <a:t>Important from the point of view of accidental explosion and fire safety</a:t>
            </a:r>
          </a:p>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Ignition not only initiates combustion but also influences subsequent burning</a:t>
            </a:r>
          </a:p>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Biogas utilisation is a growing area of interest, particularly for developing countries</a:t>
            </a:r>
          </a:p>
          <a:p>
            <a:pPr marL="400050"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Used as a fuel alternative for personal and light commercial vehicles</a:t>
            </a:r>
          </a:p>
          <a:p>
            <a:pPr marL="400050"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However the efficiency and stability of biogas-fuelled engines are not as good as that obtained for the fuel for which the engine was originally designed to operate with</a:t>
            </a:r>
          </a:p>
          <a:p>
            <a:pPr marL="400050"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 Demand for both micro (personal) and macro (governmental and institutional) level applications</a:t>
            </a:r>
          </a:p>
        </p:txBody>
      </p:sp>
    </p:spTree>
    <p:extLst>
      <p:ext uri="{BB962C8B-B14F-4D97-AF65-F5344CB8AC3E}">
        <p14:creationId xmlns:p14="http://schemas.microsoft.com/office/powerpoint/2010/main" val="75339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5867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10/11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13A08F-60BD-46B4-98DD-D831CAEB80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75154"/>
            <a:ext cx="4132270" cy="3240000"/>
          </a:xfrm>
          <a:prstGeom prst="rect">
            <a:avLst/>
          </a:prstGeom>
          <a:noFill/>
          <a:ln>
            <a:noFill/>
          </a:ln>
        </p:spPr>
      </p:pic>
      <p:graphicFrame>
        <p:nvGraphicFramePr>
          <p:cNvPr id="2" name="Object 1">
            <a:extLst>
              <a:ext uri="{FF2B5EF4-FFF2-40B4-BE49-F238E27FC236}">
                <a16:creationId xmlns:a16="http://schemas.microsoft.com/office/drawing/2014/main" id="{0203C519-FE07-4D35-9C7E-55E5C54E4771}"/>
              </a:ext>
            </a:extLst>
          </p:cNvPr>
          <p:cNvGraphicFramePr>
            <a:graphicFrameLocks noChangeAspect="1"/>
          </p:cNvGraphicFramePr>
          <p:nvPr>
            <p:extLst>
              <p:ext uri="{D42A27DB-BD31-4B8C-83A1-F6EECF244321}">
                <p14:modId xmlns:p14="http://schemas.microsoft.com/office/powerpoint/2010/main" val="436393601"/>
              </p:ext>
            </p:extLst>
          </p:nvPr>
        </p:nvGraphicFramePr>
        <p:xfrm>
          <a:off x="-468560" y="4270309"/>
          <a:ext cx="10262843" cy="2160000"/>
        </p:xfrm>
        <a:graphic>
          <a:graphicData uri="http://schemas.openxmlformats.org/presentationml/2006/ole">
            <mc:AlternateContent xmlns:mc="http://schemas.openxmlformats.org/markup-compatibility/2006">
              <mc:Choice xmlns:v="urn:schemas-microsoft-com:vml" Requires="v">
                <p:oleObj spid="_x0000_s10302" name="Document" r:id="rId5" imgW="5731988" imgH="1207123" progId="Word.Document.12">
                  <p:embed/>
                </p:oleObj>
              </mc:Choice>
              <mc:Fallback>
                <p:oleObj name="Document" r:id="rId5" imgW="5731988" imgH="1207123" progId="Word.Document.12">
                  <p:embed/>
                  <p:pic>
                    <p:nvPicPr>
                      <p:cNvPr id="0" name=""/>
                      <p:cNvPicPr/>
                      <p:nvPr/>
                    </p:nvPicPr>
                    <p:blipFill>
                      <a:blip r:embed="rId6"/>
                      <a:stretch>
                        <a:fillRect/>
                      </a:stretch>
                    </p:blipFill>
                    <p:spPr>
                      <a:xfrm>
                        <a:off x="-468560" y="4270309"/>
                        <a:ext cx="10262843" cy="216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50AE9D-5A9A-4BF0-8239-560DA3CBE2C7}"/>
                  </a:ext>
                </a:extLst>
              </p:cNvPr>
              <p:cNvSpPr txBox="1">
                <a:spLocks/>
              </p:cNvSpPr>
              <p:nvPr/>
            </p:nvSpPr>
            <p:spPr>
              <a:xfrm>
                <a:off x="20894" y="993565"/>
                <a:ext cx="4839138" cy="294013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14:m>
                  <m:oMath xmlns:m="http://schemas.openxmlformats.org/officeDocument/2006/math">
                    <m:sSub>
                      <m:sSubPr>
                        <m:ctrlPr>
                          <a:rPr lang="en-GB" sz="1400" i="1" smtClean="0">
                            <a:latin typeface="Cambria Math" panose="02040503050406030204" pitchFamily="18" charset="0"/>
                          </a:rPr>
                        </m:ctrlPr>
                      </m:sSubPr>
                      <m:e>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GB" sz="1400" i="1">
                                    <a:latin typeface="Cambria Math" panose="02040503050406030204" pitchFamily="18" charset="0"/>
                                  </a:rPr>
                                  <m:t>Γ</m:t>
                                </m:r>
                              </m:e>
                              <m:sub>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b>
                            </m:sSub>
                          </m:e>
                        </m:d>
                      </m:e>
                      <m:sub>
                        <m:r>
                          <a:rPr lang="en-GB" sz="1400" i="1">
                            <a:latin typeface="Cambria Math" panose="02040503050406030204" pitchFamily="18" charset="0"/>
                          </a:rPr>
                          <m:t>𝑝</m:t>
                        </m:r>
                      </m:sub>
                    </m:sSub>
                    <m:r>
                      <a:rPr lang="en-GB" sz="1400" i="1">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𝑢</m:t>
                                    </m:r>
                                  </m:e>
                                  <m:sup>
                                    <m:r>
                                      <a:rPr lang="en-GB" sz="1400" i="1">
                                        <a:latin typeface="Cambria Math" panose="02040503050406030204" pitchFamily="18" charset="0"/>
                                      </a:rPr>
                                      <m:t>′</m:t>
                                    </m:r>
                                  </m:sup>
                                </m:sSup>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r>
                                      <a:rPr lang="en-GB" sz="1400" i="1">
                                        <a:latin typeface="Cambria Math" panose="02040503050406030204" pitchFamily="18" charset="0"/>
                                      </a:rPr>
                                      <m:t>0</m:t>
                                    </m:r>
                                  </m:sup>
                                </m:sSubSup>
                              </m:den>
                            </m:f>
                          </m:e>
                        </m:d>
                      </m:e>
                      <m:sup>
                        <m:r>
                          <a:rPr lang="en-GB" sz="1400" i="1">
                            <a:latin typeface="Cambria Math" panose="02040503050406030204" pitchFamily="18" charset="0"/>
                          </a:rPr>
                          <m:t>3−3</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i="1">
                                <a:latin typeface="Cambria Math" panose="02040503050406030204" pitchFamily="18" charset="0"/>
                              </a:rPr>
                              <m:t>Ξ</m:t>
                            </m:r>
                          </m:sub>
                        </m:sSub>
                      </m:sup>
                    </m:sSup>
                  </m:oMath>
                </a14:m>
                <a:r>
                  <a:rPr lang="en-GB" sz="1400" dirty="0"/>
                  <a:t> , </a:t>
                </a:r>
                <a14:m>
                  <m:oMath xmlns:m="http://schemas.openxmlformats.org/officeDocument/2006/math">
                    <m:r>
                      <m:rPr>
                        <m:sty m:val="p"/>
                      </m:rPr>
                      <a:rPr lang="en-GB" sz="1400">
                        <a:latin typeface="Cambria Math" panose="02040503050406030204" pitchFamily="18" charset="0"/>
                      </a:rPr>
                      <m:t>Ξ</m:t>
                    </m:r>
                    <m:r>
                      <a:rPr lang="en-GB" sz="1400">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a:latin typeface="Cambria Math" panose="02040503050406030204" pitchFamily="18" charset="0"/>
                                      </a:rPr>
                                      <m:t>𝑢</m:t>
                                    </m:r>
                                  </m:e>
                                  <m:sup>
                                    <m:r>
                                      <a:rPr lang="en-GB" sz="1400">
                                        <a:latin typeface="Cambria Math" panose="02040503050406030204" pitchFamily="18" charset="0"/>
                                      </a:rPr>
                                      <m:t>′</m:t>
                                    </m:r>
                                  </m:sup>
                                </m:sSup>
                              </m:num>
                              <m:den>
                                <m:sSubSup>
                                  <m:sSubSupPr>
                                    <m:ctrlPr>
                                      <a:rPr lang="en-GB" sz="1400" i="1">
                                        <a:latin typeface="Cambria Math" panose="02040503050406030204" pitchFamily="18" charset="0"/>
                                      </a:rPr>
                                    </m:ctrlPr>
                                  </m:sSubSupPr>
                                  <m:e>
                                    <m:r>
                                      <a:rPr lang="en-GB" sz="1400">
                                        <a:latin typeface="Cambria Math" panose="02040503050406030204" pitchFamily="18" charset="0"/>
                                      </a:rPr>
                                      <m:t>𝑠</m:t>
                                    </m:r>
                                  </m:e>
                                  <m:sub>
                                    <m:r>
                                      <a:rPr lang="en-GB" sz="1400">
                                        <a:latin typeface="Cambria Math" panose="02040503050406030204" pitchFamily="18" charset="0"/>
                                      </a:rPr>
                                      <m:t>𝑙</m:t>
                                    </m:r>
                                  </m:sub>
                                  <m:sup>
                                    <m:sSup>
                                      <m:sSupPr>
                                        <m:ctrlPr>
                                          <a:rPr lang="en-GB" sz="1400" i="1">
                                            <a:latin typeface="Cambria Math" panose="02040503050406030204" pitchFamily="18" charset="0"/>
                                          </a:rPr>
                                        </m:ctrlPr>
                                      </m:sSupPr>
                                      <m:e>
                                        <m:r>
                                          <a:rPr lang="en-GB" sz="1400">
                                            <a:latin typeface="Cambria Math" panose="02040503050406030204" pitchFamily="18" charset="0"/>
                                          </a:rPr>
                                          <m:t>𝜓</m:t>
                                        </m:r>
                                      </m:e>
                                      <m:sup>
                                        <m:r>
                                          <a:rPr lang="en-GB" sz="1400">
                                            <a:latin typeface="Cambria Math" panose="02040503050406030204" pitchFamily="18" charset="0"/>
                                          </a:rPr>
                                          <m:t>𝑢</m:t>
                                        </m:r>
                                      </m:sup>
                                    </m:sSup>
                                  </m:sup>
                                </m:sSubSup>
                              </m:den>
                            </m:f>
                          </m:e>
                        </m:d>
                      </m:e>
                      <m:sup>
                        <m:sSub>
                          <m:sSubPr>
                            <m:ctrlPr>
                              <a:rPr lang="en-GB" sz="1400" i="1">
                                <a:latin typeface="Cambria Math" panose="02040503050406030204" pitchFamily="18" charset="0"/>
                              </a:rPr>
                            </m:ctrlPr>
                          </m:sSubPr>
                          <m:e>
                            <m:r>
                              <a:rPr lang="en-GB" sz="1400">
                                <a:latin typeface="Cambria Math" panose="02040503050406030204" pitchFamily="18" charset="0"/>
                              </a:rPr>
                              <m:t>𝑛</m:t>
                            </m:r>
                          </m:e>
                          <m:sub>
                            <m:r>
                              <m:rPr>
                                <m:sty m:val="p"/>
                              </m:rPr>
                              <a:rPr lang="en-GB" sz="1400">
                                <a:latin typeface="Cambria Math" panose="02040503050406030204" pitchFamily="18" charset="0"/>
                              </a:rPr>
                              <m:t>Ξ</m:t>
                            </m:r>
                          </m:sub>
                        </m:sSub>
                      </m:sup>
                    </m:sSup>
                    <m:r>
                      <m:rPr>
                        <m:nor/>
                      </m:rPr>
                      <a:rPr lang="en-GB" sz="1400"/>
                      <m:t>with</m:t>
                    </m:r>
                    <m:r>
                      <m:rPr>
                        <m:nor/>
                      </m:rPr>
                      <a:rPr lang="en-GB" sz="1400"/>
                      <m:t> </m:t>
                    </m:r>
                    <m:r>
                      <a:rPr lang="en-GB" sz="1400">
                        <a:latin typeface="Cambria Math" panose="02040503050406030204" pitchFamily="18" charset="0"/>
                      </a:rPr>
                      <m:t>0&lt;</m:t>
                    </m:r>
                    <m:sSub>
                      <m:sSubPr>
                        <m:ctrlPr>
                          <a:rPr lang="en-GB" sz="1400" i="1">
                            <a:latin typeface="Cambria Math" panose="02040503050406030204" pitchFamily="18" charset="0"/>
                          </a:rPr>
                        </m:ctrlPr>
                      </m:sSubPr>
                      <m:e>
                        <m:r>
                          <a:rPr lang="en-GB" sz="1400">
                            <a:latin typeface="Cambria Math" panose="02040503050406030204" pitchFamily="18" charset="0"/>
                          </a:rPr>
                          <m:t>𝑛</m:t>
                        </m:r>
                      </m:e>
                      <m:sub>
                        <m:r>
                          <m:rPr>
                            <m:sty m:val="p"/>
                          </m:rPr>
                          <a:rPr lang="en-GB" sz="1400">
                            <a:latin typeface="Cambria Math" panose="02040503050406030204" pitchFamily="18" charset="0"/>
                          </a:rPr>
                          <m:t>Ξ</m:t>
                        </m:r>
                      </m:sub>
                    </m:sSub>
                    <m:r>
                      <a:rPr lang="en-GB" sz="1400">
                        <a:latin typeface="Cambria Math" panose="02040503050406030204" pitchFamily="18" charset="0"/>
                      </a:rPr>
                      <m:t>&lt;1</m:t>
                    </m:r>
                  </m:oMath>
                </a14:m>
                <a:endParaRPr lang="en-GB" sz="1400" dirty="0"/>
              </a:p>
              <a:p>
                <a:pPr algn="just">
                  <a:lnSpc>
                    <a:spcPct val="100000"/>
                  </a:lnSpc>
                  <a:buClr>
                    <a:srgbClr val="0000FF"/>
                  </a:buClr>
                  <a:buFont typeface="Wingdings" panose="05000000000000000000" pitchFamily="2" charset="2"/>
                  <a:buChar char="v"/>
                </a:pPr>
                <a:r>
                  <a:rPr lang="en-GB" sz="1400" dirty="0"/>
                  <a:t>Heat release must overcome the overall heat transfer rate</a:t>
                </a:r>
              </a:p>
              <a:p>
                <a:pPr algn="just">
                  <a:lnSpc>
                    <a:spcPct val="100000"/>
                  </a:lnSpc>
                  <a:buClr>
                    <a:srgbClr val="0000FF"/>
                  </a:buClr>
                  <a:buFont typeface="Wingdings" panose="05000000000000000000" pitchFamily="2" charset="2"/>
                  <a:buChar char="v"/>
                </a:pPr>
                <a:r>
                  <a:rPr lang="en-GB" sz="1400" dirty="0"/>
                  <a:t>MIE transition attributed to bending effect </a:t>
                </a:r>
              </a:p>
              <a:p>
                <a:pPr algn="just">
                  <a:lnSpc>
                    <a:spcPct val="100000"/>
                  </a:lnSpc>
                  <a:buClr>
                    <a:srgbClr val="0000FF"/>
                  </a:buClr>
                  <a:buFont typeface="Wingdings" panose="05000000000000000000" pitchFamily="2" charset="2"/>
                  <a:buChar char="v"/>
                </a:pPr>
                <a14:m>
                  <m:oMath xmlns:m="http://schemas.openxmlformats.org/officeDocument/2006/math">
                    <m:r>
                      <m:rPr>
                        <m:sty m:val="p"/>
                      </m:rPr>
                      <a:rPr lang="en-GB" sz="1400">
                        <a:latin typeface="Cambria Math" panose="02040503050406030204" pitchFamily="18" charset="0"/>
                      </a:rPr>
                      <m:t>Ξ</m:t>
                    </m:r>
                  </m:oMath>
                </a14:m>
                <a:r>
                  <a:rPr lang="en-GB" sz="1400" dirty="0"/>
                  <a:t> varies linearly (i.e.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a:latin typeface="Cambria Math" panose="02040503050406030204" pitchFamily="18" charset="0"/>
                          </a:rPr>
                          <m:t>Ξ</m:t>
                        </m:r>
                      </m:sub>
                    </m:sSub>
                    <m:r>
                      <a:rPr lang="en-GB" sz="1400" i="1">
                        <a:latin typeface="Cambria Math" panose="02040503050406030204" pitchFamily="18" charset="0"/>
                      </a:rPr>
                      <m:t>≈1.0</m:t>
                    </m:r>
                  </m:oMath>
                </a14:m>
                <a:r>
                  <a:rPr lang="en-GB" sz="1400" dirty="0"/>
                  <a:t>) with small turbulence intensities</a:t>
                </a:r>
              </a:p>
              <a:p>
                <a:pPr algn="just">
                  <a:lnSpc>
                    <a:spcPct val="100000"/>
                  </a:lnSpc>
                  <a:buClr>
                    <a:srgbClr val="0000FF"/>
                  </a:buClr>
                  <a:buFont typeface="Wingdings" panose="05000000000000000000" pitchFamily="2" charset="2"/>
                  <a:buChar char="v"/>
                </a:pPr>
                <a14:m>
                  <m:oMath xmlns:m="http://schemas.openxmlformats.org/officeDocument/2006/math">
                    <m:r>
                      <m:rPr>
                        <m:nor/>
                      </m:rPr>
                      <a:rPr lang="en-GB" sz="1400" b="0" i="0" dirty="0" smtClean="0"/>
                      <m:t>F</m:t>
                    </m:r>
                    <m:r>
                      <m:rPr>
                        <m:nor/>
                      </m:rPr>
                      <a:rPr lang="en-GB" sz="1400" dirty="0"/>
                      <m:t>or</m:t>
                    </m:r>
                    <m:r>
                      <m:rPr>
                        <m:nor/>
                      </m:rPr>
                      <a:rPr lang="en-GB" sz="1400" dirty="0"/>
                      <m:t> </m:t>
                    </m:r>
                    <m:r>
                      <m:rPr>
                        <m:nor/>
                      </m:rPr>
                      <a:rPr lang="en-GB" sz="1400" dirty="0"/>
                      <m:t>large</m:t>
                    </m:r>
                    <m:r>
                      <m:rPr>
                        <m:nor/>
                      </m:rPr>
                      <a:rPr lang="en-GB" sz="1400" dirty="0"/>
                      <m:t> </m:t>
                    </m:r>
                    <m:r>
                      <m:rPr>
                        <m:nor/>
                      </m:rPr>
                      <a:rPr lang="en-GB" sz="1400" dirty="0"/>
                      <m:t>turbulence</m:t>
                    </m:r>
                    <m:r>
                      <m:rPr>
                        <m:nor/>
                      </m:rPr>
                      <a:rPr lang="en-GB" sz="1400" dirty="0"/>
                      <m:t> </m:t>
                    </m:r>
                    <m:r>
                      <m:rPr>
                        <m:nor/>
                      </m:rPr>
                      <a:rPr lang="en-GB" sz="1400" dirty="0"/>
                      <m:t>intensities</m:t>
                    </m:r>
                    <m:r>
                      <a:rPr lang="en-GB" sz="1400" b="0" i="0" dirty="0" smtClean="0">
                        <a:latin typeface="Cambria Math" panose="02040503050406030204" pitchFamily="18" charset="0"/>
                      </a:rPr>
                      <m:t> </m:t>
                    </m:r>
                    <m:r>
                      <m:rPr>
                        <m:sty m:val="p"/>
                      </m:rPr>
                      <a:rPr lang="en-GB" sz="1400">
                        <a:latin typeface="Cambria Math" panose="02040503050406030204" pitchFamily="18" charset="0"/>
                      </a:rPr>
                      <m:t>Ξ</m:t>
                    </m:r>
                  </m:oMath>
                </a14:m>
                <a:r>
                  <a:rPr lang="en-GB" sz="1400" dirty="0"/>
                  <a:t> becomes less sensitive to the changes in </a:t>
                </a:r>
                <a14:m>
                  <m:oMath xmlns:m="http://schemas.openxmlformats.org/officeDocument/2006/math">
                    <m:sSup>
                      <m:sSupPr>
                        <m:ctrlPr>
                          <a:rPr lang="en-GB" sz="1400" i="1">
                            <a:latin typeface="Cambria Math" panose="02040503050406030204" pitchFamily="18" charset="0"/>
                          </a:rPr>
                        </m:ctrlPr>
                      </m:sSupPr>
                      <m:e>
                        <m:r>
                          <a:rPr lang="en-GB" sz="1400" i="1">
                            <a:latin typeface="Cambria Math" panose="02040503050406030204" pitchFamily="18" charset="0"/>
                          </a:rPr>
                          <m:t>𝑢</m:t>
                        </m:r>
                      </m:e>
                      <m:sup>
                        <m:r>
                          <a:rPr lang="en-GB" sz="1400" i="1">
                            <a:latin typeface="Cambria Math" panose="02040503050406030204" pitchFamily="18" charset="0"/>
                          </a:rPr>
                          <m:t>′</m:t>
                        </m:r>
                      </m:sup>
                    </m:sSup>
                  </m:oMath>
                </a14:m>
                <a:r>
                  <a:rPr lang="en-GB" sz="1400" dirty="0"/>
                  <a:t> with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a:latin typeface="Cambria Math" panose="02040503050406030204" pitchFamily="18" charset="0"/>
                          </a:rPr>
                          <m:t>Ξ</m:t>
                        </m:r>
                      </m:sub>
                    </m:sSub>
                    <m:r>
                      <a:rPr lang="en-GB" sz="1400" i="1">
                        <a:latin typeface="Cambria Math" panose="02040503050406030204" pitchFamily="18" charset="0"/>
                      </a:rPr>
                      <m:t>&lt;1</m:t>
                    </m:r>
                  </m:oMath>
                </a14:m>
                <a:r>
                  <a:rPr lang="en-GB" sz="1400" dirty="0"/>
                  <a:t>.</a:t>
                </a:r>
              </a:p>
            </p:txBody>
          </p:sp>
        </mc:Choice>
        <mc:Fallback xmlns="">
          <p:sp>
            <p:nvSpPr>
              <p:cNvPr id="3" name="Content Placeholder 2">
                <a:extLst>
                  <a:ext uri="{FF2B5EF4-FFF2-40B4-BE49-F238E27FC236}">
                    <a16:creationId xmlns:a16="http://schemas.microsoft.com/office/drawing/2014/main" id="{7050AE9D-5A9A-4BF0-8239-560DA3CBE2C7}"/>
                  </a:ext>
                </a:extLst>
              </p:cNvPr>
              <p:cNvSpPr txBox="1">
                <a:spLocks noRot="1" noChangeAspect="1" noMove="1" noResize="1" noEditPoints="1" noAdjustHandles="1" noChangeArrowheads="1" noChangeShapeType="1" noTextEdit="1"/>
              </p:cNvSpPr>
              <p:nvPr/>
            </p:nvSpPr>
            <p:spPr>
              <a:xfrm>
                <a:off x="20894" y="993565"/>
                <a:ext cx="4839138" cy="2940134"/>
              </a:xfrm>
              <a:prstGeom prst="rect">
                <a:avLst/>
              </a:prstGeom>
              <a:blipFill>
                <a:blip r:embed="rId7"/>
                <a:stretch>
                  <a:fillRect l="-2015" t="-7676" r="-2267"/>
                </a:stretch>
              </a:blipFill>
            </p:spPr>
            <p:txBody>
              <a:bodyPr/>
              <a:lstStyle/>
              <a:p>
                <a:r>
                  <a:rPr lang="en-GB">
                    <a:noFill/>
                  </a:rPr>
                  <a:t> </a:t>
                </a:r>
              </a:p>
            </p:txBody>
          </p:sp>
        </mc:Fallback>
      </mc:AlternateContent>
    </p:spTree>
    <p:extLst>
      <p:ext uri="{BB962C8B-B14F-4D97-AF65-F5344CB8AC3E}">
        <p14:creationId xmlns:p14="http://schemas.microsoft.com/office/powerpoint/2010/main" val="188492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5867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10/11</a:t>
            </a:r>
          </a:p>
        </p:txBody>
      </p:sp>
      <p:grpSp>
        <p:nvGrpSpPr>
          <p:cNvPr id="39" name="Group 38"/>
          <p:cNvGrpSpPr/>
          <p:nvPr/>
        </p:nvGrpSpPr>
        <p:grpSpPr>
          <a:xfrm>
            <a:off x="0" y="6093296"/>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0441389-B6B4-4DCF-91EC-B1EB52B16E76}"/>
              </a:ext>
            </a:extLst>
          </p:cNvPr>
          <p:cNvSpPr/>
          <p:nvPr/>
        </p:nvSpPr>
        <p:spPr>
          <a:xfrm>
            <a:off x="-7624" y="6177498"/>
            <a:ext cx="8756087" cy="707886"/>
          </a:xfrm>
          <a:prstGeom prst="rect">
            <a:avLst/>
          </a:prstGeom>
        </p:spPr>
        <p:txBody>
          <a:bodyPr wrap="square">
            <a:spAutoFit/>
          </a:bodyPr>
          <a:lstStyle/>
          <a:p>
            <a:r>
              <a:rPr lang="en-US" sz="1000" dirty="0">
                <a:latin typeface="Times New Roman"/>
                <a:cs typeface="Times New Roman"/>
              </a:rPr>
              <a:t>8 </a:t>
            </a:r>
            <a:r>
              <a:rPr lang="en-GB" sz="1000" dirty="0">
                <a:latin typeface="Times New Roman"/>
                <a:cs typeface="Times New Roman"/>
              </a:rPr>
              <a:t>Shy, S.S., Liu, C.C., Shih, W.: Ignition transition in turbulent premixed combustion. Combust. Flame. 157 (2), 341–350 (2010).</a:t>
            </a:r>
          </a:p>
          <a:p>
            <a:r>
              <a:rPr lang="en-GB" sz="1000" dirty="0">
                <a:latin typeface="Times New Roman"/>
                <a:cs typeface="Times New Roman"/>
              </a:rPr>
              <a:t>9 Cardin, C., et al.: Experimental analysis of laser-induced spark ignition of lean turbulent premixed flames: new insights Comb. Flame. 160 (8), 1414–1427 (2013).</a:t>
            </a:r>
          </a:p>
          <a:p>
            <a:r>
              <a:rPr lang="en-GB" sz="1000" dirty="0">
                <a:latin typeface="Times New Roman"/>
                <a:cs typeface="Times New Roman"/>
              </a:rPr>
              <a:t>10 </a:t>
            </a:r>
            <a:r>
              <a:rPr lang="en-GB" sz="1000" dirty="0" err="1">
                <a:latin typeface="Times New Roman"/>
                <a:cs typeface="Times New Roman"/>
              </a:rPr>
              <a:t>Turquand</a:t>
            </a:r>
            <a:r>
              <a:rPr lang="en-GB" sz="1000" dirty="0">
                <a:latin typeface="Times New Roman"/>
                <a:cs typeface="Times New Roman"/>
              </a:rPr>
              <a:t> </a:t>
            </a:r>
            <a:r>
              <a:rPr lang="en-GB" sz="1000" dirty="0" err="1">
                <a:latin typeface="Times New Roman"/>
                <a:cs typeface="Times New Roman"/>
              </a:rPr>
              <a:t>d’Auzay</a:t>
            </a:r>
            <a:r>
              <a:rPr lang="en-GB" sz="1000" dirty="0">
                <a:latin typeface="Times New Roman"/>
                <a:cs typeface="Times New Roman"/>
              </a:rPr>
              <a:t>, C., et al.: On the minimum ignition energy and its transition in the localised forced ignition of turbulent homogeneous mixtures. Comb. Flame.201, 104–117 (2019).</a:t>
            </a:r>
          </a:p>
        </p:txBody>
      </p:sp>
      <p:graphicFrame>
        <p:nvGraphicFramePr>
          <p:cNvPr id="4" name="Object 3">
            <a:extLst>
              <a:ext uri="{FF2B5EF4-FFF2-40B4-BE49-F238E27FC236}">
                <a16:creationId xmlns:a16="http://schemas.microsoft.com/office/drawing/2014/main" id="{00E869E1-2C47-44A9-A896-77121C67706E}"/>
              </a:ext>
            </a:extLst>
          </p:cNvPr>
          <p:cNvGraphicFramePr>
            <a:graphicFrameLocks noChangeAspect="1"/>
          </p:cNvGraphicFramePr>
          <p:nvPr>
            <p:extLst>
              <p:ext uri="{D42A27DB-BD31-4B8C-83A1-F6EECF244321}">
                <p14:modId xmlns:p14="http://schemas.microsoft.com/office/powerpoint/2010/main" val="861777540"/>
              </p:ext>
            </p:extLst>
          </p:nvPr>
        </p:nvGraphicFramePr>
        <p:xfrm>
          <a:off x="554494" y="3585209"/>
          <a:ext cx="8382534" cy="2700000"/>
        </p:xfrm>
        <a:graphic>
          <a:graphicData uri="http://schemas.openxmlformats.org/presentationml/2006/ole">
            <mc:AlternateContent xmlns:mc="http://schemas.openxmlformats.org/markup-compatibility/2006">
              <mc:Choice xmlns:v="urn:schemas-microsoft-com:vml" Requires="v">
                <p:oleObj spid="_x0000_s12342" name="Document" r:id="rId4" imgW="5839636" imgH="1881068" progId="Word.Document.12">
                  <p:embed/>
                </p:oleObj>
              </mc:Choice>
              <mc:Fallback>
                <p:oleObj name="Document" r:id="rId4" imgW="5839636" imgH="1881068" progId="Word.Document.12">
                  <p:embed/>
                  <p:pic>
                    <p:nvPicPr>
                      <p:cNvPr id="0" name=""/>
                      <p:cNvPicPr/>
                      <p:nvPr/>
                    </p:nvPicPr>
                    <p:blipFill>
                      <a:blip r:embed="rId5"/>
                      <a:stretch>
                        <a:fillRect/>
                      </a:stretch>
                    </p:blipFill>
                    <p:spPr>
                      <a:xfrm>
                        <a:off x="554494" y="3585209"/>
                        <a:ext cx="8382534" cy="27000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81F63E75-8F81-4205-8658-7806060615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61193" y="924181"/>
            <a:ext cx="3213988" cy="2520000"/>
          </a:xfrm>
          <a:prstGeom prst="rect">
            <a:avLst/>
          </a:prstGeom>
          <a:noFill/>
          <a:ln>
            <a:noFill/>
          </a:ln>
        </p:spPr>
      </p:pic>
    </p:spTree>
    <p:extLst>
      <p:ext uri="{BB962C8B-B14F-4D97-AF65-F5344CB8AC3E}">
        <p14:creationId xmlns:p14="http://schemas.microsoft.com/office/powerpoint/2010/main" val="266325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494594" cy="707886"/>
          </a:xfrm>
          <a:prstGeom prst="rect">
            <a:avLst/>
          </a:prstGeom>
        </p:spPr>
        <p:txBody>
          <a:bodyPr wrap="none">
            <a:spAutoFit/>
          </a:bodyPr>
          <a:lstStyle/>
          <a:p>
            <a:r>
              <a:rPr lang="en-GB" sz="4000" dirty="0" err="1">
                <a:solidFill>
                  <a:schemeClr val="bg1"/>
                </a:solidFill>
                <a:latin typeface="Times New Roman" panose="02020603050405020304" pitchFamily="18" charset="0"/>
                <a:cs typeface="Times New Roman" panose="02020603050405020304" pitchFamily="18" charset="0"/>
              </a:rPr>
              <a:t>Conlusions</a:t>
            </a:r>
            <a:endParaRPr lang="en-GB" sz="40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5478423"/>
              </a:xfrm>
              <a:prstGeom prst="rect">
                <a:avLst/>
              </a:prstGeom>
            </p:spPr>
            <p:txBody>
              <a:bodyPr wrap="square">
                <a:spAutoFit/>
              </a:bodyPr>
              <a:lstStyle/>
              <a:p>
                <a:pPr algn="just">
                  <a:lnSpc>
                    <a:spcPct val="150000"/>
                  </a:lnSpc>
                  <a:buClr>
                    <a:srgbClr val="0000FF"/>
                  </a:buClr>
                </a:pPr>
                <a:r>
                  <a:rPr lang="en-GB" sz="2000" dirty="0">
                    <a:latin typeface="Times New Roman" panose="02020603050405020304" pitchFamily="18" charset="0"/>
                    <a:cs typeface="Times New Roman" panose="02020603050405020304" pitchFamily="18" charset="0"/>
                  </a:rPr>
                  <a:t>The MIE of </a:t>
                </a:r>
                <a:r>
                  <a:rPr lang="en-GB" sz="2000" dirty="0">
                    <a:solidFill>
                      <a:srgbClr val="0000FF"/>
                    </a:solidFill>
                    <a:latin typeface="Times New Roman" panose="02020603050405020304" pitchFamily="18" charset="0"/>
                    <a:cs typeface="Times New Roman" panose="02020603050405020304" pitchFamily="18" charset="0"/>
                  </a:rPr>
                  <a:t>stoichiometric biogas-air mixtures </a:t>
                </a:r>
                <a:r>
                  <a:rPr lang="en-GB" sz="2000" dirty="0">
                    <a:latin typeface="Times New Roman" panose="02020603050405020304" pitchFamily="18" charset="0"/>
                    <a:cs typeface="Times New Roman" panose="02020603050405020304" pitchFamily="18" charset="0"/>
                  </a:rPr>
                  <a:t>with </a:t>
                </a:r>
                <a:r>
                  <a:rPr lang="en-GB" sz="2000" dirty="0">
                    <a:solidFill>
                      <a:srgbClr val="0000FF"/>
                    </a:solidFill>
                    <a:latin typeface="Times New Roman" panose="02020603050405020304" pitchFamily="18" charset="0"/>
                    <a:cs typeface="Times New Roman" panose="02020603050405020304" pitchFamily="18" charset="0"/>
                  </a:rPr>
                  <a:t>varying levels of </a:t>
                </a:r>
                <a14:m>
                  <m:oMath xmlns:m="http://schemas.openxmlformats.org/officeDocument/2006/math">
                    <m:r>
                      <m:rPr>
                        <m:sty m:val="p"/>
                      </m:rPr>
                      <a:rPr lang="en-GB">
                        <a:solidFill>
                          <a:srgbClr val="0000FF"/>
                        </a:solidFill>
                        <a:latin typeface="Cambria Math" panose="02040503050406030204" pitchFamily="18" charset="0"/>
                      </a:rPr>
                      <m:t>C</m:t>
                    </m:r>
                    <m:sSub>
                      <m:sSubPr>
                        <m:ctrlPr>
                          <a:rPr lang="en-GB" i="1">
                            <a:solidFill>
                              <a:srgbClr val="0000FF"/>
                            </a:solidFill>
                            <a:latin typeface="Cambria Math" panose="02040503050406030204" pitchFamily="18" charset="0"/>
                          </a:rPr>
                        </m:ctrlPr>
                      </m:sSubPr>
                      <m:e>
                        <m:r>
                          <m:rPr>
                            <m:sty m:val="p"/>
                          </m:rPr>
                          <a:rPr lang="en-GB">
                            <a:solidFill>
                              <a:srgbClr val="0000FF"/>
                            </a:solidFill>
                            <a:latin typeface="Cambria Math" panose="02040503050406030204" pitchFamily="18" charset="0"/>
                          </a:rPr>
                          <m:t>O</m:t>
                        </m:r>
                      </m:e>
                      <m:sub>
                        <m:r>
                          <a:rPr lang="en-GB">
                            <a:solidFill>
                              <a:srgbClr val="0000FF"/>
                            </a:solidFill>
                            <a:latin typeface="Cambria Math" panose="02040503050406030204" pitchFamily="18" charset="0"/>
                          </a:rPr>
                          <m:t>2</m:t>
                        </m:r>
                      </m:sub>
                    </m:sSub>
                  </m:oMath>
                </a14:m>
                <a:r>
                  <a:rPr lang="en-GB" dirty="0">
                    <a:solidFill>
                      <a:srgbClr val="0000FF"/>
                    </a:solidFill>
                  </a:rPr>
                  <a:t> </a:t>
                </a:r>
                <a:r>
                  <a:rPr lang="en-GB" sz="2000" dirty="0">
                    <a:solidFill>
                      <a:srgbClr val="0000FF"/>
                    </a:solidFill>
                    <a:latin typeface="Times New Roman" panose="02020603050405020304" pitchFamily="18" charset="0"/>
                    <a:cs typeface="Times New Roman" panose="02020603050405020304" pitchFamily="18" charset="0"/>
                  </a:rPr>
                  <a:t>dilution </a:t>
                </a:r>
                <a:r>
                  <a:rPr lang="en-GB" sz="2000" dirty="0">
                    <a:latin typeface="Times New Roman" panose="02020603050405020304" pitchFamily="18" charset="0"/>
                    <a:cs typeface="Times New Roman" panose="02020603050405020304" pitchFamily="18" charset="0"/>
                  </a:rPr>
                  <a:t>have been numerically evaluated under homogeneous isotropic decaying turbulence for a wide range of </a:t>
                </a:r>
                <a:r>
                  <a:rPr lang="en-GB" sz="2000" dirty="0">
                    <a:solidFill>
                      <a:srgbClr val="0000FF"/>
                    </a:solidFill>
                    <a:latin typeface="Times New Roman" panose="02020603050405020304" pitchFamily="18" charset="0"/>
                    <a:cs typeface="Times New Roman" panose="02020603050405020304" pitchFamily="18" charset="0"/>
                  </a:rPr>
                  <a:t>initial turbulence intensities </a:t>
                </a:r>
                <a:r>
                  <a:rPr lang="en-GB" sz="2000" dirty="0">
                    <a:latin typeface="Times New Roman" panose="02020603050405020304" pitchFamily="18" charset="0"/>
                    <a:cs typeface="Times New Roman" panose="02020603050405020304" pitchFamily="18" charset="0"/>
                  </a:rPr>
                  <a:t>using three-dimensional DNS.:</a:t>
                </a:r>
              </a:p>
              <a:p>
                <a:pPr algn="just">
                  <a:lnSpc>
                    <a:spcPct val="150000"/>
                  </a:lnSpc>
                  <a:buClr>
                    <a:srgbClr val="0000FF"/>
                  </a:buClr>
                </a:pPr>
                <a:endParaRPr lang="en-GB" sz="2000" dirty="0">
                  <a:latin typeface="Times New Roman" panose="02020603050405020304" pitchFamily="18" charset="0"/>
                  <a:cs typeface="Times New Roman" panose="02020603050405020304" pitchFamily="18" charset="0"/>
                </a:endParaRPr>
              </a:p>
              <a:p>
                <a:pPr algn="just">
                  <a:lnSpc>
                    <a:spcPct val="150000"/>
                  </a:lnSpc>
                  <a:buClr>
                    <a:srgbClr val="0000FF"/>
                  </a:buClr>
                </a:pPr>
                <a:r>
                  <a:rPr lang="en-GB" sz="2000" dirty="0">
                    <a:latin typeface="Times New Roman" panose="02020603050405020304" pitchFamily="18" charset="0"/>
                    <a:cs typeface="Times New Roman" panose="02020603050405020304" pitchFamily="18" charset="0"/>
                  </a:rPr>
                  <a:t>The MIE for </a:t>
                </a:r>
                <a:r>
                  <a:rPr lang="en-GB" sz="2000" dirty="0">
                    <a:solidFill>
                      <a:srgbClr val="FF0000"/>
                    </a:solidFill>
                    <a:latin typeface="Times New Roman" panose="02020603050405020304" pitchFamily="18" charset="0"/>
                    <a:cs typeface="Times New Roman" panose="02020603050405020304" pitchFamily="18" charset="0"/>
                  </a:rPr>
                  <a:t>uniformly dispersed mono-sized n-heptane droplet-laden mixtures </a:t>
                </a:r>
                <a:r>
                  <a:rPr lang="en-GB" sz="2000" dirty="0">
                    <a:latin typeface="Times New Roman" panose="02020603050405020304" pitchFamily="18" charset="0"/>
                    <a:cs typeface="Times New Roman" panose="02020603050405020304" pitchFamily="18" charset="0"/>
                  </a:rPr>
                  <a:t>under homogeneous isotropic decaying turbulence has been numerically evaluated for a range of different </a:t>
                </a:r>
                <a:r>
                  <a:rPr lang="en-GB" sz="2000" dirty="0">
                    <a:solidFill>
                      <a:srgbClr val="FF0000"/>
                    </a:solidFill>
                    <a:latin typeface="Times New Roman" panose="02020603050405020304" pitchFamily="18" charset="0"/>
                    <a:cs typeface="Times New Roman" panose="02020603050405020304" pitchFamily="18" charset="0"/>
                  </a:rPr>
                  <a:t>initial turbulence intensities</a:t>
                </a:r>
                <a:r>
                  <a:rPr lang="en-GB" sz="2000" dirty="0">
                    <a:latin typeface="Times New Roman" panose="02020603050405020304" pitchFamily="18" charset="0"/>
                    <a:cs typeface="Times New Roman" panose="02020603050405020304" pitchFamily="18" charset="0"/>
                  </a:rPr>
                  <a:t>, </a:t>
                </a:r>
                <a:r>
                  <a:rPr lang="en-GB" sz="2000" dirty="0">
                    <a:solidFill>
                      <a:srgbClr val="FF0000"/>
                    </a:solidFill>
                    <a:latin typeface="Times New Roman" panose="02020603050405020304" pitchFamily="18" charset="0"/>
                    <a:cs typeface="Times New Roman" panose="02020603050405020304" pitchFamily="18" charset="0"/>
                  </a:rPr>
                  <a:t>droplet diameters </a:t>
                </a:r>
                <a:r>
                  <a:rPr lang="en-GB" sz="2000" dirty="0">
                    <a:latin typeface="Times New Roman" panose="02020603050405020304" pitchFamily="18" charset="0"/>
                    <a:cs typeface="Times New Roman" panose="02020603050405020304" pitchFamily="18" charset="0"/>
                  </a:rPr>
                  <a:t>and </a:t>
                </a:r>
                <a:r>
                  <a:rPr lang="en-GB" sz="2000" dirty="0">
                    <a:solidFill>
                      <a:srgbClr val="FF0000"/>
                    </a:solidFill>
                    <a:latin typeface="Times New Roman" panose="02020603050405020304" pitchFamily="18" charset="0"/>
                    <a:cs typeface="Times New Roman" panose="02020603050405020304" pitchFamily="18" charset="0"/>
                  </a:rPr>
                  <a:t>overall equivalence ratios</a:t>
                </a:r>
                <a:r>
                  <a:rPr lang="en-GB" sz="2000" dirty="0">
                    <a:latin typeface="Times New Roman" panose="02020603050405020304" pitchFamily="18" charset="0"/>
                    <a:cs typeface="Times New Roman" panose="02020603050405020304" pitchFamily="18" charset="0"/>
                  </a:rPr>
                  <a:t>, following similar methodology to that described above for the biogas.</a:t>
                </a:r>
              </a:p>
              <a:p>
                <a:endParaRPr lang="en-GB"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GB"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5478423"/>
              </a:xfrm>
              <a:prstGeom prst="rect">
                <a:avLst/>
              </a:prstGeom>
              <a:blipFill>
                <a:blip r:embed="rId3"/>
                <a:stretch>
                  <a:fillRect l="-693" r="-693"/>
                </a:stretch>
              </a:blipFill>
            </p:spPr>
            <p:txBody>
              <a:bodyPr/>
              <a:lstStyle/>
              <a:p>
                <a:r>
                  <a:rPr lang="en-GB">
                    <a:noFill/>
                  </a:rPr>
                  <a:t> </a:t>
                </a:r>
              </a:p>
            </p:txBody>
          </p:sp>
        </mc:Fallback>
      </mc:AlternateContent>
      <p:sp>
        <p:nvSpPr>
          <p:cNvPr id="16" name="TextBox 15"/>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86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p:sp>
        <p:nvSpPr>
          <p:cNvPr id="2" name="Rectangle 1"/>
          <p:cNvSpPr/>
          <p:nvPr/>
        </p:nvSpPr>
        <p:spPr>
          <a:xfrm>
            <a:off x="172184" y="889414"/>
            <a:ext cx="8792006" cy="400110"/>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p:txBody>
      </p:sp>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147D4F8-647D-4654-B70D-4FDAA876C123}"/>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373360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1631216"/>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1631216"/>
              </a:xfrm>
              <a:prstGeom prst="rect">
                <a:avLst/>
              </a:prstGeom>
              <a:blipFill>
                <a:blip r:embed="rId3"/>
                <a:stretch>
                  <a:fillRect l="-624" t="-2247"/>
                </a:stretch>
              </a:blipFill>
            </p:spPr>
            <p:txBody>
              <a:bodyPr/>
              <a:lstStyle/>
              <a:p>
                <a:r>
                  <a:rPr lang="en-GB">
                    <a:noFill/>
                  </a:rPr>
                  <a:t> </a:t>
                </a:r>
              </a:p>
            </p:txBody>
          </p:sp>
        </mc:Fallback>
      </mc:AlternateContent>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685A1F1-9256-458B-B5A6-9F35BC126677}"/>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18275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2862322"/>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Scaling analysis and flame wrinkling statistics explained the power law nature of MIE transition. The power law exponent was not significantly affected by the presence and level of dilution.</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2862322"/>
              </a:xfrm>
              <a:prstGeom prst="rect">
                <a:avLst/>
              </a:prstGeom>
              <a:blipFill>
                <a:blip r:embed="rId3"/>
                <a:stretch>
                  <a:fillRect l="-693" t="-1279" r="-832"/>
                </a:stretch>
              </a:blipFill>
            </p:spPr>
            <p:txBody>
              <a:bodyPr/>
              <a:lstStyle/>
              <a:p>
                <a:r>
                  <a:rPr lang="en-GB">
                    <a:noFill/>
                  </a:rPr>
                  <a:t> </a:t>
                </a:r>
              </a:p>
            </p:txBody>
          </p:sp>
        </mc:Fallback>
      </mc:AlternateContent>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5F6EAF8-7E80-454D-9834-43E6D88012AD}"/>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171409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3785652"/>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Scaling analysis and flame wrinkling statistics explained the power law nature of MIE transition. The power law exponent was not significantly affected by the presence and level of dilution.</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Stochasticity of the ignition and flame propagation events for the MIE values explained in terms of the competition between the heat release and thermal diffusion rates. Same behaviour was observed for droplet laden mixtures as well.</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3785652"/>
              </a:xfrm>
              <a:prstGeom prst="rect">
                <a:avLst/>
              </a:prstGeom>
              <a:blipFill>
                <a:blip r:embed="rId3"/>
                <a:stretch>
                  <a:fillRect l="-693" t="-966" r="-970"/>
                </a:stretch>
              </a:blipFill>
            </p:spPr>
            <p:txBody>
              <a:bodyPr/>
              <a:lstStyle/>
              <a:p>
                <a:r>
                  <a:rPr lang="en-GB">
                    <a:noFill/>
                  </a:rPr>
                  <a:t> </a:t>
                </a:r>
              </a:p>
            </p:txBody>
          </p:sp>
        </mc:Fallback>
      </mc:AlternateContent>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4D857E2-F642-4A25-B228-53975A09C652}"/>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80716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4401205"/>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Scaling analysis and flame wrinkling statistics explained the power law nature of MIE transition. The power law exponent was not significantly affected by the presence and level of dilution.</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Stochasticity of the ignition and flame propagation events for the MIE values explained in terms of the competition between the heat release and thermal diffusion rates. Same behaviour was observed for droplet laden mixtures as well.</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First order effect: initial turbulence intensity</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4401205"/>
              </a:xfrm>
              <a:prstGeom prst="rect">
                <a:avLst/>
              </a:prstGeom>
              <a:blipFill>
                <a:blip r:embed="rId3"/>
                <a:stretch>
                  <a:fillRect l="-693" t="-831" r="-970"/>
                </a:stretch>
              </a:blipFill>
            </p:spPr>
            <p:txBody>
              <a:bodyPr/>
              <a:lstStyle/>
              <a:p>
                <a:r>
                  <a:rPr lang="en-GB">
                    <a:noFill/>
                  </a:rPr>
                  <a:t> </a:t>
                </a:r>
              </a:p>
            </p:txBody>
          </p:sp>
        </mc:Fallback>
      </mc:AlternateContent>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3A86381-0E60-4760-AD54-2A1D3EBDD6FD}"/>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1752269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5324535"/>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Scaling analysis and flame wrinkling statistics explained the power law nature of MIE transition. The power law exponent was not significantly affected by the presence and level of dilution.</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Stochasticity of the ignition and flame propagation events for the MIE values explained in terms of the competition between the heat release and thermal diffusion rates. Same behaviour was observed for droplet laden mixtures as well.</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First order effect: initial turbulence intensity</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Increase </a:t>
                </a:r>
                <a14:m>
                  <m:oMath xmlns:m="http://schemas.openxmlformats.org/officeDocument/2006/math">
                    <m:r>
                      <m:rPr>
                        <m:sty m:val="p"/>
                      </m:rPr>
                      <a:rPr lang="en-GB" sz="2000" b="0" i="1">
                        <a:latin typeface="Cambria Math" panose="02040503050406030204" pitchFamily="18" charset="0"/>
                        <a:cs typeface="Times New Roman" panose="02020603050405020304" pitchFamily="18" charset="0"/>
                      </a:rPr>
                      <m:t>of</m:t>
                    </m:r>
                    <m:r>
                      <a:rPr lang="en-GB" sz="2000" b="0">
                        <a:latin typeface="Cambria Math" panose="02040503050406030204" pitchFamily="18" charset="0"/>
                        <a:cs typeface="Times New Roman" panose="02020603050405020304" pitchFamily="18" charset="0"/>
                      </a:rPr>
                      <m:t> </m:t>
                    </m:r>
                    <m:sSup>
                      <m:sSupPr>
                        <m:ctrlPr>
                          <a:rPr lang="en-GB" sz="2000" i="1">
                            <a:latin typeface="Cambria Math" panose="02040503050406030204" pitchFamily="18" charset="0"/>
                            <a:cs typeface="Times New Roman" panose="02020603050405020304" pitchFamily="18" charset="0"/>
                          </a:rPr>
                        </m:ctrlPr>
                      </m:sSupPr>
                      <m:e>
                        <m:r>
                          <a:rPr lang="en-GB" sz="2000" b="0" i="1">
                            <a:latin typeface="Cambria Math" panose="02040503050406030204" pitchFamily="18" charset="0"/>
                            <a:cs typeface="Times New Roman" panose="02020603050405020304" pitchFamily="18" charset="0"/>
                          </a:rPr>
                          <m:t>𝜓</m:t>
                        </m:r>
                      </m:e>
                      <m:sup>
                        <m:r>
                          <a:rPr lang="en-GB" sz="2000" b="0" i="1">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t>
                </a:r>
              </a:p>
              <a:p>
                <a:pPr marL="914400" lvl="3" indent="-342900">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Increases the MIE demand</a:t>
                </a:r>
              </a:p>
              <a:p>
                <a:pPr marL="914400" lvl="3" indent="-342900">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Decreases critical turbulence intensity</a:t>
                </a: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5324535"/>
              </a:xfrm>
              <a:prstGeom prst="rect">
                <a:avLst/>
              </a:prstGeom>
              <a:blipFill>
                <a:blip r:embed="rId3"/>
                <a:stretch>
                  <a:fillRect l="-693" t="-687" r="-970" b="-1145"/>
                </a:stretch>
              </a:blipFill>
            </p:spPr>
            <p:txBody>
              <a:bodyPr/>
              <a:lstStyle/>
              <a:p>
                <a:r>
                  <a:rPr lang="en-GB">
                    <a:noFill/>
                  </a:rPr>
                  <a:t> </a:t>
                </a:r>
              </a:p>
            </p:txBody>
          </p:sp>
        </mc:Fallback>
      </mc:AlternateContent>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FC07F57B-BB16-41B1-8D03-17BCA543564A}"/>
              </a:ext>
            </a:extLst>
          </p:cNvPr>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spTree>
    <p:extLst>
      <p:ext uri="{BB962C8B-B14F-4D97-AF65-F5344CB8AC3E}">
        <p14:creationId xmlns:p14="http://schemas.microsoft.com/office/powerpoint/2010/main" val="1185723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 y="40412"/>
            <a:ext cx="272222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 name="Rectangle 1"/>
              <p:cNvSpPr/>
              <p:nvPr/>
            </p:nvSpPr>
            <p:spPr>
              <a:xfrm>
                <a:off x="172184" y="889414"/>
                <a:ext cx="8792006" cy="5324535"/>
              </a:xfrm>
              <a:prstGeom prst="rect">
                <a:avLst/>
              </a:prstGeom>
            </p:spPr>
            <p:txBody>
              <a:bodyPr wrap="square">
                <a:spAutoFit/>
              </a:bodyPr>
              <a:lstStyle/>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Good agreement with existing experimental results</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MIE transition observed for all levels of </a:t>
                </a:r>
                <a14:m>
                  <m:oMath xmlns:m="http://schemas.openxmlformats.org/officeDocument/2006/math">
                    <m:sSup>
                      <m:sSupPr>
                        <m:ctrlPr>
                          <a:rPr lang="en-GB" sz="2000" i="1">
                            <a:latin typeface="Cambria Math" panose="02040503050406030204" pitchFamily="18" charset="0"/>
                            <a:cs typeface="Times New Roman" panose="02020603050405020304" pitchFamily="18" charset="0"/>
                          </a:rPr>
                        </m:ctrlPr>
                      </m:sSupPr>
                      <m:e>
                        <m:r>
                          <a:rPr lang="en-GB" sz="2000">
                            <a:latin typeface="Cambria Math" panose="02040503050406030204" pitchFamily="18" charset="0"/>
                            <a:cs typeface="Times New Roman" panose="02020603050405020304" pitchFamily="18" charset="0"/>
                          </a:rPr>
                          <m:t>𝜓</m:t>
                        </m:r>
                      </m:e>
                      <m:sup>
                        <m:r>
                          <a:rPr lang="en-GB" sz="2000">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and for droplet laden mixtures </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Scaling analysis and flame wrinkling statistics explained the power law nature of MIE transition. The power law exponent was not significantly affected by the presence and level of dilution.</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Stochasticity of the ignition and flame propagation events for the MIE values explained in terms of the competition between the heat release and thermal diffusion rates. Same behaviour was observed for droplet laden mixtures as well.</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First order effect: initial turbulence intensity</a:t>
                </a:r>
              </a:p>
              <a:p>
                <a:pPr indent="-342900">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indent="-342900">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Increase </a:t>
                </a:r>
                <a14:m>
                  <m:oMath xmlns:m="http://schemas.openxmlformats.org/officeDocument/2006/math">
                    <m:r>
                      <m:rPr>
                        <m:sty m:val="p"/>
                      </m:rPr>
                      <a:rPr lang="en-GB" sz="2000" b="0" i="1">
                        <a:latin typeface="Cambria Math" panose="02040503050406030204" pitchFamily="18" charset="0"/>
                        <a:cs typeface="Times New Roman" panose="02020603050405020304" pitchFamily="18" charset="0"/>
                      </a:rPr>
                      <m:t>of</m:t>
                    </m:r>
                    <m:r>
                      <a:rPr lang="en-GB" sz="2000" b="0">
                        <a:latin typeface="Cambria Math" panose="02040503050406030204" pitchFamily="18" charset="0"/>
                        <a:cs typeface="Times New Roman" panose="02020603050405020304" pitchFamily="18" charset="0"/>
                      </a:rPr>
                      <m:t> </m:t>
                    </m:r>
                    <m:sSup>
                      <m:sSupPr>
                        <m:ctrlPr>
                          <a:rPr lang="en-GB" sz="2000" i="1">
                            <a:latin typeface="Cambria Math" panose="02040503050406030204" pitchFamily="18" charset="0"/>
                            <a:cs typeface="Times New Roman" panose="02020603050405020304" pitchFamily="18" charset="0"/>
                          </a:rPr>
                        </m:ctrlPr>
                      </m:sSupPr>
                      <m:e>
                        <m:r>
                          <a:rPr lang="en-GB" sz="2000" b="0" i="1">
                            <a:latin typeface="Cambria Math" panose="02040503050406030204" pitchFamily="18" charset="0"/>
                            <a:cs typeface="Times New Roman" panose="02020603050405020304" pitchFamily="18" charset="0"/>
                          </a:rPr>
                          <m:t>𝜓</m:t>
                        </m:r>
                      </m:e>
                      <m:sup>
                        <m:r>
                          <a:rPr lang="en-GB" sz="2000" b="0" i="1">
                            <a:latin typeface="Cambria Math" panose="02040503050406030204" pitchFamily="18" charset="0"/>
                            <a:cs typeface="Times New Roman" panose="02020603050405020304" pitchFamily="18" charset="0"/>
                          </a:rPr>
                          <m:t>𝑢</m:t>
                        </m:r>
                      </m:sup>
                    </m:sSup>
                  </m:oMath>
                </a14:m>
                <a:r>
                  <a:rPr lang="en-GB" sz="2000" dirty="0">
                    <a:latin typeface="Times New Roman" panose="02020603050405020304" pitchFamily="18" charset="0"/>
                    <a:cs typeface="Times New Roman" panose="02020603050405020304" pitchFamily="18" charset="0"/>
                  </a:rPr>
                  <a:t>: </a:t>
                </a:r>
              </a:p>
              <a:p>
                <a:pPr marL="914400" lvl="3" indent="-342900">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Increases the MIE demand</a:t>
                </a:r>
              </a:p>
              <a:p>
                <a:pPr marL="914400" lvl="3" indent="-342900">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Decreases critical turbulence intensity</a:t>
                </a:r>
              </a:p>
            </p:txBody>
          </p:sp>
        </mc:Choice>
        <mc:Fallback xmlns="">
          <p:sp>
            <p:nvSpPr>
              <p:cNvPr id="2" name="Rectangle 1"/>
              <p:cNvSpPr>
                <a:spLocks noRot="1" noChangeAspect="1" noMove="1" noResize="1" noEditPoints="1" noAdjustHandles="1" noChangeArrowheads="1" noChangeShapeType="1" noTextEdit="1"/>
              </p:cNvSpPr>
              <p:nvPr/>
            </p:nvSpPr>
            <p:spPr>
              <a:xfrm>
                <a:off x="172184" y="889414"/>
                <a:ext cx="8792006" cy="5324535"/>
              </a:xfrm>
              <a:prstGeom prst="rect">
                <a:avLst/>
              </a:prstGeom>
              <a:blipFill>
                <a:blip r:embed="rId3"/>
                <a:stretch>
                  <a:fillRect l="-693" t="-687" r="-970" b="-1145"/>
                </a:stretch>
              </a:blipFill>
            </p:spPr>
            <p:txBody>
              <a:bodyPr/>
              <a:lstStyle/>
              <a:p>
                <a:r>
                  <a:rPr lang="en-GB">
                    <a:noFill/>
                  </a:rPr>
                  <a:t> </a:t>
                </a:r>
              </a:p>
            </p:txBody>
          </p:sp>
        </mc:Fallback>
      </mc:AlternateContent>
      <p:sp>
        <p:nvSpPr>
          <p:cNvPr id="16" name="TextBox 15"/>
          <p:cNvSpPr txBox="1"/>
          <p:nvPr/>
        </p:nvSpPr>
        <p:spPr>
          <a:xfrm>
            <a:off x="8532160" y="6453336"/>
            <a:ext cx="580095"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11/11</a:t>
            </a:r>
          </a:p>
        </p:txBody>
      </p:sp>
      <p:grpSp>
        <p:nvGrpSpPr>
          <p:cNvPr id="18" name="Group 17"/>
          <p:cNvGrpSpPr/>
          <p:nvPr/>
        </p:nvGrpSpPr>
        <p:grpSpPr>
          <a:xfrm>
            <a:off x="0" y="6165304"/>
            <a:ext cx="9144000" cy="72008"/>
            <a:chOff x="0" y="6165304"/>
            <a:chExt cx="6876256" cy="72008"/>
          </a:xfrm>
        </p:grpSpPr>
        <p:cxnSp>
          <p:nvCxnSpPr>
            <p:cNvPr id="19" name="Straight Connector 18"/>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E993E46-9C42-40EF-B096-298FA9704440}"/>
              </a:ext>
            </a:extLst>
          </p:cNvPr>
          <p:cNvSpPr/>
          <p:nvPr/>
        </p:nvSpPr>
        <p:spPr>
          <a:xfrm>
            <a:off x="5266111" y="5205971"/>
            <a:ext cx="3787984" cy="923330"/>
          </a:xfrm>
          <a:prstGeom prst="rect">
            <a:avLst/>
          </a:prstGeom>
        </p:spPr>
        <p:txBody>
          <a:bodyPr wrap="square">
            <a:spAutoFit/>
          </a:bodyPr>
          <a:lstStyle/>
          <a:p>
            <a:pPr indent="-342900">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Increase of initial droplet diameter</a:t>
            </a:r>
          </a:p>
          <a:p>
            <a:pPr indent="-342900">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Decrease of initial global equivalence ratio</a:t>
            </a:r>
          </a:p>
        </p:txBody>
      </p:sp>
    </p:spTree>
    <p:extLst>
      <p:ext uri="{BB962C8B-B14F-4D97-AF65-F5344CB8AC3E}">
        <p14:creationId xmlns:p14="http://schemas.microsoft.com/office/powerpoint/2010/main" val="15305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0832" y="0"/>
            <a:ext cx="572785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Numerical Implementation</a:t>
            </a:r>
          </a:p>
        </p:txBody>
      </p:sp>
      <p:sp>
        <p:nvSpPr>
          <p:cNvPr id="42" name="TextBox 41"/>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2/11</a:t>
            </a:r>
          </a:p>
        </p:txBody>
      </p:sp>
      <p:grpSp>
        <p:nvGrpSpPr>
          <p:cNvPr id="16" name="Group 15"/>
          <p:cNvGrpSpPr/>
          <p:nvPr/>
        </p:nvGrpSpPr>
        <p:grpSpPr>
          <a:xfrm>
            <a:off x="0" y="6165304"/>
            <a:ext cx="9144000" cy="72008"/>
            <a:chOff x="0" y="6165304"/>
            <a:chExt cx="6876256" cy="72008"/>
          </a:xfrm>
        </p:grpSpPr>
        <p:cxnSp>
          <p:nvCxnSpPr>
            <p:cNvPr id="17" name="Straight Connector 16"/>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Content Placeholder 2"/>
              <p:cNvSpPr txBox="1">
                <a:spLocks/>
              </p:cNvSpPr>
              <p:nvPr/>
            </p:nvSpPr>
            <p:spPr>
              <a:xfrm>
                <a:off x="179512" y="1210866"/>
                <a:ext cx="5275557" cy="48506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Compressible 3D DNS code SENGA+</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 </m:t>
                        </m:r>
                      </m:e>
                      <m:sup>
                        <m:r>
                          <a:rPr lang="en-GB" i="1" smtClean="0">
                            <a:latin typeface="Cambria Math" panose="02040503050406030204" pitchFamily="18" charset="0"/>
                          </a:rPr>
                          <m:t>1</m:t>
                        </m:r>
                      </m:sup>
                    </m:sSup>
                  </m:oMath>
                </a14:m>
                <a:endParaRPr lang="en-GB" dirty="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Uniform Cartesian grid </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All boundaries are considered to be non-reflecting, pointwise inflow-outflow </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Initial turbulent field is generated by a pseudo-spectral method</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 </m:t>
                        </m:r>
                      </m:e>
                      <m:sup>
                        <m:r>
                          <a:rPr lang="en-GB" i="1" smtClean="0">
                            <a:latin typeface="Cambria Math" panose="02040503050406030204" pitchFamily="18" charset="0"/>
                          </a:rPr>
                          <m:t>2</m:t>
                        </m:r>
                      </m:sup>
                    </m:sSup>
                  </m:oMath>
                </a14:m>
                <a:r>
                  <a:rPr lang="en-GB" dirty="0">
                    <a:latin typeface="Times New Roman" panose="02020603050405020304" pitchFamily="18" charset="0"/>
                    <a:cs typeface="Times New Roman" panose="02020603050405020304" pitchFamily="18" charset="0"/>
                  </a:rPr>
                  <a:t> adhering to the Batchelor-Townsend Spectrum</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 </m:t>
                        </m:r>
                      </m:e>
                      <m:sup>
                        <m:r>
                          <a:rPr lang="en-GB" i="1" smtClean="0">
                            <a:latin typeface="Cambria Math" panose="02040503050406030204" pitchFamily="18" charset="0"/>
                          </a:rPr>
                          <m:t>3</m:t>
                        </m:r>
                      </m:sup>
                    </m:sSup>
                  </m:oMath>
                </a14:m>
                <a:endParaRPr lang="en-GB" dirty="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Spatial differentiation – high order finite difference scheme</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Time advancement – Explicit low-storage 3rd order </a:t>
                </a:r>
                <a:r>
                  <a:rPr lang="en-GB" dirty="0" err="1">
                    <a:latin typeface="Times New Roman" panose="02020603050405020304" pitchFamily="18" charset="0"/>
                    <a:cs typeface="Times New Roman" panose="02020603050405020304" pitchFamily="18" charset="0"/>
                  </a:rPr>
                  <a:t>Runge-Kutta</a:t>
                </a:r>
                <a:r>
                  <a:rPr lang="en-GB" dirty="0">
                    <a:latin typeface="Times New Roman" panose="02020603050405020304" pitchFamily="18" charset="0"/>
                    <a:cs typeface="Times New Roman" panose="02020603050405020304" pitchFamily="18" charset="0"/>
                  </a:rPr>
                  <a:t> scheme</a:t>
                </a:r>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179512" y="1210866"/>
                <a:ext cx="5275557" cy="4850632"/>
              </a:xfrm>
              <a:prstGeom prst="rect">
                <a:avLst/>
              </a:prstGeom>
              <a:blipFill>
                <a:blip r:embed="rId3"/>
                <a:stretch>
                  <a:fillRect l="-2771" t="-1384"/>
                </a:stretch>
              </a:blipFill>
            </p:spPr>
            <p:txBody>
              <a:bodyPr/>
              <a:lstStyle/>
              <a:p>
                <a:r>
                  <a:rPr lang="en-GB">
                    <a:noFill/>
                  </a:rPr>
                  <a:t> </a:t>
                </a:r>
              </a:p>
            </p:txBody>
          </p:sp>
        </mc:Fallback>
      </mc:AlternateContent>
      <p:sp>
        <p:nvSpPr>
          <p:cNvPr id="13" name="Text Box 2"/>
          <p:cNvSpPr txBox="1">
            <a:spLocks noChangeArrowheads="1"/>
          </p:cNvSpPr>
          <p:nvPr/>
        </p:nvSpPr>
        <p:spPr bwMode="auto">
          <a:xfrm>
            <a:off x="4244754" y="5220408"/>
            <a:ext cx="5189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i="1" dirty="0">
                <a:latin typeface="Times New Roman" panose="02020603050405020304" pitchFamily="18" charset="0"/>
                <a:cs typeface="Times New Roman" panose="02020603050405020304" pitchFamily="18" charset="0"/>
              </a:rPr>
              <a:t>         </a:t>
            </a:r>
            <a:r>
              <a:rPr lang="en-GB" altLang="en-US" sz="1600" i="1" dirty="0">
                <a:latin typeface="Times New Roman" panose="02020603050405020304" pitchFamily="18" charset="0"/>
                <a:cs typeface="Times New Roman" panose="02020603050405020304" pitchFamily="18" charset="0"/>
              </a:rPr>
              <a:t>Geometrical description of the domain </a:t>
            </a:r>
          </a:p>
        </p:txBody>
      </p:sp>
      <p:pic>
        <p:nvPicPr>
          <p:cNvPr id="25" name="Picture 24">
            <a:extLst>
              <a:ext uri="{FF2B5EF4-FFF2-40B4-BE49-F238E27FC236}">
                <a16:creationId xmlns:a16="http://schemas.microsoft.com/office/drawing/2014/main" id="{75BA0DF1-A8B2-4B28-AEA0-126574CAD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751" y="1556792"/>
            <a:ext cx="3600000" cy="3499011"/>
          </a:xfrm>
          <a:prstGeom prst="rect">
            <a:avLst/>
          </a:prstGeom>
        </p:spPr>
      </p:pic>
      <p:grpSp>
        <p:nvGrpSpPr>
          <p:cNvPr id="3" name="Group 2"/>
          <p:cNvGrpSpPr/>
          <p:nvPr/>
        </p:nvGrpSpPr>
        <p:grpSpPr>
          <a:xfrm>
            <a:off x="5220072" y="4412200"/>
            <a:ext cx="841058" cy="929531"/>
            <a:chOff x="4849899" y="5013544"/>
            <a:chExt cx="841058" cy="929531"/>
          </a:xfrm>
        </p:grpSpPr>
        <p:sp>
          <p:nvSpPr>
            <p:cNvPr id="14" name="Line 21"/>
            <p:cNvSpPr>
              <a:spLocks noChangeShapeType="1"/>
            </p:cNvSpPr>
            <p:nvPr/>
          </p:nvSpPr>
          <p:spPr bwMode="auto">
            <a:xfrm flipV="1">
              <a:off x="4849899" y="5522239"/>
              <a:ext cx="483401" cy="24507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20" name="Line 22"/>
            <p:cNvSpPr>
              <a:spLocks noChangeShapeType="1"/>
            </p:cNvSpPr>
            <p:nvPr/>
          </p:nvSpPr>
          <p:spPr bwMode="auto">
            <a:xfrm flipV="1">
              <a:off x="4849899" y="5238414"/>
              <a:ext cx="0" cy="5400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1" name="Line 23"/>
            <p:cNvSpPr>
              <a:spLocks noChangeShapeType="1"/>
            </p:cNvSpPr>
            <p:nvPr/>
          </p:nvSpPr>
          <p:spPr bwMode="auto">
            <a:xfrm>
              <a:off x="4849899" y="5778448"/>
              <a:ext cx="59027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22" name="Text Box 24"/>
            <p:cNvSpPr txBox="1">
              <a:spLocks noChangeArrowheads="1"/>
            </p:cNvSpPr>
            <p:nvPr/>
          </p:nvSpPr>
          <p:spPr bwMode="auto">
            <a:xfrm>
              <a:off x="5445418" y="5361632"/>
              <a:ext cx="208769"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i="1">
                  <a:solidFill>
                    <a:srgbClr val="660033"/>
                  </a:solidFill>
                  <a:latin typeface="Times New Roman" panose="02020603050405020304" pitchFamily="18" charset="0"/>
                </a:rPr>
                <a:t>x</a:t>
              </a:r>
            </a:p>
          </p:txBody>
        </p:sp>
        <p:sp>
          <p:nvSpPr>
            <p:cNvPr id="23" name="Text Box 25"/>
            <p:cNvSpPr txBox="1">
              <a:spLocks noChangeArrowheads="1"/>
            </p:cNvSpPr>
            <p:nvPr/>
          </p:nvSpPr>
          <p:spPr bwMode="auto">
            <a:xfrm>
              <a:off x="4849899" y="5013544"/>
              <a:ext cx="208769"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a:solidFill>
                    <a:srgbClr val="660033"/>
                  </a:solidFill>
                  <a:latin typeface="Times New Roman" panose="02020603050405020304" pitchFamily="18" charset="0"/>
                </a:rPr>
                <a:t>y</a:t>
              </a:r>
            </a:p>
          </p:txBody>
        </p:sp>
        <p:sp>
          <p:nvSpPr>
            <p:cNvPr id="24" name="Text Box 26"/>
            <p:cNvSpPr txBox="1">
              <a:spLocks noChangeArrowheads="1"/>
            </p:cNvSpPr>
            <p:nvPr/>
          </p:nvSpPr>
          <p:spPr bwMode="auto">
            <a:xfrm>
              <a:off x="5499586" y="5613754"/>
              <a:ext cx="191371"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i="1">
                  <a:solidFill>
                    <a:srgbClr val="660033"/>
                  </a:solidFill>
                  <a:latin typeface="Times New Roman" panose="02020603050405020304" pitchFamily="18" charset="0"/>
                </a:rPr>
                <a:t>z</a:t>
              </a:r>
            </a:p>
          </p:txBody>
        </p:sp>
      </p:grpSp>
      <p:sp>
        <p:nvSpPr>
          <p:cNvPr id="4" name="Rectangle 3"/>
          <p:cNvSpPr/>
          <p:nvPr/>
        </p:nvSpPr>
        <p:spPr>
          <a:xfrm>
            <a:off x="-7623" y="6288684"/>
            <a:ext cx="8396048" cy="553998"/>
          </a:xfrm>
          <a:prstGeom prst="rect">
            <a:avLst/>
          </a:prstGeom>
        </p:spPr>
        <p:txBody>
          <a:bodyPr wrap="square">
            <a:spAutoFit/>
          </a:bodyPr>
          <a:lstStyle/>
          <a:p>
            <a:r>
              <a:rPr lang="en-US" sz="1000" dirty="0">
                <a:latin typeface="Times New Roman"/>
                <a:cs typeface="Times New Roman"/>
              </a:rPr>
              <a:t>1 K.W. Jenkins, R.S. Cant, </a:t>
            </a:r>
            <a:r>
              <a:rPr lang="en-US" sz="1000" i="1" dirty="0">
                <a:latin typeface="Times New Roman"/>
                <a:cs typeface="Times New Roman"/>
              </a:rPr>
              <a:t>Proc. 2</a:t>
            </a:r>
            <a:r>
              <a:rPr lang="en-US" sz="1000" i="1" baseline="30000" dirty="0">
                <a:latin typeface="Times New Roman"/>
                <a:cs typeface="Times New Roman"/>
              </a:rPr>
              <a:t>nd</a:t>
            </a:r>
            <a:r>
              <a:rPr lang="en-US" sz="1000" i="1" dirty="0">
                <a:latin typeface="Times New Roman"/>
                <a:cs typeface="Times New Roman"/>
              </a:rPr>
              <a:t> AFOSR Conference on DNS and LES</a:t>
            </a:r>
            <a:r>
              <a:rPr lang="en-US" sz="1000" dirty="0">
                <a:latin typeface="Times New Roman"/>
                <a:cs typeface="Times New Roman"/>
              </a:rPr>
              <a:t> </a:t>
            </a:r>
            <a:r>
              <a:rPr lang="en-US" sz="1000" dirty="0">
                <a:latin typeface="Times New Roman" panose="02020603050405020304" pitchFamily="18" charset="0"/>
                <a:cs typeface="Times New Roman" panose="02020603050405020304" pitchFamily="18" charset="0"/>
              </a:rPr>
              <a:t>(1999)</a:t>
            </a:r>
          </a:p>
          <a:p>
            <a:r>
              <a:rPr lang="en-US" sz="1000" dirty="0">
                <a:latin typeface="Times New Roman" panose="02020603050405020304" pitchFamily="18" charset="0"/>
                <a:cs typeface="Times New Roman" panose="02020603050405020304" pitchFamily="18" charset="0"/>
              </a:rPr>
              <a:t>2 R.S. </a:t>
            </a:r>
            <a:r>
              <a:rPr lang="en-US" sz="1000" dirty="0" err="1">
                <a:latin typeface="Times New Roman" panose="02020603050405020304" pitchFamily="18" charset="0"/>
                <a:cs typeface="Times New Roman" panose="02020603050405020304" pitchFamily="18" charset="0"/>
              </a:rPr>
              <a:t>Rogallo</a:t>
            </a:r>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NASA Ames Research Centre </a:t>
            </a:r>
            <a:r>
              <a:rPr lang="en-US" sz="1000" dirty="0">
                <a:latin typeface="Times New Roman" panose="02020603050405020304" pitchFamily="18" charset="0"/>
                <a:cs typeface="Times New Roman" panose="02020603050405020304" pitchFamily="18" charset="0"/>
              </a:rPr>
              <a:t>(1990)                 </a:t>
            </a:r>
          </a:p>
          <a:p>
            <a:r>
              <a:rPr lang="en-US" sz="1000" dirty="0">
                <a:latin typeface="Times New Roman" panose="02020603050405020304" pitchFamily="18" charset="0"/>
                <a:cs typeface="Times New Roman" panose="02020603050405020304" pitchFamily="18" charset="0"/>
              </a:rPr>
              <a:t>3 G.K. </a:t>
            </a:r>
            <a:r>
              <a:rPr lang="en-US" sz="1000" dirty="0" err="1">
                <a:latin typeface="Times New Roman" panose="02020603050405020304" pitchFamily="18" charset="0"/>
                <a:cs typeface="Times New Roman" panose="02020603050405020304" pitchFamily="18" charset="0"/>
              </a:rPr>
              <a:t>Batchelor</a:t>
            </a:r>
            <a:r>
              <a:rPr lang="en-US" sz="1000" dirty="0">
                <a:latin typeface="Times New Roman" panose="02020603050405020304" pitchFamily="18" charset="0"/>
                <a:cs typeface="Times New Roman" panose="02020603050405020304" pitchFamily="18" charset="0"/>
              </a:rPr>
              <a:t> and A.A. Townsend, </a:t>
            </a:r>
            <a:r>
              <a:rPr lang="en-US" sz="1000" i="1" dirty="0">
                <a:latin typeface="Times New Roman" panose="02020603050405020304" pitchFamily="18" charset="0"/>
                <a:cs typeface="Times New Roman" panose="02020603050405020304" pitchFamily="18" charset="0"/>
              </a:rPr>
              <a:t>Proceedings Royal Society London </a:t>
            </a:r>
            <a:r>
              <a:rPr lang="en-US" sz="1000" dirty="0">
                <a:latin typeface="Times New Roman" panose="02020603050405020304" pitchFamily="18" charset="0"/>
                <a:cs typeface="Times New Roman" panose="02020603050405020304" pitchFamily="18" charset="0"/>
              </a:rPr>
              <a:t>(1948)</a:t>
            </a:r>
            <a:endParaRPr lang="en-US" sz="1000" dirty="0">
              <a:latin typeface="Times New Roman"/>
              <a:cs typeface="Times New Roman"/>
            </a:endParaRPr>
          </a:p>
        </p:txBody>
      </p:sp>
    </p:spTree>
    <p:extLst>
      <p:ext uri="{BB962C8B-B14F-4D97-AF65-F5344CB8AC3E}">
        <p14:creationId xmlns:p14="http://schemas.microsoft.com/office/powerpoint/2010/main" val="73622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9893" y="908720"/>
            <a:ext cx="9144000" cy="707886"/>
          </a:xfrm>
          <a:prstGeom prst="rect">
            <a:avLst/>
          </a:prstGeom>
          <a:noFill/>
        </p:spPr>
        <p:txBody>
          <a:bodyPr wrap="square" rtlCol="0">
            <a:spAutoFit/>
          </a:bodyPr>
          <a:lstStyle/>
          <a:p>
            <a:pPr algn="ctr"/>
            <a:r>
              <a:rPr lang="en-GB" sz="4000" b="1" dirty="0">
                <a:solidFill>
                  <a:srgbClr val="0000FF"/>
                </a:solidFill>
                <a:latin typeface="Times New Roman" pitchFamily="18" charset="0"/>
                <a:cs typeface="Times New Roman" pitchFamily="18" charset="0"/>
              </a:rPr>
              <a:t>Thank you for your time and attention</a:t>
            </a:r>
          </a:p>
        </p:txBody>
      </p:sp>
      <p:sp>
        <p:nvSpPr>
          <p:cNvPr id="2" name="Rectangle 1"/>
          <p:cNvSpPr/>
          <p:nvPr/>
        </p:nvSpPr>
        <p:spPr>
          <a:xfrm>
            <a:off x="67699" y="5349189"/>
            <a:ext cx="9036496" cy="646331"/>
          </a:xfrm>
          <a:prstGeom prst="rect">
            <a:avLst/>
          </a:prstGeom>
        </p:spPr>
        <p:txBody>
          <a:bodyPr wrap="square">
            <a:spAutoFit/>
          </a:bodyPr>
          <a:lstStyle/>
          <a:p>
            <a:pPr algn="ctr">
              <a:spcAft>
                <a:spcPts val="0"/>
              </a:spcAft>
              <a:tabLst>
                <a:tab pos="2247900" algn="l"/>
              </a:tabLst>
            </a:pPr>
            <a:r>
              <a:rPr lang="en-GB" dirty="0">
                <a:latin typeface="Times New Roman" panose="02020603050405020304" pitchFamily="18" charset="0"/>
                <a:ea typeface="MS PGothic" panose="020B0600070205080204" pitchFamily="34" charset="-128"/>
              </a:rPr>
              <a:t>The financial support of British Council, EPSRC, and the computational support of Rocket, Cirrus and ARCHER are gratefully acknowledged.</a:t>
            </a:r>
          </a:p>
        </p:txBody>
      </p:sp>
      <p:sp>
        <p:nvSpPr>
          <p:cNvPr id="3" name="Rectangle 2"/>
          <p:cNvSpPr/>
          <p:nvPr/>
        </p:nvSpPr>
        <p:spPr>
          <a:xfrm>
            <a:off x="3275010" y="1628800"/>
            <a:ext cx="2593980" cy="707886"/>
          </a:xfrm>
          <a:prstGeom prst="rect">
            <a:avLst/>
          </a:prstGeom>
        </p:spPr>
        <p:txBody>
          <a:bodyPr wrap="none">
            <a:spAutoFit/>
          </a:bodyPr>
          <a:lstStyle/>
          <a:p>
            <a:pPr algn="ctr"/>
            <a:r>
              <a:rPr lang="en-GB" sz="4000" dirty="0">
                <a:latin typeface="Times New Roman" panose="02020603050405020304" pitchFamily="18" charset="0"/>
                <a:cs typeface="Times New Roman" panose="02020603050405020304" pitchFamily="18" charset="0"/>
              </a:rPr>
              <a:t>Questions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914" y="6195622"/>
            <a:ext cx="1862881" cy="612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51" y="6201376"/>
            <a:ext cx="1723944" cy="612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222" y="6170320"/>
            <a:ext cx="2139860" cy="612000"/>
          </a:xfrm>
          <a:prstGeom prst="rect">
            <a:avLst/>
          </a:prstGeom>
        </p:spPr>
      </p:pic>
      <p:pic>
        <p:nvPicPr>
          <p:cNvPr id="20" name="Picture 19">
            <a:extLst>
              <a:ext uri="{FF2B5EF4-FFF2-40B4-BE49-F238E27FC236}">
                <a16:creationId xmlns:a16="http://schemas.microsoft.com/office/drawing/2014/main" id="{015A298A-F534-4396-B441-E1780B03D5DF}"/>
              </a:ext>
            </a:extLst>
          </p:cNvPr>
          <p:cNvPicPr>
            <a:picLocks noChangeAspect="1"/>
          </p:cNvPicPr>
          <p:nvPr/>
        </p:nvPicPr>
        <p:blipFill>
          <a:blip r:embed="rId6"/>
          <a:stretch>
            <a:fillRect/>
          </a:stretch>
        </p:blipFill>
        <p:spPr>
          <a:xfrm>
            <a:off x="7258205" y="2708925"/>
            <a:ext cx="1607586" cy="1620000"/>
          </a:xfrm>
          <a:prstGeom prst="rect">
            <a:avLst/>
          </a:prstGeom>
        </p:spPr>
      </p:pic>
      <p:sp>
        <p:nvSpPr>
          <p:cNvPr id="21" name="Rectangle 20">
            <a:extLst>
              <a:ext uri="{FF2B5EF4-FFF2-40B4-BE49-F238E27FC236}">
                <a16:creationId xmlns:a16="http://schemas.microsoft.com/office/drawing/2014/main" id="{67ECA41A-A453-4DCB-891D-836BC22C48A2}"/>
              </a:ext>
            </a:extLst>
          </p:cNvPr>
          <p:cNvSpPr/>
          <p:nvPr/>
        </p:nvSpPr>
        <p:spPr>
          <a:xfrm>
            <a:off x="287709" y="3174067"/>
            <a:ext cx="6979996" cy="830997"/>
          </a:xfrm>
          <a:prstGeom prst="rect">
            <a:avLst/>
          </a:prstGeom>
        </p:spPr>
        <p:txBody>
          <a:bodyPr wrap="square">
            <a:spAutoFit/>
          </a:bodyPr>
          <a:lstStyle/>
          <a:p>
            <a:r>
              <a:rPr lang="en-GB" sz="1600" dirty="0" err="1"/>
              <a:t>V.Papapostolou</a:t>
            </a:r>
            <a:r>
              <a:rPr lang="en-GB" sz="1600" dirty="0"/>
              <a:t> et al. (2020): A Numerical Investigation of the Minimum Ignition Energy Requirement for Forced Ignition of Turbulent </a:t>
            </a:r>
            <a:r>
              <a:rPr lang="en-GB" sz="1600" dirty="0">
                <a:solidFill>
                  <a:srgbClr val="FF0000"/>
                </a:solidFill>
              </a:rPr>
              <a:t>Droplet-laden Mixtures</a:t>
            </a:r>
            <a:r>
              <a:rPr lang="en-GB" sz="1600" dirty="0"/>
              <a:t>, </a:t>
            </a:r>
            <a:r>
              <a:rPr lang="en-GB" sz="1600" b="1" dirty="0"/>
              <a:t>Combustion Science and Technology</a:t>
            </a:r>
            <a:endParaRPr lang="en-GB" sz="1600" b="1" dirty="0">
              <a:latin typeface="Times New Roman"/>
              <a:cs typeface="Times New Roman"/>
            </a:endParaRPr>
          </a:p>
        </p:txBody>
      </p:sp>
      <p:sp>
        <p:nvSpPr>
          <p:cNvPr id="22" name="Rectangle 21">
            <a:extLst>
              <a:ext uri="{FF2B5EF4-FFF2-40B4-BE49-F238E27FC236}">
                <a16:creationId xmlns:a16="http://schemas.microsoft.com/office/drawing/2014/main" id="{4C75D647-573F-454D-9B59-F71EC910F17B}"/>
              </a:ext>
            </a:extLst>
          </p:cNvPr>
          <p:cNvSpPr/>
          <p:nvPr/>
        </p:nvSpPr>
        <p:spPr>
          <a:xfrm>
            <a:off x="323528" y="4293096"/>
            <a:ext cx="6979996" cy="861774"/>
          </a:xfrm>
          <a:prstGeom prst="rect">
            <a:avLst/>
          </a:prstGeom>
        </p:spPr>
        <p:txBody>
          <a:bodyPr wrap="square">
            <a:spAutoFit/>
          </a:bodyPr>
          <a:lstStyle/>
          <a:p>
            <a:r>
              <a:rPr lang="en-GB" sz="1600" dirty="0" err="1"/>
              <a:t>V.Papapostolou</a:t>
            </a:r>
            <a:r>
              <a:rPr lang="en-GB" sz="1600" dirty="0"/>
              <a:t> et al. (2020): A numerical investigation of the effects of fuel composition on the minimum ignition energy for homogeneous </a:t>
            </a:r>
            <a:r>
              <a:rPr lang="en-GB" sz="1600" b="1" dirty="0">
                <a:solidFill>
                  <a:srgbClr val="0000FF"/>
                </a:solidFill>
              </a:rPr>
              <a:t>biogas-air mixtures</a:t>
            </a:r>
            <a:r>
              <a:rPr lang="en-GB" sz="1600" dirty="0"/>
              <a:t>, </a:t>
            </a:r>
            <a:r>
              <a:rPr lang="en-GB" sz="1600" b="1" dirty="0"/>
              <a:t>Flow, Turbulence and Combustion (under review currently)</a:t>
            </a:r>
          </a:p>
        </p:txBody>
      </p:sp>
      <p:pic>
        <p:nvPicPr>
          <p:cNvPr id="23" name="Picture 22">
            <a:extLst>
              <a:ext uri="{FF2B5EF4-FFF2-40B4-BE49-F238E27FC236}">
                <a16:creationId xmlns:a16="http://schemas.microsoft.com/office/drawing/2014/main" id="{41E86C54-B0C7-4BC8-A789-155FE10BBBC4}"/>
              </a:ext>
            </a:extLst>
          </p:cNvPr>
          <p:cNvPicPr>
            <a:picLocks noChangeAspect="1"/>
          </p:cNvPicPr>
          <p:nvPr/>
        </p:nvPicPr>
        <p:blipFill>
          <a:blip r:embed="rId7"/>
          <a:stretch>
            <a:fillRect/>
          </a:stretch>
        </p:blipFill>
        <p:spPr>
          <a:xfrm>
            <a:off x="2123727" y="6204353"/>
            <a:ext cx="2132106" cy="576000"/>
          </a:xfrm>
          <a:prstGeom prst="rect">
            <a:avLst/>
          </a:prstGeom>
        </p:spPr>
      </p:pic>
      <p:sp>
        <p:nvSpPr>
          <p:cNvPr id="24" name="Rectangle 23">
            <a:extLst>
              <a:ext uri="{FF2B5EF4-FFF2-40B4-BE49-F238E27FC236}">
                <a16:creationId xmlns:a16="http://schemas.microsoft.com/office/drawing/2014/main" id="{B53EEAA2-CE8B-4805-BFE9-F0041BF3440B}"/>
              </a:ext>
            </a:extLst>
          </p:cNvPr>
          <p:cNvSpPr/>
          <p:nvPr/>
        </p:nvSpPr>
        <p:spPr>
          <a:xfrm>
            <a:off x="6845316" y="2109045"/>
            <a:ext cx="2433363" cy="646331"/>
          </a:xfrm>
          <a:prstGeom prst="rect">
            <a:avLst/>
          </a:prstGeom>
        </p:spPr>
        <p:txBody>
          <a:bodyPr wrap="square">
            <a:spAutoFit/>
          </a:bodyPr>
          <a:lstStyle/>
          <a:p>
            <a:pPr algn="ctr"/>
            <a:r>
              <a:rPr lang="en-GB" sz="1200" dirty="0">
                <a:solidFill>
                  <a:srgbClr val="FF0000"/>
                </a:solidFill>
              </a:rPr>
              <a:t>Droplet-laden Mixtures</a:t>
            </a:r>
            <a:r>
              <a:rPr lang="en-GB" sz="1200" dirty="0"/>
              <a:t> </a:t>
            </a:r>
          </a:p>
          <a:p>
            <a:pPr algn="ctr"/>
            <a:r>
              <a:rPr lang="en-GB" sz="1200" b="1" dirty="0"/>
              <a:t>Combustion Science and Technology</a:t>
            </a:r>
            <a:endParaRPr lang="en-GB" sz="1200" b="1" dirty="0">
              <a:latin typeface="Times New Roman"/>
              <a:cs typeface="Times New Roman"/>
            </a:endParaRPr>
          </a:p>
        </p:txBody>
      </p:sp>
    </p:spTree>
    <p:extLst>
      <p:ext uri="{BB962C8B-B14F-4D97-AF65-F5344CB8AC3E}">
        <p14:creationId xmlns:p14="http://schemas.microsoft.com/office/powerpoint/2010/main" val="229209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grpSp>
        <p:nvGrpSpPr>
          <p:cNvPr id="39" name="Group 38"/>
          <p:cNvGrpSpPr/>
          <p:nvPr/>
        </p:nvGrpSpPr>
        <p:grpSpPr>
          <a:xfrm>
            <a:off x="0" y="6093296"/>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5C28514-C6A8-49BD-BB46-70CB810741B9}"/>
                  </a:ext>
                </a:extLst>
              </p:cNvPr>
              <p:cNvSpPr txBox="1">
                <a:spLocks/>
              </p:cNvSpPr>
              <p:nvPr/>
            </p:nvSpPr>
            <p:spPr>
              <a:xfrm>
                <a:off x="301625" y="1144633"/>
                <a:ext cx="4198367" cy="2212360"/>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r>
                  <a:rPr lang="en-GB" dirty="0"/>
                  <a:t>heat release must overcome the overall heat transfer rate</a:t>
                </a:r>
              </a:p>
              <a:p>
                <a:pPr lvl="1" algn="just">
                  <a:lnSpc>
                    <a:spcPct val="100000"/>
                  </a:lnSpc>
                  <a:buClr>
                    <a:srgbClr val="0000FF"/>
                  </a:buClr>
                  <a:buFont typeface="Wingdings" panose="05000000000000000000" pitchFamily="2" charset="2"/>
                  <a:buChar char="v"/>
                </a:pPr>
                <a14:m>
                  <m:oMath xmlns:m="http://schemas.openxmlformats.org/officeDocument/2006/math">
                    <m:nary>
                      <m:naryPr>
                        <m:limLoc m:val="subSup"/>
                        <m:supHide m:val="on"/>
                        <m:ctrlPr>
                          <a:rPr lang="en-GB" i="1">
                            <a:latin typeface="Cambria Math" panose="02040503050406030204" pitchFamily="18" charset="0"/>
                          </a:rPr>
                        </m:ctrlPr>
                      </m:naryPr>
                      <m:sub>
                        <m:r>
                          <a:rPr lang="en-GB" i="1">
                            <a:latin typeface="Cambria Math" panose="02040503050406030204" pitchFamily="18" charset="0"/>
                          </a:rPr>
                          <m:t>𝑉</m:t>
                        </m:r>
                      </m:sub>
                      <m:sup/>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𝑤</m:t>
                                </m:r>
                              </m:e>
                            </m:acc>
                          </m:e>
                          <m:sub>
                            <m:r>
                              <a:rPr lang="en-GB" i="1">
                                <a:latin typeface="Cambria Math" panose="02040503050406030204" pitchFamily="18" charset="0"/>
                              </a:rPr>
                              <m:t>𝑇</m:t>
                            </m:r>
                          </m:sub>
                        </m:sSub>
                        <m:r>
                          <a:rPr lang="en-GB" i="1">
                            <a:latin typeface="Cambria Math" panose="02040503050406030204" pitchFamily="18" charset="0"/>
                          </a:rPr>
                          <m:t> </m:t>
                        </m:r>
                        <m:r>
                          <a:rPr lang="en-GB" i="1">
                            <a:latin typeface="Cambria Math" panose="02040503050406030204" pitchFamily="18" charset="0"/>
                          </a:rPr>
                          <m:t>𝑑𝑉</m:t>
                        </m:r>
                      </m:e>
                    </m:nary>
                  </m:oMath>
                </a14:m>
                <a:endParaRPr lang="en-GB" dirty="0"/>
              </a:p>
              <a:p>
                <a:pPr lvl="1" algn="just">
                  <a:lnSpc>
                    <a:spcPct val="100000"/>
                  </a:lnSpc>
                  <a:buClr>
                    <a:srgbClr val="0000FF"/>
                  </a:buClr>
                  <a:buFont typeface="Wingdings" panose="05000000000000000000" pitchFamily="2" charset="2"/>
                  <a:buChar char="v"/>
                </a:pPr>
                <a:r>
                  <a:rPr lang="en-GB" dirty="0"/>
                  <a:t>Scales as: </a:t>
                </a:r>
                <a14:m>
                  <m:oMath xmlns:m="http://schemas.openxmlformats.org/officeDocument/2006/math">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𝜌</m:t>
                        </m:r>
                      </m:e>
                      <m:sub>
                        <m:r>
                          <a:rPr lang="en-GB" i="1">
                            <a:latin typeface="Cambria Math" panose="02040503050406030204" pitchFamily="18" charset="0"/>
                          </a:rPr>
                          <m:t>0</m:t>
                        </m:r>
                      </m:sub>
                    </m:sSub>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𝑇</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𝐹𝑢</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𝐹𝑏</m:t>
                            </m:r>
                          </m:sub>
                        </m:sSub>
                      </m:e>
                    </m:d>
                    <m:sSubSup>
                      <m:sSubSupPr>
                        <m:ctrlPr>
                          <a:rPr lang="en-GB" i="1">
                            <a:latin typeface="Cambria Math" panose="02040503050406030204" pitchFamily="18" charset="0"/>
                          </a:rPr>
                        </m:ctrlPr>
                      </m:sSubSupPr>
                      <m:e>
                        <m:r>
                          <a:rPr lang="en-GB" i="1">
                            <a:latin typeface="Cambria Math" panose="02040503050406030204" pitchFamily="18" charset="0"/>
                          </a:rPr>
                          <m:t>𝐻</m:t>
                        </m:r>
                      </m:e>
                      <m:sub>
                        <m:r>
                          <a:rPr lang="en-GB" i="1">
                            <a:latin typeface="Cambria Math" panose="02040503050406030204" pitchFamily="18" charset="0"/>
                          </a:rPr>
                          <m:t>𝜙</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m:rPr>
                        <m:sty m:val="p"/>
                      </m:rPr>
                      <a:rPr lang="en-GB">
                        <a:latin typeface="Cambria Math" panose="02040503050406030204" pitchFamily="18" charset="0"/>
                      </a:rPr>
                      <m:t>Σ</m:t>
                    </m:r>
                    <m:r>
                      <a:rPr lang="en-GB" i="1">
                        <a:latin typeface="Cambria Math" panose="02040503050406030204" pitchFamily="18" charset="0"/>
                      </a:rPr>
                      <m:t>′</m:t>
                    </m:r>
                  </m:oMath>
                </a14:m>
                <a:r>
                  <a:rPr lang="en-GB" dirty="0"/>
                  <a:t>  </a:t>
                </a:r>
              </a:p>
              <a:p>
                <a:pPr lvl="2" algn="just">
                  <a:lnSpc>
                    <a:spcPct val="100000"/>
                  </a:lnSpc>
                  <a:buClr>
                    <a:srgbClr val="0000FF"/>
                  </a:buClr>
                  <a:buFont typeface="Wingdings" panose="05000000000000000000" pitchFamily="2" charset="2"/>
                  <a:buChar char="v"/>
                </a:pPr>
                <a14:m>
                  <m:oMath xmlns:m="http://schemas.openxmlformats.org/officeDocument/2006/math">
                    <m:r>
                      <m:rPr>
                        <m:sty m:val="p"/>
                      </m:rPr>
                      <a:rPr lang="en-GB">
                        <a:latin typeface="Cambria Math" panose="02040503050406030204" pitchFamily="18" charset="0"/>
                      </a:rPr>
                      <m:t>Σ</m:t>
                    </m:r>
                    <m:r>
                      <a:rPr lang="en-GB" i="1">
                        <a:latin typeface="Cambria Math" panose="02040503050406030204" pitchFamily="18" charset="0"/>
                      </a:rPr>
                      <m:t>′</m:t>
                    </m:r>
                  </m:oMath>
                </a14:m>
                <a:r>
                  <a:rPr lang="en-GB" dirty="0"/>
                  <a:t>  is the flame surface area to volume ratio</a:t>
                </a:r>
              </a:p>
              <a:p>
                <a:pPr lvl="2" algn="just">
                  <a:lnSpc>
                    <a:spcPct val="100000"/>
                  </a:lnSpc>
                  <a:buClr>
                    <a:srgbClr val="0000FF"/>
                  </a:buClr>
                  <a:buFont typeface="Wingdings" panose="05000000000000000000" pitchFamily="2" charset="2"/>
                  <a:buChar char="v"/>
                </a:pP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𝐻</m:t>
                        </m:r>
                      </m:e>
                      <m:sub>
                        <m:r>
                          <a:rPr lang="en-GB" i="1">
                            <a:latin typeface="Cambria Math" panose="02040503050406030204" pitchFamily="18" charset="0"/>
                          </a:rPr>
                          <m:t>𝜙</m:t>
                        </m:r>
                      </m:sub>
                      <m:sup>
                        <m:sSub>
                          <m:sSubPr>
                            <m:ctrlPr>
                              <a:rPr lang="en-GB" i="1">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𝑢</m:t>
                            </m:r>
                          </m:sub>
                        </m:sSub>
                      </m:sup>
                    </m:sSubSup>
                  </m:oMath>
                </a14:m>
                <a:r>
                  <a:rPr lang="en-GB" dirty="0"/>
                  <a:t> is the heat of combustion</a:t>
                </a:r>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𝑇</m:t>
                        </m:r>
                      </m:sub>
                    </m:sSub>
                  </m:oMath>
                </a14:m>
                <a:r>
                  <a:rPr lang="en-GB" dirty="0"/>
                  <a:t> is the actual </a:t>
                </a:r>
                <a:r>
                  <a:rPr lang="en-GB" dirty="0" err="1"/>
                  <a:t>flamelet</a:t>
                </a:r>
                <a:r>
                  <a:rPr lang="en-GB" dirty="0"/>
                  <a:t> area </a:t>
                </a:r>
                <a:endParaRPr lang="en-GB" i="1" dirty="0"/>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𝑝</m:t>
                        </m:r>
                      </m:sub>
                    </m:sSub>
                  </m:oMath>
                </a14:m>
                <a:r>
                  <a:rPr lang="en-GB" dirty="0"/>
                  <a:t> is the projected flame surface</a:t>
                </a:r>
              </a:p>
            </p:txBody>
          </p:sp>
        </mc:Choice>
        <mc:Fallback xmlns="">
          <p:sp>
            <p:nvSpPr>
              <p:cNvPr id="13" name="Content Placeholder 2">
                <a:extLst>
                  <a:ext uri="{FF2B5EF4-FFF2-40B4-BE49-F238E27FC236}">
                    <a16:creationId xmlns:a16="http://schemas.microsoft.com/office/drawing/2014/main" id="{75C28514-C6A8-49BD-BB46-70CB810741B9}"/>
                  </a:ext>
                </a:extLst>
              </p:cNvPr>
              <p:cNvSpPr txBox="1">
                <a:spLocks noRot="1" noChangeAspect="1" noMove="1" noResize="1" noEditPoints="1" noAdjustHandles="1" noChangeArrowheads="1" noChangeShapeType="1" noTextEdit="1"/>
              </p:cNvSpPr>
              <p:nvPr/>
            </p:nvSpPr>
            <p:spPr>
              <a:xfrm>
                <a:off x="301625" y="1144633"/>
                <a:ext cx="4198367" cy="2212360"/>
              </a:xfrm>
              <a:prstGeom prst="rect">
                <a:avLst/>
              </a:prstGeom>
              <a:blipFill>
                <a:blip r:embed="rId4"/>
                <a:stretch>
                  <a:fillRect l="-2758" t="-3030" r="-31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8F118E9-E312-4757-81A9-EE2BD9D0E1D2}"/>
                  </a:ext>
                </a:extLst>
              </p:cNvPr>
              <p:cNvSpPr txBox="1">
                <a:spLocks/>
              </p:cNvSpPr>
              <p:nvPr/>
            </p:nvSpPr>
            <p:spPr>
              <a:xfrm>
                <a:off x="4630509" y="1115875"/>
                <a:ext cx="4198367" cy="221236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r>
                  <a:rPr lang="en-GB" dirty="0"/>
                  <a:t>Which also scales as: </a:t>
                </a:r>
                <a14:m>
                  <m:oMath xmlns:m="http://schemas.openxmlformats.org/officeDocument/2006/math">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𝑞</m:t>
                        </m:r>
                      </m:e>
                      <m:sub>
                        <m:r>
                          <a:rPr lang="en-GB" i="1">
                            <a:latin typeface="Cambria Math" panose="02040503050406030204" pitchFamily="18" charset="0"/>
                          </a:rPr>
                          <m:t>𝑒𝑓𝑓</m:t>
                        </m:r>
                      </m:sub>
                    </m:sSub>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𝑝</m:t>
                        </m:r>
                      </m:sub>
                    </m:sSub>
                  </m:oMath>
                </a14:m>
                <a:endParaRPr lang="en-GB" dirty="0"/>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𝑞</m:t>
                        </m:r>
                      </m:e>
                      <m:sub>
                        <m:r>
                          <a:rPr lang="en-GB" i="1">
                            <a:latin typeface="Cambria Math" panose="02040503050406030204" pitchFamily="18" charset="0"/>
                          </a:rPr>
                          <m:t>𝑒𝑓𝑓</m:t>
                        </m:r>
                      </m:sub>
                    </m:sSub>
                  </m:oMath>
                </a14:m>
                <a:r>
                  <a:rPr lang="en-GB" dirty="0"/>
                  <a:t> is the effective diffusive thermal flux</a:t>
                </a:r>
              </a:p>
              <a:p>
                <a:pPr lvl="1" algn="just">
                  <a:lnSpc>
                    <a:spcPct val="100000"/>
                  </a:lnSpc>
                  <a:buClr>
                    <a:srgbClr val="0000FF"/>
                  </a:buClr>
                  <a:buFont typeface="Wingdings" panose="05000000000000000000" pitchFamily="2" charset="2"/>
                  <a:buChar char="v"/>
                </a:pPr>
                <a:r>
                  <a:rPr lang="en-GB" dirty="0"/>
                  <a:t>Scales as: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𝑞</m:t>
                        </m:r>
                      </m:e>
                      <m:sub>
                        <m:r>
                          <a:rPr lang="en-GB" i="1">
                            <a:latin typeface="Cambria Math" panose="02040503050406030204" pitchFamily="18" charset="0"/>
                          </a:rPr>
                          <m:t>𝑒𝑓𝑓</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𝜌</m:t>
                        </m:r>
                      </m:e>
                      <m:sub>
                        <m:r>
                          <a:rPr lang="en-GB" i="1">
                            <a:latin typeface="Cambria Math" panose="02040503050406030204" pitchFamily="18" charset="0"/>
                          </a:rPr>
                          <m:t>0</m:t>
                        </m:r>
                      </m:sub>
                    </m:sSub>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𝑝</m:t>
                        </m:r>
                      </m:sub>
                    </m:sSub>
                    <m:r>
                      <a:rPr lang="en-GB" i="1">
                        <a:latin typeface="Cambria Math" panose="02040503050406030204" pitchFamily="18" charset="0"/>
                      </a:rPr>
                      <m:t>(</m:t>
                    </m:r>
                    <m:r>
                      <a:rPr lang="en-GB" i="1">
                        <a:latin typeface="Cambria Math" panose="02040503050406030204" pitchFamily="18" charset="0"/>
                      </a:rPr>
                      <m:t>𝐷</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𝑡</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𝑎𝑑</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𝑐𝑟𝑖𝑡</m:t>
                        </m:r>
                      </m:sub>
                    </m:sSub>
                  </m:oMath>
                </a14:m>
                <a:endParaRPr lang="en-GB" dirty="0"/>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𝑡</m:t>
                        </m:r>
                      </m:sub>
                    </m:sSub>
                  </m:oMath>
                </a14:m>
                <a:r>
                  <a:rPr lang="en-GB" dirty="0"/>
                  <a:t> is the eddy diffusivity</a:t>
                </a:r>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𝑡</m:t>
                        </m:r>
                      </m:sub>
                    </m:sSub>
                    <m:r>
                      <a:rPr lang="en-GB" i="1">
                        <a:latin typeface="Cambria Math" panose="02040503050406030204" pitchFamily="18" charset="0"/>
                      </a:rPr>
                      <m:t>≫</m:t>
                    </m:r>
                    <m:r>
                      <a:rPr lang="en-GB" i="1">
                        <a:latin typeface="Cambria Math" panose="02040503050406030204" pitchFamily="18" charset="0"/>
                      </a:rPr>
                      <m:t>𝐷</m:t>
                    </m:r>
                  </m:oMath>
                </a14:m>
                <a:endParaRPr lang="en-GB" dirty="0"/>
              </a:p>
              <a:p>
                <a:pPr lvl="2" algn="just">
                  <a:lnSpc>
                    <a:spcPct val="100000"/>
                  </a:lnSpc>
                  <a:buClr>
                    <a:srgbClr val="0000FF"/>
                  </a:buClr>
                  <a:buFont typeface="Wingdings" panose="05000000000000000000" pitchFamily="2" charset="2"/>
                  <a:buChar char="v"/>
                </a:pPr>
                <a:r>
                  <a:rPr lang="en-GB" dirty="0"/>
                  <a:t>Turbulent diffusion &gt;&gt; than the molecular diffusion rate</a:t>
                </a:r>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𝑐𝑟𝑖𝑡</m:t>
                        </m:r>
                      </m:sub>
                    </m:sSub>
                  </m:oMath>
                </a14:m>
                <a:r>
                  <a:rPr lang="en-GB" dirty="0"/>
                  <a:t> is the critical radius of the hot gas kernel</a:t>
                </a:r>
              </a:p>
              <a:p>
                <a:pPr lvl="2" algn="just">
                  <a:lnSpc>
                    <a:spcPct val="100000"/>
                  </a:lnSpc>
                  <a:buClr>
                    <a:srgbClr val="0000FF"/>
                  </a:buClr>
                  <a:buFont typeface="Wingdings" panose="05000000000000000000" pitchFamily="2" charset="2"/>
                  <a:buChar char="v"/>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𝑅</m:t>
                        </m:r>
                        <m:r>
                          <a:rPr lang="en-GB" i="1">
                            <a:latin typeface="Cambria Math" panose="02040503050406030204" pitchFamily="18" charset="0"/>
                          </a:rPr>
                          <m:t>&gt;</m:t>
                        </m:r>
                        <m:r>
                          <a:rPr lang="en-GB" i="1">
                            <a:latin typeface="Cambria Math" panose="02040503050406030204" pitchFamily="18" charset="0"/>
                          </a:rPr>
                          <m:t>𝑅</m:t>
                        </m:r>
                      </m:e>
                      <m:sub>
                        <m:r>
                          <a:rPr lang="en-GB" i="1">
                            <a:latin typeface="Cambria Math" panose="02040503050406030204" pitchFamily="18" charset="0"/>
                          </a:rPr>
                          <m:t>𝑐𝑟𝑖𝑡</m:t>
                        </m:r>
                      </m:sub>
                    </m:sSub>
                  </m:oMath>
                </a14:m>
                <a:r>
                  <a:rPr lang="en-GB" dirty="0"/>
                  <a:t>  for self-sustained propagation</a:t>
                </a:r>
              </a:p>
            </p:txBody>
          </p:sp>
        </mc:Choice>
        <mc:Fallback xmlns="">
          <p:sp>
            <p:nvSpPr>
              <p:cNvPr id="12" name="Content Placeholder 2">
                <a:extLst>
                  <a:ext uri="{FF2B5EF4-FFF2-40B4-BE49-F238E27FC236}">
                    <a16:creationId xmlns:a16="http://schemas.microsoft.com/office/drawing/2014/main" id="{B8F118E9-E312-4757-81A9-EE2BD9D0E1D2}"/>
                  </a:ext>
                </a:extLst>
              </p:cNvPr>
              <p:cNvSpPr txBox="1">
                <a:spLocks noRot="1" noChangeAspect="1" noMove="1" noResize="1" noEditPoints="1" noAdjustHandles="1" noChangeArrowheads="1" noChangeShapeType="1" noTextEdit="1"/>
              </p:cNvSpPr>
              <p:nvPr/>
            </p:nvSpPr>
            <p:spPr>
              <a:xfrm>
                <a:off x="4630509" y="1115875"/>
                <a:ext cx="4198367" cy="2212360"/>
              </a:xfrm>
              <a:prstGeom prst="rect">
                <a:avLst/>
              </a:prstGeom>
              <a:blipFill>
                <a:blip r:embed="rId5"/>
                <a:stretch>
                  <a:fillRect l="-2907" t="-1653" b="-2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EF9F2508-8FCA-4716-B909-79C4A54CB59D}"/>
                  </a:ext>
                </a:extLst>
              </p:cNvPr>
              <p:cNvSpPr txBox="1">
                <a:spLocks/>
              </p:cNvSpPr>
              <p:nvPr/>
            </p:nvSpPr>
            <p:spPr>
              <a:xfrm>
                <a:off x="172052" y="3429000"/>
                <a:ext cx="4543964" cy="2212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𝑅</m:t>
                        </m:r>
                      </m:e>
                      <m:sub>
                        <m:r>
                          <a:rPr lang="en-GB" sz="1800" i="1">
                            <a:latin typeface="Cambria Math" panose="02040503050406030204" pitchFamily="18" charset="0"/>
                          </a:rPr>
                          <m:t>𝑐𝑟𝑖𝑡</m:t>
                        </m:r>
                      </m:sub>
                    </m:sSub>
                    <m:r>
                      <a:rPr lang="en-GB" sz="1800" i="1">
                        <a:latin typeface="Cambria Math" panose="02040503050406030204" pitchFamily="18" charset="0"/>
                      </a:rPr>
                      <m:t>~</m:t>
                    </m:r>
                    <m:f>
                      <m:fPr>
                        <m:ctrlPr>
                          <a:rPr lang="en-GB" sz="1800" i="1">
                            <a:latin typeface="Cambria Math" panose="02040503050406030204" pitchFamily="18" charset="0"/>
                          </a:rPr>
                        </m:ctrlPr>
                      </m:fPr>
                      <m:num>
                        <m:sSup>
                          <m:sSupPr>
                            <m:ctrlPr>
                              <a:rPr lang="en-GB" sz="1800" i="1">
                                <a:latin typeface="Cambria Math" panose="02040503050406030204" pitchFamily="18" charset="0"/>
                              </a:rPr>
                            </m:ctrlPr>
                          </m:sSupPr>
                          <m:e>
                            <m:r>
                              <a:rPr lang="en-GB" sz="1800" i="1">
                                <a:latin typeface="Cambria Math" panose="02040503050406030204" pitchFamily="18" charset="0"/>
                              </a:rPr>
                              <m:t>𝑢</m:t>
                            </m:r>
                          </m:e>
                          <m:sup>
                            <m:r>
                              <a:rPr lang="en-GB" sz="1800" i="1">
                                <a:latin typeface="Cambria Math" panose="02040503050406030204" pitchFamily="18" charset="0"/>
                              </a:rPr>
                              <m:t>′</m:t>
                            </m:r>
                          </m:sup>
                        </m:sSup>
                        <m:sSub>
                          <m:sSubPr>
                            <m:ctrlPr>
                              <a:rPr lang="en-GB" sz="1800" i="1">
                                <a:latin typeface="Cambria Math" panose="02040503050406030204" pitchFamily="18" charset="0"/>
                              </a:rPr>
                            </m:ctrlPr>
                          </m:sSubPr>
                          <m:e>
                            <m:r>
                              <a:rPr lang="en-GB" sz="1800" i="1">
                                <a:latin typeface="Cambria Math" panose="02040503050406030204" pitchFamily="18" charset="0"/>
                              </a:rPr>
                              <m:t>𝑙</m:t>
                            </m:r>
                          </m:e>
                          <m:sub>
                            <m:r>
                              <a:rPr lang="en-GB" sz="1800" i="1">
                                <a:latin typeface="Cambria Math" panose="02040503050406030204" pitchFamily="18" charset="0"/>
                              </a:rPr>
                              <m:t>𝑡</m:t>
                            </m:r>
                          </m:sub>
                        </m:sSub>
                      </m:num>
                      <m:den>
                        <m:sSubSup>
                          <m:sSubSupPr>
                            <m:ctrlPr>
                              <a:rPr lang="en-GB" sz="1800" i="1">
                                <a:latin typeface="Cambria Math" panose="02040503050406030204" pitchFamily="18" charset="0"/>
                              </a:rPr>
                            </m:ctrlPr>
                          </m:sSubSupPr>
                          <m:e>
                            <m:r>
                              <a:rPr lang="en-GB" sz="1800" i="1">
                                <a:latin typeface="Cambria Math" panose="02040503050406030204" pitchFamily="18" charset="0"/>
                              </a:rPr>
                              <m:t>𝑆</m:t>
                            </m:r>
                          </m:e>
                          <m:sub>
                            <m:r>
                              <a:rPr lang="en-GB" sz="1800" i="1">
                                <a:latin typeface="Cambria Math" panose="02040503050406030204" pitchFamily="18" charset="0"/>
                              </a:rPr>
                              <m:t>𝐿</m:t>
                            </m:r>
                          </m:sub>
                          <m:sup>
                            <m:sSup>
                              <m:sSupPr>
                                <m:ctrlPr>
                                  <a:rPr lang="en-GB" sz="1800" i="1">
                                    <a:latin typeface="Cambria Math" panose="02040503050406030204" pitchFamily="18" charset="0"/>
                                  </a:rPr>
                                </m:ctrlPr>
                              </m:sSupPr>
                              <m:e>
                                <m:r>
                                  <a:rPr lang="en-GB" sz="1800" i="1">
                                    <a:latin typeface="Cambria Math" panose="02040503050406030204" pitchFamily="18" charset="0"/>
                                  </a:rPr>
                                  <m:t>𝜓</m:t>
                                </m:r>
                              </m:e>
                              <m:sup>
                                <m:r>
                                  <a:rPr lang="en-GB" sz="1800" i="1">
                                    <a:latin typeface="Cambria Math" panose="02040503050406030204" pitchFamily="18" charset="0"/>
                                  </a:rPr>
                                  <m:t>𝑢</m:t>
                                </m:r>
                              </m:sup>
                            </m:sSup>
                          </m:sup>
                        </m:sSubSup>
                        <m:r>
                          <a:rPr lang="en-GB" sz="1800" i="1">
                            <a:latin typeface="Cambria Math" panose="02040503050406030204" pitchFamily="18" charset="0"/>
                          </a:rPr>
                          <m:t>(</m:t>
                        </m:r>
                        <m:f>
                          <m:fPr>
                            <m:type m:val="lin"/>
                            <m:ctrlPr>
                              <a:rPr lang="en-GB" sz="1800" i="1">
                                <a:latin typeface="Cambria Math" panose="02040503050406030204" pitchFamily="18" charset="0"/>
                              </a:rPr>
                            </m:ctrlPr>
                          </m:fPr>
                          <m:num>
                            <m:sSub>
                              <m:sSubPr>
                                <m:ctrlPr>
                                  <a:rPr lang="en-GB" sz="1800" i="1">
                                    <a:latin typeface="Cambria Math" panose="02040503050406030204" pitchFamily="18" charset="0"/>
                                  </a:rPr>
                                </m:ctrlPr>
                              </m:sSubPr>
                              <m:e>
                                <m:r>
                                  <a:rPr lang="en-GB" sz="1800" i="1">
                                    <a:latin typeface="Cambria Math" panose="02040503050406030204" pitchFamily="18" charset="0"/>
                                  </a:rPr>
                                  <m:t>𝐴</m:t>
                                </m:r>
                              </m:e>
                              <m:sub>
                                <m:r>
                                  <a:rPr lang="en-GB" sz="1800" i="1">
                                    <a:latin typeface="Cambria Math" panose="02040503050406030204" pitchFamily="18" charset="0"/>
                                  </a:rPr>
                                  <m:t>𝑇</m:t>
                                </m:r>
                              </m:sub>
                            </m:sSub>
                          </m:num>
                          <m:den>
                            <m:sSub>
                              <m:sSubPr>
                                <m:ctrlPr>
                                  <a:rPr lang="en-GB" sz="1800" i="1">
                                    <a:latin typeface="Cambria Math" panose="02040503050406030204" pitchFamily="18" charset="0"/>
                                  </a:rPr>
                                </m:ctrlPr>
                              </m:sSubPr>
                              <m:e>
                                <m:r>
                                  <a:rPr lang="en-GB" sz="1800" i="1">
                                    <a:latin typeface="Cambria Math" panose="02040503050406030204" pitchFamily="18" charset="0"/>
                                  </a:rPr>
                                  <m:t>𝐴</m:t>
                                </m:r>
                              </m:e>
                              <m:sub>
                                <m:r>
                                  <a:rPr lang="en-GB" sz="1800" i="1">
                                    <a:latin typeface="Cambria Math" panose="02040503050406030204" pitchFamily="18" charset="0"/>
                                  </a:rPr>
                                  <m:t>𝑝</m:t>
                                </m:r>
                              </m:sub>
                            </m:sSub>
                          </m:den>
                        </m:f>
                        <m:r>
                          <a:rPr lang="en-GB" sz="1800" i="1">
                            <a:latin typeface="Cambria Math" panose="02040503050406030204" pitchFamily="18" charset="0"/>
                          </a:rPr>
                          <m:t>)</m:t>
                        </m:r>
                      </m:den>
                    </m:f>
                  </m:oMath>
                </a14:m>
                <a:endParaRPr lang="en-GB" sz="1800" dirty="0"/>
              </a:p>
              <a:p>
                <a:pPr lvl="1" algn="just">
                  <a:lnSpc>
                    <a:spcPct val="100000"/>
                  </a:lnSpc>
                  <a:buClr>
                    <a:srgbClr val="0000FF"/>
                  </a:buClr>
                  <a:buFont typeface="Wingdings" panose="05000000000000000000" pitchFamily="2" charset="2"/>
                  <a:buChar char="v"/>
                </a:pPr>
                <a:r>
                  <a:rPr lang="en-GB" sz="1600" dirty="0"/>
                  <a:t>By substituting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𝐶</m:t>
                        </m:r>
                      </m:e>
                      <m:sub>
                        <m:r>
                          <a:rPr lang="en-GB" sz="1600" i="1">
                            <a:latin typeface="Cambria Math" panose="02040503050406030204" pitchFamily="18" charset="0"/>
                          </a:rPr>
                          <m:t>𝑝</m:t>
                        </m:r>
                      </m:sub>
                    </m:sSub>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rPr>
                              <m:t>𝑇</m:t>
                            </m:r>
                          </m:e>
                          <m:sub>
                            <m:r>
                              <a:rPr lang="en-GB" sz="1600" i="1">
                                <a:latin typeface="Cambria Math" panose="02040503050406030204" pitchFamily="18" charset="0"/>
                              </a:rPr>
                              <m:t>𝑎𝑑</m:t>
                            </m:r>
                          </m:sub>
                          <m:sup>
                            <m:sSup>
                              <m:sSupPr>
                                <m:ctrlPr>
                                  <a:rPr lang="en-GB" sz="1600" i="1">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sup>
                        </m:sSubSup>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0</m:t>
                            </m:r>
                          </m:sub>
                        </m:sSub>
                      </m:e>
                    </m:d>
                    <m:r>
                      <a:rPr lang="en-GB" sz="1600" i="1">
                        <a:latin typeface="Cambria Math" panose="02040503050406030204" pitchFamily="18" charset="0"/>
                      </a:rPr>
                      <m:t>=</m:t>
                    </m:r>
                    <m:sSubSup>
                      <m:sSubSupPr>
                        <m:ctrlPr>
                          <a:rPr lang="en-GB" sz="1600" i="1">
                            <a:latin typeface="Cambria Math" panose="02040503050406030204" pitchFamily="18" charset="0"/>
                          </a:rPr>
                        </m:ctrlPr>
                      </m:sSubSupPr>
                      <m:e>
                        <m:r>
                          <a:rPr lang="en-GB" sz="1600" i="1">
                            <a:latin typeface="Cambria Math" panose="02040503050406030204" pitchFamily="18" charset="0"/>
                          </a:rPr>
                          <m:t>𝐻</m:t>
                        </m:r>
                      </m:e>
                      <m:sub>
                        <m:r>
                          <a:rPr lang="en-GB" sz="1600" i="1">
                            <a:latin typeface="Cambria Math" panose="02040503050406030204" pitchFamily="18" charset="0"/>
                          </a:rPr>
                          <m:t>𝜙</m:t>
                        </m:r>
                      </m:sub>
                      <m:sup>
                        <m:sSup>
                          <m:sSupPr>
                            <m:ctrlPr>
                              <a:rPr lang="en-GB" sz="1600" i="1">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𝐹𝑢</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𝐹𝑏</m:t>
                            </m:r>
                          </m:sub>
                        </m:sSub>
                      </m:e>
                    </m:d>
                  </m:oMath>
                </a14:m>
                <a:endParaRPr lang="en-GB" sz="1600" dirty="0"/>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𝐷</m:t>
                        </m:r>
                      </m:e>
                      <m:sub>
                        <m:r>
                          <a:rPr lang="en-GB" sz="1600" i="1">
                            <a:latin typeface="Cambria Math" panose="02040503050406030204" pitchFamily="18" charset="0"/>
                          </a:rPr>
                          <m:t>𝑡</m:t>
                        </m:r>
                      </m:sub>
                    </m:sSub>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m:t>
                        </m:r>
                      </m:sup>
                    </m:sSup>
                    <m:sSub>
                      <m:sSubPr>
                        <m:ctrlPr>
                          <a:rPr lang="en-GB" sz="1600" i="1">
                            <a:latin typeface="Cambria Math" panose="02040503050406030204" pitchFamily="18" charset="0"/>
                          </a:rPr>
                        </m:ctrlPr>
                      </m:sSubPr>
                      <m:e>
                        <m:r>
                          <a:rPr lang="en-GB" sz="1600" i="1">
                            <a:latin typeface="Cambria Math" panose="02040503050406030204" pitchFamily="18" charset="0"/>
                          </a:rPr>
                          <m:t>𝑙</m:t>
                        </m:r>
                      </m:e>
                      <m:sub>
                        <m:r>
                          <a:rPr lang="en-GB" sz="1600" i="1">
                            <a:latin typeface="Cambria Math" panose="02040503050406030204" pitchFamily="18" charset="0"/>
                          </a:rPr>
                          <m:t>𝑡</m:t>
                        </m:r>
                      </m:sub>
                    </m:sSub>
                  </m:oMath>
                </a14:m>
                <a:endParaRPr lang="en-GB" sz="1600" dirty="0"/>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𝐴</m:t>
                        </m:r>
                      </m:e>
                      <m:sub>
                        <m:r>
                          <a:rPr lang="en-GB" sz="1600" i="1">
                            <a:latin typeface="Cambria Math" panose="02040503050406030204" pitchFamily="18" charset="0"/>
                          </a:rPr>
                          <m:t>𝑇</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𝐴</m:t>
                        </m:r>
                      </m:e>
                      <m:sub>
                        <m:r>
                          <a:rPr lang="en-GB" sz="1600" i="1">
                            <a:latin typeface="Cambria Math" panose="02040503050406030204" pitchFamily="18" charset="0"/>
                          </a:rPr>
                          <m:t>𝑝</m:t>
                        </m:r>
                      </m:sub>
                    </m:sSub>
                  </m:oMath>
                </a14:m>
                <a:r>
                  <a:rPr lang="en-GB" sz="1600" dirty="0"/>
                  <a:t> is by definition is the wrinkling factor </a:t>
                </a:r>
                <a14:m>
                  <m:oMath xmlns:m="http://schemas.openxmlformats.org/officeDocument/2006/math">
                    <m:r>
                      <m:rPr>
                        <m:sty m:val="p"/>
                      </m:rPr>
                      <a:rPr lang="en-GB" sz="1600">
                        <a:latin typeface="Cambria Math" panose="02040503050406030204" pitchFamily="18" charset="0"/>
                      </a:rPr>
                      <m:t>Ξ</m:t>
                    </m:r>
                  </m:oMath>
                </a14:m>
                <a:endParaRPr lang="en-GB" sz="1600" dirty="0"/>
              </a:p>
              <a:p>
                <a:pPr lvl="2" algn="just">
                  <a:lnSpc>
                    <a:spcPct val="100000"/>
                  </a:lnSpc>
                  <a:buClr>
                    <a:srgbClr val="0000FF"/>
                  </a:buClr>
                  <a:buFont typeface="Wingdings" panose="05000000000000000000" pitchFamily="2" charset="2"/>
                  <a:buChar char="v"/>
                </a:pPr>
                <a14:m>
                  <m:oMath xmlns:m="http://schemas.openxmlformats.org/officeDocument/2006/math">
                    <m:r>
                      <m:rPr>
                        <m:sty m:val="p"/>
                      </m:rPr>
                      <a:rPr lang="en-GB" sz="1200">
                        <a:latin typeface="Cambria Math" panose="02040503050406030204" pitchFamily="18" charset="0"/>
                      </a:rPr>
                      <m:t>Ξ</m:t>
                    </m:r>
                    <m:r>
                      <a:rPr lang="en-GB" sz="1200">
                        <a:latin typeface="Cambria Math" panose="02040503050406030204" pitchFamily="18" charset="0"/>
                      </a:rPr>
                      <m:t>~</m:t>
                    </m:r>
                    <m:sSup>
                      <m:sSupPr>
                        <m:ctrlPr>
                          <a:rPr lang="en-GB" sz="1200" i="1">
                            <a:latin typeface="Cambria Math" panose="02040503050406030204" pitchFamily="18" charset="0"/>
                          </a:rPr>
                        </m:ctrlPr>
                      </m:sSupPr>
                      <m:e>
                        <m:d>
                          <m:dPr>
                            <m:ctrlPr>
                              <a:rPr lang="en-GB" sz="1200" i="1">
                                <a:latin typeface="Cambria Math" panose="02040503050406030204" pitchFamily="18" charset="0"/>
                              </a:rPr>
                            </m:ctrlPr>
                          </m:dPr>
                          <m:e>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i="1">
                                        <a:latin typeface="Cambria Math" panose="02040503050406030204" pitchFamily="18" charset="0"/>
                                      </a:rPr>
                                      <m:t>𝑢</m:t>
                                    </m:r>
                                  </m:e>
                                  <m:sup>
                                    <m:r>
                                      <a:rPr lang="en-GB" sz="1200" i="1">
                                        <a:latin typeface="Cambria Math" panose="02040503050406030204" pitchFamily="18" charset="0"/>
                                      </a:rPr>
                                      <m:t>′</m:t>
                                    </m:r>
                                  </m:sup>
                                </m:sSup>
                              </m:num>
                              <m:den>
                                <m:sSubSup>
                                  <m:sSubSupPr>
                                    <m:ctrlPr>
                                      <a:rPr lang="en-GB" sz="1200" i="1">
                                        <a:latin typeface="Cambria Math" panose="02040503050406030204" pitchFamily="18" charset="0"/>
                                      </a:rPr>
                                    </m:ctrlPr>
                                  </m:sSubSupPr>
                                  <m:e>
                                    <m:r>
                                      <a:rPr lang="en-GB" sz="1200" i="1">
                                        <a:latin typeface="Cambria Math" panose="02040503050406030204" pitchFamily="18" charset="0"/>
                                      </a:rPr>
                                      <m:t>𝑠</m:t>
                                    </m:r>
                                  </m:e>
                                  <m:sub>
                                    <m:r>
                                      <a:rPr lang="en-GB" sz="1200" i="1">
                                        <a:latin typeface="Cambria Math" panose="02040503050406030204" pitchFamily="18" charset="0"/>
                                      </a:rPr>
                                      <m:t>𝑙</m:t>
                                    </m:r>
                                  </m:sub>
                                  <m:sup>
                                    <m:sSup>
                                      <m:sSupPr>
                                        <m:ctrlPr>
                                          <a:rPr lang="en-GB" sz="1200" i="1">
                                            <a:latin typeface="Cambria Math" panose="02040503050406030204" pitchFamily="18" charset="0"/>
                                          </a:rPr>
                                        </m:ctrlPr>
                                      </m:sSupPr>
                                      <m:e>
                                        <m:r>
                                          <a:rPr lang="en-GB" sz="1200" i="1">
                                            <a:latin typeface="Cambria Math" panose="02040503050406030204" pitchFamily="18" charset="0"/>
                                          </a:rPr>
                                          <m:t>𝜓</m:t>
                                        </m:r>
                                      </m:e>
                                      <m:sup>
                                        <m:r>
                                          <a:rPr lang="en-GB" sz="1200" i="1">
                                            <a:latin typeface="Cambria Math" panose="02040503050406030204" pitchFamily="18" charset="0"/>
                                          </a:rPr>
                                          <m:t>𝑢</m:t>
                                        </m:r>
                                      </m:sup>
                                    </m:sSup>
                                  </m:sup>
                                </m:sSubSup>
                              </m:den>
                            </m:f>
                          </m:e>
                        </m:d>
                      </m:e>
                      <m:sup>
                        <m:sSub>
                          <m:sSubPr>
                            <m:ctrlPr>
                              <a:rPr lang="en-GB" sz="1200" i="1">
                                <a:latin typeface="Cambria Math" panose="02040503050406030204" pitchFamily="18" charset="0"/>
                              </a:rPr>
                            </m:ctrlPr>
                          </m:sSubPr>
                          <m:e>
                            <m:r>
                              <a:rPr lang="en-GB" sz="1200" i="1">
                                <a:latin typeface="Cambria Math" panose="02040503050406030204" pitchFamily="18" charset="0"/>
                              </a:rPr>
                              <m:t>𝑛</m:t>
                            </m:r>
                          </m:e>
                          <m:sub>
                            <m:r>
                              <m:rPr>
                                <m:sty m:val="p"/>
                              </m:rPr>
                              <a:rPr lang="en-GB" sz="1200">
                                <a:latin typeface="Cambria Math" panose="02040503050406030204" pitchFamily="18" charset="0"/>
                              </a:rPr>
                              <m:t>Ξ</m:t>
                            </m:r>
                          </m:sub>
                        </m:sSub>
                      </m:sup>
                    </m:sSup>
                    <m:r>
                      <m:rPr>
                        <m:nor/>
                      </m:rPr>
                      <a:rPr lang="en-GB" sz="1200" b="0" i="0" smtClean="0"/>
                      <m:t>w</m:t>
                    </m:r>
                    <m:r>
                      <m:rPr>
                        <m:nor/>
                      </m:rPr>
                      <a:rPr lang="en-GB" sz="1200"/>
                      <m:t>ith</m:t>
                    </m:r>
                    <m:r>
                      <m:rPr>
                        <m:nor/>
                      </m:rPr>
                      <a:rPr lang="en-GB" sz="1200"/>
                      <m:t> </m:t>
                    </m:r>
                    <m:r>
                      <a:rPr lang="en-GB" sz="1200" i="1">
                        <a:latin typeface="Cambria Math" panose="02040503050406030204" pitchFamily="18" charset="0"/>
                      </a:rPr>
                      <m:t>0&lt;</m:t>
                    </m:r>
                    <m:sSub>
                      <m:sSubPr>
                        <m:ctrlPr>
                          <a:rPr lang="en-GB" sz="1200" i="1">
                            <a:latin typeface="Cambria Math" panose="02040503050406030204" pitchFamily="18" charset="0"/>
                          </a:rPr>
                        </m:ctrlPr>
                      </m:sSubPr>
                      <m:e>
                        <m:r>
                          <a:rPr lang="en-GB" sz="1200" i="1">
                            <a:latin typeface="Cambria Math" panose="02040503050406030204" pitchFamily="18" charset="0"/>
                          </a:rPr>
                          <m:t>𝑛</m:t>
                        </m:r>
                      </m:e>
                      <m:sub>
                        <m:r>
                          <m:rPr>
                            <m:sty m:val="p"/>
                          </m:rPr>
                          <a:rPr lang="en-GB" sz="1200">
                            <a:latin typeface="Cambria Math" panose="02040503050406030204" pitchFamily="18" charset="0"/>
                          </a:rPr>
                          <m:t>Ξ</m:t>
                        </m:r>
                      </m:sub>
                    </m:sSub>
                    <m:r>
                      <a:rPr lang="en-GB" sz="1200" i="1">
                        <a:latin typeface="Cambria Math" panose="02040503050406030204" pitchFamily="18" charset="0"/>
                      </a:rPr>
                      <m:t>&lt;1</m:t>
                    </m:r>
                  </m:oMath>
                </a14:m>
                <a:endParaRPr lang="en-GB" sz="1200" dirty="0"/>
              </a:p>
            </p:txBody>
          </p:sp>
        </mc:Choice>
        <mc:Fallback xmlns="">
          <p:sp>
            <p:nvSpPr>
              <p:cNvPr id="14" name="Content Placeholder 2">
                <a:extLst>
                  <a:ext uri="{FF2B5EF4-FFF2-40B4-BE49-F238E27FC236}">
                    <a16:creationId xmlns:a16="http://schemas.microsoft.com/office/drawing/2014/main" id="{EF9F2508-8FCA-4716-B909-79C4A54CB59D}"/>
                  </a:ext>
                </a:extLst>
              </p:cNvPr>
              <p:cNvSpPr txBox="1">
                <a:spLocks noRot="1" noChangeAspect="1" noMove="1" noResize="1" noEditPoints="1" noAdjustHandles="1" noChangeArrowheads="1" noChangeShapeType="1" noTextEdit="1"/>
              </p:cNvSpPr>
              <p:nvPr/>
            </p:nvSpPr>
            <p:spPr>
              <a:xfrm>
                <a:off x="172052" y="3429000"/>
                <a:ext cx="4543964" cy="2212360"/>
              </a:xfrm>
              <a:prstGeom prst="rect">
                <a:avLst/>
              </a:prstGeom>
              <a:blipFill>
                <a:blip r:embed="rId6"/>
                <a:stretch>
                  <a:fillRect b="-185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9A276E8F-C89F-46B1-9A97-AE38C19A1B73}"/>
                  </a:ext>
                </a:extLst>
              </p:cNvPr>
              <p:cNvSpPr txBox="1">
                <a:spLocks/>
              </p:cNvSpPr>
              <p:nvPr/>
            </p:nvSpPr>
            <p:spPr>
              <a:xfrm>
                <a:off x="4630509" y="3529766"/>
                <a:ext cx="4543964" cy="2212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14:m>
                  <m:oMath xmlns:m="http://schemas.openxmlformats.org/officeDocument/2006/math">
                    <m:r>
                      <m:rPr>
                        <m:nor/>
                      </m:rPr>
                      <a:rPr lang="en-GB" sz="1400" i="1"/>
                      <m:t>MIE</m:t>
                    </m:r>
                    <m:r>
                      <a:rPr lang="en-GB" sz="1400" i="1">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𝜌</m:t>
                        </m:r>
                      </m:e>
                      <m:sub>
                        <m:r>
                          <a:rPr lang="en-GB" sz="1400" i="1">
                            <a:latin typeface="Cambria Math" panose="02040503050406030204" pitchFamily="18" charset="0"/>
                          </a:rPr>
                          <m:t>0</m:t>
                        </m:r>
                      </m:sub>
                    </m:sSub>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r>
                              <a:rPr lang="en-GB" sz="1400" i="1">
                                <a:latin typeface="Cambria Math" panose="02040503050406030204" pitchFamily="18" charset="0"/>
                              </a:rPr>
                              <m:t>4</m:t>
                            </m:r>
                            <m:r>
                              <a:rPr lang="en-GB" sz="1400" i="1">
                                <a:latin typeface="Cambria Math" panose="02040503050406030204" pitchFamily="18" charset="0"/>
                              </a:rPr>
                              <m:t>𝜋</m:t>
                            </m:r>
                            <m:sSubSup>
                              <m:sSubSupPr>
                                <m:ctrlPr>
                                  <a:rPr lang="en-GB" sz="1400" i="1">
                                    <a:latin typeface="Cambria Math" panose="02040503050406030204" pitchFamily="18" charset="0"/>
                                  </a:rPr>
                                </m:ctrlPr>
                              </m:sSubSupPr>
                              <m:e>
                                <m:r>
                                  <a:rPr lang="en-GB" sz="1400" i="1">
                                    <a:latin typeface="Cambria Math" panose="02040503050406030204" pitchFamily="18" charset="0"/>
                                  </a:rPr>
                                  <m:t>𝑅</m:t>
                                </m:r>
                              </m:e>
                              <m:sub>
                                <m:r>
                                  <a:rPr lang="en-GB" sz="1400" i="1">
                                    <a:latin typeface="Cambria Math" panose="02040503050406030204" pitchFamily="18" charset="0"/>
                                  </a:rPr>
                                  <m:t>𝑐𝑟𝑖𝑡</m:t>
                                </m:r>
                              </m:sub>
                              <m:sup>
                                <m:r>
                                  <a:rPr lang="en-GB" sz="1400" i="1">
                                    <a:latin typeface="Cambria Math" panose="02040503050406030204" pitchFamily="18" charset="0"/>
                                  </a:rPr>
                                  <m:t>3</m:t>
                                </m:r>
                              </m:sup>
                            </m:sSubSup>
                          </m:num>
                          <m:den>
                            <m:r>
                              <a:rPr lang="en-GB" sz="1400" i="1">
                                <a:latin typeface="Cambria Math" panose="02040503050406030204" pitchFamily="18" charset="0"/>
                              </a:rPr>
                              <m:t>3</m:t>
                            </m:r>
                          </m:den>
                        </m:f>
                      </m:e>
                    </m:d>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𝑝</m:t>
                        </m:r>
                      </m:sub>
                    </m:sSub>
                    <m:r>
                      <a:rPr lang="en-GB" sz="1400" i="1">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𝑇</m:t>
                        </m:r>
                      </m:e>
                      <m:sub>
                        <m:r>
                          <a:rPr lang="en-GB" sz="1400" i="1">
                            <a:latin typeface="Cambria Math" panose="02040503050406030204" pitchFamily="18" charset="0"/>
                          </a:rPr>
                          <m:t>𝑎𝑑</m:t>
                        </m:r>
                      </m:sub>
                      <m:sup>
                        <m:sSub>
                          <m:sSubPr>
                            <m:ctrlPr>
                              <a:rPr lang="en-GB" sz="1400" i="1">
                                <a:latin typeface="Cambria Math" panose="02040503050406030204" pitchFamily="18" charset="0"/>
                              </a:rPr>
                            </m:ctrlPr>
                          </m:sSubPr>
                          <m:e>
                            <m:r>
                              <a:rPr lang="en-GB" sz="1400" i="1">
                                <a:latin typeface="Cambria Math" panose="02040503050406030204" pitchFamily="18" charset="0"/>
                              </a:rPr>
                              <m:t>𝜓</m:t>
                            </m:r>
                          </m:e>
                          <m:sub>
                            <m:r>
                              <a:rPr lang="en-GB" sz="1400" i="1">
                                <a:latin typeface="Cambria Math" panose="02040503050406030204" pitchFamily="18" charset="0"/>
                              </a:rPr>
                              <m:t>𝑢</m:t>
                            </m:r>
                          </m:sub>
                        </m:sSub>
                      </m:sup>
                    </m:sSubSup>
                    <m:r>
                      <a:rPr lang="en-GB" sz="1400" i="1">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𝑇</m:t>
                        </m:r>
                      </m:e>
                      <m:sub>
                        <m:r>
                          <a:rPr lang="en-GB" sz="1400" i="1">
                            <a:latin typeface="Cambria Math" panose="02040503050406030204" pitchFamily="18" charset="0"/>
                          </a:rPr>
                          <m:t>0</m:t>
                        </m:r>
                      </m:sub>
                    </m:sSub>
                    <m:r>
                      <a:rPr lang="en-GB" sz="1400" i="1">
                        <a:latin typeface="Cambria Math" panose="02040503050406030204" pitchFamily="18" charset="0"/>
                      </a:rPr>
                      <m:t>)</m:t>
                    </m:r>
                  </m:oMath>
                </a14:m>
                <a:r>
                  <a:rPr lang="en-GB" sz="1400" i="1" dirty="0"/>
                  <a:t>)</a:t>
                </a:r>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400" i="1">
                            <a:latin typeface="Cambria Math" panose="02040503050406030204" pitchFamily="18" charset="0"/>
                          </a:rPr>
                        </m:ctrlPr>
                      </m:sSubPr>
                      <m:e>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GB" sz="1400" i="1">
                                    <a:latin typeface="Cambria Math" panose="02040503050406030204" pitchFamily="18" charset="0"/>
                                  </a:rPr>
                                  <m:t>Γ</m:t>
                                </m:r>
                              </m:e>
                              <m:sub>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b>
                            </m:sSub>
                          </m:e>
                        </m:d>
                      </m:e>
                      <m:sub>
                        <m:r>
                          <a:rPr lang="en-GB" sz="1400" i="1">
                            <a:latin typeface="Cambria Math" panose="02040503050406030204" pitchFamily="18" charset="0"/>
                          </a:rPr>
                          <m:t>𝑝</m:t>
                        </m:r>
                      </m:sub>
                    </m:sSub>
                    <m:r>
                      <a:rPr lang="en-GB" sz="1400" i="1">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𝑙</m:t>
                                    </m:r>
                                  </m:e>
                                  <m:sub>
                                    <m:r>
                                      <a:rPr lang="en-GB" sz="1400" i="1">
                                        <a:latin typeface="Cambria Math" panose="02040503050406030204" pitchFamily="18" charset="0"/>
                                      </a:rPr>
                                      <m:t>𝑡</m:t>
                                    </m:r>
                                  </m:sub>
                                </m:sSub>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𝛿</m:t>
                                    </m:r>
                                  </m:e>
                                  <m:sub>
                                    <m:r>
                                      <a:rPr lang="en-GB" sz="1400" i="1">
                                        <a:latin typeface="Cambria Math" panose="02040503050406030204" pitchFamily="18" charset="0"/>
                                      </a:rPr>
                                      <m:t>𝑧</m:t>
                                    </m:r>
                                  </m:sub>
                                  <m:sup>
                                    <m:r>
                                      <a:rPr lang="en-GB" sz="1400" i="1">
                                        <a:latin typeface="Cambria Math" panose="02040503050406030204" pitchFamily="18" charset="0"/>
                                      </a:rPr>
                                      <m:t>0</m:t>
                                    </m:r>
                                  </m:sup>
                                </m:sSubSup>
                              </m:den>
                            </m:f>
                          </m:e>
                        </m:d>
                      </m:e>
                      <m:sup>
                        <m:r>
                          <a:rPr lang="en-GB" sz="1400" i="1">
                            <a:latin typeface="Cambria Math" panose="02040503050406030204" pitchFamily="18" charset="0"/>
                          </a:rPr>
                          <m:t>3</m:t>
                        </m:r>
                      </m:sup>
                    </m:sSup>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𝑢</m:t>
                                    </m:r>
                                  </m:e>
                                  <m:sup>
                                    <m:r>
                                      <a:rPr lang="en-GB" sz="1400" i="1">
                                        <a:latin typeface="Cambria Math" panose="02040503050406030204" pitchFamily="18" charset="0"/>
                                      </a:rPr>
                                      <m:t>′</m:t>
                                    </m:r>
                                  </m:sup>
                                </m:sSup>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r>
                                      <a:rPr lang="en-GB" sz="1400" i="1">
                                        <a:latin typeface="Cambria Math" panose="02040503050406030204" pitchFamily="18" charset="0"/>
                                      </a:rPr>
                                      <m:t>0</m:t>
                                    </m:r>
                                  </m:sup>
                                </m:sSubSup>
                              </m:den>
                            </m:f>
                          </m:e>
                        </m:d>
                      </m:e>
                      <m:sup>
                        <m:r>
                          <a:rPr lang="en-GB" sz="1400" i="1">
                            <a:latin typeface="Cambria Math" panose="02040503050406030204" pitchFamily="18" charset="0"/>
                          </a:rPr>
                          <m:t>3−3</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i="1">
                                <a:latin typeface="Cambria Math" panose="02040503050406030204" pitchFamily="18" charset="0"/>
                              </a:rPr>
                              <m:t>Ξ</m:t>
                            </m:r>
                          </m:sub>
                        </m:sSub>
                      </m:sup>
                    </m:sSup>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r>
                                      <a:rPr lang="en-GB" sz="1400" i="1">
                                        <a:latin typeface="Cambria Math" panose="02040503050406030204" pitchFamily="18" charset="0"/>
                                      </a:rPr>
                                      <m:t>0</m:t>
                                    </m:r>
                                  </m:sup>
                                </m:sSubSup>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den>
                            </m:f>
                          </m:e>
                        </m:d>
                      </m:e>
                      <m:sup>
                        <m:r>
                          <a:rPr lang="en-GB" sz="1400" i="1">
                            <a:latin typeface="Cambria Math" panose="02040503050406030204" pitchFamily="18" charset="0"/>
                          </a:rPr>
                          <m:t>3−3</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i="1">
                                <a:latin typeface="Cambria Math" panose="02040503050406030204" pitchFamily="18" charset="0"/>
                              </a:rPr>
                              <m:t>Ξ</m:t>
                            </m:r>
                          </m:sub>
                        </m:sSub>
                      </m:sup>
                    </m:sSup>
                  </m:oMath>
                </a14:m>
                <a:endParaRPr lang="en-GB" sz="1400" i="1" dirty="0"/>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400" i="1">
                            <a:latin typeface="Cambria Math" panose="02040503050406030204" pitchFamily="18" charset="0"/>
                          </a:rPr>
                        </m:ctrlPr>
                      </m:sSubPr>
                      <m:e>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GB" sz="1400" i="1">
                                    <a:latin typeface="Cambria Math" panose="02040503050406030204" pitchFamily="18" charset="0"/>
                                  </a:rPr>
                                  <m:t>Γ</m:t>
                                </m:r>
                              </m:e>
                              <m:sub>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b>
                            </m:sSub>
                          </m:e>
                        </m:d>
                      </m:e>
                      <m:sub>
                        <m:r>
                          <a:rPr lang="en-GB" sz="1400" i="1">
                            <a:latin typeface="Cambria Math" panose="02040503050406030204" pitchFamily="18" charset="0"/>
                          </a:rPr>
                          <m:t>𝑝</m:t>
                        </m:r>
                      </m:sub>
                    </m:sSub>
                    <m:r>
                      <a:rPr lang="en-GB" sz="1400" i="1">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𝑢</m:t>
                                    </m:r>
                                  </m:e>
                                  <m:sup>
                                    <m:r>
                                      <a:rPr lang="en-GB" sz="1400" i="1">
                                        <a:latin typeface="Cambria Math" panose="02040503050406030204" pitchFamily="18" charset="0"/>
                                      </a:rPr>
                                      <m:t>′</m:t>
                                    </m:r>
                                  </m:sup>
                                </m:sSup>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p>
                                </m:sSubSup>
                              </m:den>
                            </m:f>
                          </m:e>
                        </m:d>
                      </m:e>
                      <m:sup>
                        <m:r>
                          <a:rPr lang="en-GB" sz="1400" i="1">
                            <a:latin typeface="Cambria Math" panose="02040503050406030204" pitchFamily="18" charset="0"/>
                          </a:rPr>
                          <m:t>3−3</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i="1">
                                <a:latin typeface="Cambria Math" panose="02040503050406030204" pitchFamily="18" charset="0"/>
                              </a:rPr>
                              <m:t>Ξ</m:t>
                            </m:r>
                          </m:sub>
                        </m:sSub>
                      </m:sup>
                    </m:sSup>
                  </m:oMath>
                </a14:m>
                <a:endParaRPr lang="en-GB" sz="1400" i="1" dirty="0"/>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400" i="1">
                            <a:latin typeface="Cambria Math" panose="02040503050406030204" pitchFamily="18" charset="0"/>
                          </a:rPr>
                        </m:ctrlPr>
                      </m:sSubPr>
                      <m:e>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GB" sz="1400" i="1">
                                    <a:latin typeface="Cambria Math" panose="02040503050406030204" pitchFamily="18" charset="0"/>
                                  </a:rPr>
                                  <m:t>Γ</m:t>
                                </m:r>
                              </m:e>
                              <m:sub>
                                <m:sSup>
                                  <m:sSupPr>
                                    <m:ctrlPr>
                                      <a:rPr lang="en-GB" sz="1400" i="1">
                                        <a:latin typeface="Cambria Math" panose="02040503050406030204" pitchFamily="18" charset="0"/>
                                      </a:rPr>
                                    </m:ctrlPr>
                                  </m:sSupPr>
                                  <m:e>
                                    <m:r>
                                      <a:rPr lang="en-GB" sz="1400" i="1">
                                        <a:latin typeface="Cambria Math" panose="02040503050406030204" pitchFamily="18" charset="0"/>
                                      </a:rPr>
                                      <m:t>𝜓</m:t>
                                    </m:r>
                                  </m:e>
                                  <m:sup>
                                    <m:r>
                                      <a:rPr lang="en-GB" sz="1400" i="1">
                                        <a:latin typeface="Cambria Math" panose="02040503050406030204" pitchFamily="18" charset="0"/>
                                      </a:rPr>
                                      <m:t>𝑢</m:t>
                                    </m:r>
                                  </m:sup>
                                </m:sSup>
                              </m:sub>
                            </m:sSub>
                          </m:e>
                        </m:d>
                      </m:e>
                      <m:sub>
                        <m:r>
                          <a:rPr lang="en-GB" sz="1400" i="1">
                            <a:latin typeface="Cambria Math" panose="02040503050406030204" pitchFamily="18" charset="0"/>
                          </a:rPr>
                          <m:t>𝑝</m:t>
                        </m:r>
                      </m:sub>
                    </m:sSub>
                    <m:r>
                      <a:rPr lang="en-GB" sz="1400" i="1">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type m:val="lin"/>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𝑢</m:t>
                                    </m:r>
                                  </m:e>
                                  <m:sup>
                                    <m:r>
                                      <a:rPr lang="en-GB" sz="1400" i="1">
                                        <a:latin typeface="Cambria Math" panose="02040503050406030204" pitchFamily="18" charset="0"/>
                                      </a:rPr>
                                      <m:t>′</m:t>
                                    </m:r>
                                  </m:sup>
                                </m:sSup>
                              </m:num>
                              <m:den>
                                <m:sSubSup>
                                  <m:sSubSupPr>
                                    <m:ctrlPr>
                                      <a:rPr lang="en-GB" sz="1400" i="1">
                                        <a:latin typeface="Cambria Math" panose="02040503050406030204" pitchFamily="18" charset="0"/>
                                      </a:rPr>
                                    </m:ctrlPr>
                                  </m:sSubSupPr>
                                  <m:e>
                                    <m:r>
                                      <a:rPr lang="en-GB" sz="1400" i="1">
                                        <a:latin typeface="Cambria Math" panose="02040503050406030204" pitchFamily="18" charset="0"/>
                                      </a:rPr>
                                      <m:t>𝑠</m:t>
                                    </m:r>
                                  </m:e>
                                  <m:sub>
                                    <m:r>
                                      <a:rPr lang="en-GB" sz="1400" i="1">
                                        <a:latin typeface="Cambria Math" panose="02040503050406030204" pitchFamily="18" charset="0"/>
                                      </a:rPr>
                                      <m:t>𝑙</m:t>
                                    </m:r>
                                  </m:sub>
                                  <m:sup>
                                    <m:r>
                                      <a:rPr lang="en-GB" sz="1400" i="1">
                                        <a:latin typeface="Cambria Math" panose="02040503050406030204" pitchFamily="18" charset="0"/>
                                      </a:rPr>
                                      <m:t>0</m:t>
                                    </m:r>
                                  </m:sup>
                                </m:sSubSup>
                              </m:den>
                            </m:f>
                          </m:e>
                        </m:d>
                      </m:e>
                      <m:sup>
                        <m:r>
                          <a:rPr lang="en-GB" sz="1400" i="1">
                            <a:latin typeface="Cambria Math" panose="02040503050406030204" pitchFamily="18" charset="0"/>
                          </a:rPr>
                          <m:t>3−3</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m:rPr>
                                <m:sty m:val="p"/>
                              </m:rPr>
                              <a:rPr lang="en-GB" sz="1400" i="1">
                                <a:latin typeface="Cambria Math" panose="02040503050406030204" pitchFamily="18" charset="0"/>
                              </a:rPr>
                              <m:t>Ξ</m:t>
                            </m:r>
                          </m:sub>
                        </m:sSub>
                      </m:sup>
                    </m:sSup>
                  </m:oMath>
                </a14:m>
                <a:endParaRPr lang="en-GB" sz="1400" i="1" dirty="0"/>
              </a:p>
              <a:p>
                <a:pPr lvl="2" algn="just">
                  <a:lnSpc>
                    <a:spcPct val="100000"/>
                  </a:lnSpc>
                  <a:buClr>
                    <a:srgbClr val="0000FF"/>
                  </a:buClr>
                  <a:buFont typeface="Wingdings" panose="05000000000000000000" pitchFamily="2" charset="2"/>
                  <a:buChar char="v"/>
                </a:pPr>
                <a:r>
                  <a:rPr lang="en-GB" i="1" dirty="0"/>
                  <a:t>For a certain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oMath>
                </a14:m>
                <a:r>
                  <a:rPr lang="en-GB" i="1" dirty="0"/>
                  <a:t> - </a:t>
                </a:r>
                <a14:m>
                  <m:oMath xmlns:m="http://schemas.openxmlformats.org/officeDocument/2006/math">
                    <m:f>
                      <m:fPr>
                        <m:type m:val="lin"/>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r>
                              <a:rPr lang="en-GB" i="1">
                                <a:latin typeface="Cambria Math" panose="02040503050406030204" pitchFamily="18" charset="0"/>
                              </a:rPr>
                              <m:t>0</m:t>
                            </m:r>
                          </m:sup>
                        </m:sSubSup>
                      </m:num>
                      <m:den>
                        <m:sSubSup>
                          <m:sSubSupPr>
                            <m:ctrlPr>
                              <a:rPr lang="en-GB" i="1">
                                <a:latin typeface="Cambria Math" panose="02040503050406030204" pitchFamily="18" charset="0"/>
                              </a:rPr>
                            </m:ctrlPr>
                          </m:sSubSupPr>
                          <m:e>
                            <m:r>
                              <a:rPr lang="en-GB" i="1">
                                <a:latin typeface="Cambria Math" panose="02040503050406030204" pitchFamily="18" charset="0"/>
                              </a:rPr>
                              <m:t>𝑠</m:t>
                            </m:r>
                          </m:e>
                          <m:sub>
                            <m:r>
                              <a:rPr lang="en-GB" i="1">
                                <a:latin typeface="Cambria Math" panose="02040503050406030204" pitchFamily="18" charset="0"/>
                              </a:rPr>
                              <m:t>𝑙</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den>
                    </m:f>
                  </m:oMath>
                </a14:m>
                <a:r>
                  <a:rPr lang="en-GB" i="1" dirty="0"/>
                  <a:t>and </a:t>
                </a:r>
                <a14:m>
                  <m:oMath xmlns:m="http://schemas.openxmlformats.org/officeDocument/2006/math">
                    <m:f>
                      <m:fPr>
                        <m:type m:val="lin"/>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𝛿</m:t>
                            </m:r>
                          </m:e>
                          <m:sub>
                            <m:r>
                              <a:rPr lang="en-GB" i="1">
                                <a:latin typeface="Cambria Math" panose="02040503050406030204" pitchFamily="18" charset="0"/>
                              </a:rPr>
                              <m:t>𝑧</m:t>
                            </m:r>
                          </m:sub>
                          <m:sup>
                            <m:r>
                              <a:rPr lang="en-GB" i="1">
                                <a:latin typeface="Cambria Math" panose="02040503050406030204" pitchFamily="18" charset="0"/>
                              </a:rPr>
                              <m:t>0</m:t>
                            </m:r>
                          </m:sup>
                        </m:sSubSup>
                      </m:num>
                      <m:den>
                        <m:sSubSup>
                          <m:sSubSupPr>
                            <m:ctrlPr>
                              <a:rPr lang="en-GB" i="1">
                                <a:latin typeface="Cambria Math" panose="02040503050406030204" pitchFamily="18" charset="0"/>
                              </a:rPr>
                            </m:ctrlPr>
                          </m:sSubSupPr>
                          <m:e>
                            <m:r>
                              <a:rPr lang="en-GB" i="1">
                                <a:latin typeface="Cambria Math" panose="02040503050406030204" pitchFamily="18" charset="0"/>
                              </a:rPr>
                              <m:t>𝛿</m:t>
                            </m:r>
                          </m:e>
                          <m:sub>
                            <m:r>
                              <a:rPr lang="en-GB" i="1">
                                <a:latin typeface="Cambria Math" panose="02040503050406030204" pitchFamily="18" charset="0"/>
                              </a:rPr>
                              <m:t>𝑧</m:t>
                            </m:r>
                          </m:sub>
                          <m:sup>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p>
                        </m:sSubSup>
                      </m:den>
                    </m:f>
                  </m:oMath>
                </a14:m>
                <a:r>
                  <a:rPr lang="en-GB" i="1" dirty="0"/>
                  <a:t>constants </a:t>
                </a:r>
              </a:p>
            </p:txBody>
          </p:sp>
        </mc:Choice>
        <mc:Fallback xmlns="">
          <p:sp>
            <p:nvSpPr>
              <p:cNvPr id="17" name="Content Placeholder 2">
                <a:extLst>
                  <a:ext uri="{FF2B5EF4-FFF2-40B4-BE49-F238E27FC236}">
                    <a16:creationId xmlns:a16="http://schemas.microsoft.com/office/drawing/2014/main" id="{9A276E8F-C89F-46B1-9A97-AE38C19A1B73}"/>
                  </a:ext>
                </a:extLst>
              </p:cNvPr>
              <p:cNvSpPr txBox="1">
                <a:spLocks noRot="1" noChangeAspect="1" noMove="1" noResize="1" noEditPoints="1" noAdjustHandles="1" noChangeArrowheads="1" noChangeShapeType="1" noTextEdit="1"/>
              </p:cNvSpPr>
              <p:nvPr/>
            </p:nvSpPr>
            <p:spPr>
              <a:xfrm>
                <a:off x="4630509" y="3529766"/>
                <a:ext cx="4543964" cy="2212360"/>
              </a:xfrm>
              <a:prstGeom prst="rect">
                <a:avLst/>
              </a:prstGeom>
              <a:blipFill>
                <a:blip r:embed="rId7"/>
                <a:stretch>
                  <a:fillRect l="-2282" t="-11295" b="-22865"/>
                </a:stretch>
              </a:blipFill>
            </p:spPr>
            <p:txBody>
              <a:bodyPr/>
              <a:lstStyle/>
              <a:p>
                <a:r>
                  <a:rPr lang="en-GB">
                    <a:noFill/>
                  </a:rPr>
                  <a:t> </a:t>
                </a:r>
              </a:p>
            </p:txBody>
          </p:sp>
        </mc:Fallback>
      </mc:AlternateContent>
    </p:spTree>
    <p:extLst>
      <p:ext uri="{BB962C8B-B14F-4D97-AF65-F5344CB8AC3E}">
        <p14:creationId xmlns:p14="http://schemas.microsoft.com/office/powerpoint/2010/main" val="68238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593432"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12/13</a:t>
            </a:r>
          </a:p>
        </p:txBody>
      </p:sp>
      <p:grpSp>
        <p:nvGrpSpPr>
          <p:cNvPr id="39" name="Group 38"/>
          <p:cNvGrpSpPr/>
          <p:nvPr/>
        </p:nvGrpSpPr>
        <p:grpSpPr>
          <a:xfrm>
            <a:off x="0" y="6093296"/>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0441389-B6B4-4DCF-91EC-B1EB52B16E76}"/>
              </a:ext>
            </a:extLst>
          </p:cNvPr>
          <p:cNvSpPr/>
          <p:nvPr/>
        </p:nvSpPr>
        <p:spPr>
          <a:xfrm>
            <a:off x="-7624" y="6177498"/>
            <a:ext cx="8756087" cy="707886"/>
          </a:xfrm>
          <a:prstGeom prst="rect">
            <a:avLst/>
          </a:prstGeom>
        </p:spPr>
        <p:txBody>
          <a:bodyPr wrap="square">
            <a:spAutoFit/>
          </a:bodyPr>
          <a:lstStyle/>
          <a:p>
            <a:r>
              <a:rPr lang="en-US" sz="1000" dirty="0">
                <a:latin typeface="Times New Roman"/>
                <a:cs typeface="Times New Roman"/>
              </a:rPr>
              <a:t>8 </a:t>
            </a:r>
            <a:r>
              <a:rPr lang="en-GB" sz="1000" dirty="0">
                <a:latin typeface="Times New Roman"/>
                <a:cs typeface="Times New Roman"/>
              </a:rPr>
              <a:t>Shy, S.S., Liu, C.C., Shih, W.: Ignition transition in turbulent premixed combustion. Combust. Flame. 157 (2), 341–350 (2010).</a:t>
            </a:r>
          </a:p>
          <a:p>
            <a:r>
              <a:rPr lang="en-GB" sz="1000" dirty="0">
                <a:latin typeface="Times New Roman"/>
                <a:cs typeface="Times New Roman"/>
              </a:rPr>
              <a:t>9 Cardin, C., et al.: Experimental analysis of laser-induced spark ignition of lean turbulent premixed flames: new insights Comb. Flame. 160 (8), 1414–1427 (2013).</a:t>
            </a:r>
          </a:p>
          <a:p>
            <a:r>
              <a:rPr lang="en-GB" sz="1000" dirty="0">
                <a:latin typeface="Times New Roman"/>
                <a:cs typeface="Times New Roman"/>
              </a:rPr>
              <a:t>10 </a:t>
            </a:r>
            <a:r>
              <a:rPr lang="en-GB" sz="1000" dirty="0" err="1">
                <a:latin typeface="Times New Roman"/>
                <a:cs typeface="Times New Roman"/>
              </a:rPr>
              <a:t>Turquand</a:t>
            </a:r>
            <a:r>
              <a:rPr lang="en-GB" sz="1000" dirty="0">
                <a:latin typeface="Times New Roman"/>
                <a:cs typeface="Times New Roman"/>
              </a:rPr>
              <a:t> </a:t>
            </a:r>
            <a:r>
              <a:rPr lang="en-GB" sz="1000" dirty="0" err="1">
                <a:latin typeface="Times New Roman"/>
                <a:cs typeface="Times New Roman"/>
              </a:rPr>
              <a:t>d’Auzay</a:t>
            </a:r>
            <a:r>
              <a:rPr lang="en-GB" sz="1000" dirty="0">
                <a:latin typeface="Times New Roman"/>
                <a:cs typeface="Times New Roman"/>
              </a:rPr>
              <a:t>, C., et al.: On the minimum ignition energy and its transition in the localised forced ignition of turbulent homogeneous mixtures. Comb. Flame.201, 104–117 (2019).</a:t>
            </a:r>
          </a:p>
        </p:txBody>
      </p:sp>
      <p:graphicFrame>
        <p:nvGraphicFramePr>
          <p:cNvPr id="12" name="Object 11">
            <a:extLst>
              <a:ext uri="{FF2B5EF4-FFF2-40B4-BE49-F238E27FC236}">
                <a16:creationId xmlns:a16="http://schemas.microsoft.com/office/drawing/2014/main" id="{0989847E-A625-4A03-AC21-4599A85D58F8}"/>
              </a:ext>
            </a:extLst>
          </p:cNvPr>
          <p:cNvGraphicFramePr>
            <a:graphicFrameLocks noChangeAspect="1"/>
          </p:cNvGraphicFramePr>
          <p:nvPr/>
        </p:nvGraphicFramePr>
        <p:xfrm>
          <a:off x="-1463970" y="3867058"/>
          <a:ext cx="8552369" cy="1800000"/>
        </p:xfrm>
        <a:graphic>
          <a:graphicData uri="http://schemas.openxmlformats.org/presentationml/2006/ole">
            <mc:AlternateContent xmlns:mc="http://schemas.openxmlformats.org/markup-compatibility/2006">
              <mc:Choice xmlns:v="urn:schemas-microsoft-com:vml" Requires="v">
                <p:oleObj spid="_x0000_s32796" name="Document" r:id="rId4" imgW="5731988" imgH="1207123" progId="Word.Document.12">
                  <p:embed/>
                </p:oleObj>
              </mc:Choice>
              <mc:Fallback>
                <p:oleObj name="Document" r:id="rId4" imgW="5731988" imgH="1207123" progId="Word.Document.12">
                  <p:embed/>
                  <p:pic>
                    <p:nvPicPr>
                      <p:cNvPr id="12" name="Object 11">
                        <a:extLst>
                          <a:ext uri="{FF2B5EF4-FFF2-40B4-BE49-F238E27FC236}">
                            <a16:creationId xmlns:a16="http://schemas.microsoft.com/office/drawing/2014/main" id="{0989847E-A625-4A03-AC21-4599A85D58F8}"/>
                          </a:ext>
                        </a:extLst>
                      </p:cNvPr>
                      <p:cNvPicPr/>
                      <p:nvPr/>
                    </p:nvPicPr>
                    <p:blipFill>
                      <a:blip r:embed="rId5"/>
                      <a:stretch>
                        <a:fillRect/>
                      </a:stretch>
                    </p:blipFill>
                    <p:spPr>
                      <a:xfrm>
                        <a:off x="-1463970" y="3867058"/>
                        <a:ext cx="8552369" cy="180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1E837E2-C1B8-4FED-892D-0D393234BD76}"/>
                  </a:ext>
                </a:extLst>
              </p:cNvPr>
              <p:cNvSpPr/>
              <p:nvPr/>
            </p:nvSpPr>
            <p:spPr>
              <a:xfrm>
                <a:off x="5933260" y="3429000"/>
                <a:ext cx="2566728" cy="450636"/>
              </a:xfrm>
              <a:prstGeom prst="rect">
                <a:avLst/>
              </a:prstGeom>
            </p:spPr>
            <p:txBody>
              <a:bodyPr wrap="none">
                <a:spAutoFit/>
              </a:bodyPr>
              <a:lstStyle/>
              <a:p>
                <a:r>
                  <a:rPr lang="en-GB" sz="1400" dirty="0"/>
                  <a:t>For </a:t>
                </a:r>
                <a14:m>
                  <m:oMath xmlns:m="http://schemas.openxmlformats.org/officeDocument/2006/math">
                    <m:d>
                      <m:dPr>
                        <m:ctrlPr>
                          <a:rPr lang="en-GB" b="1" i="1">
                            <a:latin typeface="Cambria Math" panose="02040503050406030204" pitchFamily="18" charset="0"/>
                          </a:rPr>
                        </m:ctrlPr>
                      </m:dPr>
                      <m:e>
                        <m:sSup>
                          <m:sSupPr>
                            <m:ctrlPr>
                              <a:rPr lang="en-GB" b="1" i="1">
                                <a:latin typeface="Cambria Math" panose="02040503050406030204" pitchFamily="18" charset="0"/>
                              </a:rPr>
                            </m:ctrlPr>
                          </m:sSupPr>
                          <m:e>
                            <m:r>
                              <a:rPr lang="en-GB" b="1" i="1">
                                <a:latin typeface="Cambria Math" panose="02040503050406030204" pitchFamily="18" charset="0"/>
                              </a:rPr>
                              <m:t>𝒖</m:t>
                            </m:r>
                          </m:e>
                          <m:sup>
                            <m:r>
                              <a:rPr lang="en-GB" b="1" i="1">
                                <a:latin typeface="Cambria Math" panose="02040503050406030204" pitchFamily="18" charset="0"/>
                              </a:rPr>
                              <m:t>′</m:t>
                            </m:r>
                          </m:sup>
                        </m:sSup>
                        <m:r>
                          <m:rPr>
                            <m:lit/>
                          </m:rPr>
                          <a:rPr lang="en-GB" b="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𝒔</m:t>
                            </m:r>
                          </m:e>
                          <m:sub>
                            <m:r>
                              <a:rPr lang="en-GB" b="1" i="1">
                                <a:latin typeface="Cambria Math" panose="02040503050406030204" pitchFamily="18" charset="0"/>
                              </a:rPr>
                              <m:t>𝒍</m:t>
                            </m:r>
                          </m:sub>
                          <m:sup>
                            <m:r>
                              <a:rPr lang="en-GB" b="1" i="1">
                                <a:latin typeface="Cambria Math" panose="02040503050406030204" pitchFamily="18" charset="0"/>
                              </a:rPr>
                              <m:t>𝟎</m:t>
                            </m:r>
                          </m:sup>
                        </m:sSubSup>
                      </m:e>
                    </m:d>
                    <m:r>
                      <a:rPr lang="en-GB" b="1" i="1">
                        <a:latin typeface="Cambria Math" panose="02040503050406030204" pitchFamily="18" charset="0"/>
                      </a:rPr>
                      <m:t>&gt;</m:t>
                    </m:r>
                  </m:oMath>
                </a14:m>
                <a:r>
                  <a:rPr lang="en-GB" b="1" dirty="0"/>
                  <a:t> </a:t>
                </a:r>
                <a14:m>
                  <m:oMath xmlns:m="http://schemas.openxmlformats.org/officeDocument/2006/math">
                    <m:sSub>
                      <m:sSubPr>
                        <m:ctrlPr>
                          <a:rPr lang="en-GB" b="1" i="1">
                            <a:latin typeface="Cambria Math" panose="02040503050406030204" pitchFamily="18" charset="0"/>
                          </a:rPr>
                        </m:ctrlPr>
                      </m:sSubPr>
                      <m:e>
                        <m:d>
                          <m:dPr>
                            <m:ctrlPr>
                              <a:rPr lang="en-GB" b="1" i="1">
                                <a:latin typeface="Cambria Math" panose="02040503050406030204" pitchFamily="18" charset="0"/>
                              </a:rPr>
                            </m:ctrlPr>
                          </m:dPr>
                          <m:e>
                            <m:sSup>
                              <m:sSupPr>
                                <m:ctrlPr>
                                  <a:rPr lang="en-GB" b="1" i="1">
                                    <a:latin typeface="Cambria Math" panose="02040503050406030204" pitchFamily="18" charset="0"/>
                                  </a:rPr>
                                </m:ctrlPr>
                              </m:sSupPr>
                              <m:e>
                                <m:r>
                                  <a:rPr lang="en-GB" b="1" i="1">
                                    <a:latin typeface="Cambria Math" panose="02040503050406030204" pitchFamily="18" charset="0"/>
                                  </a:rPr>
                                  <m:t>𝒖</m:t>
                                </m:r>
                              </m:e>
                              <m:sup>
                                <m:r>
                                  <a:rPr lang="en-GB" b="1" i="1">
                                    <a:latin typeface="Cambria Math" panose="02040503050406030204" pitchFamily="18" charset="0"/>
                                  </a:rPr>
                                  <m:t>′</m:t>
                                </m:r>
                              </m:sup>
                            </m:sSup>
                            <m:r>
                              <m:rPr>
                                <m:lit/>
                              </m:rPr>
                              <a:rPr lang="en-GB" b="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𝒔</m:t>
                                </m:r>
                              </m:e>
                              <m:sub>
                                <m:r>
                                  <a:rPr lang="en-GB" b="1" i="1">
                                    <a:latin typeface="Cambria Math" panose="02040503050406030204" pitchFamily="18" charset="0"/>
                                  </a:rPr>
                                  <m:t>𝒍</m:t>
                                </m:r>
                              </m:sub>
                              <m:sup>
                                <m:r>
                                  <a:rPr lang="en-GB" b="1" i="1">
                                    <a:latin typeface="Cambria Math" panose="02040503050406030204" pitchFamily="18" charset="0"/>
                                  </a:rPr>
                                  <m:t>𝟎</m:t>
                                </m:r>
                              </m:sup>
                            </m:sSubSup>
                          </m:e>
                        </m:d>
                      </m:e>
                      <m:sub>
                        <m:r>
                          <a:rPr lang="en-GB" b="1" i="1">
                            <a:latin typeface="Cambria Math" panose="02040503050406030204" pitchFamily="18" charset="0"/>
                          </a:rPr>
                          <m:t>𝒄𝒓𝒊𝒕</m:t>
                        </m:r>
                      </m:sub>
                    </m:sSub>
                  </m:oMath>
                </a14:m>
                <a:endParaRPr lang="en-GB" sz="1400" dirty="0"/>
              </a:p>
            </p:txBody>
          </p:sp>
        </mc:Choice>
        <mc:Fallback xmlns="">
          <p:sp>
            <p:nvSpPr>
              <p:cNvPr id="14" name="Rectangle 13">
                <a:extLst>
                  <a:ext uri="{FF2B5EF4-FFF2-40B4-BE49-F238E27FC236}">
                    <a16:creationId xmlns:a16="http://schemas.microsoft.com/office/drawing/2014/main" id="{51E837E2-C1B8-4FED-892D-0D393234BD76}"/>
                  </a:ext>
                </a:extLst>
              </p:cNvPr>
              <p:cNvSpPr>
                <a:spLocks noRot="1" noChangeAspect="1" noMove="1" noResize="1" noEditPoints="1" noAdjustHandles="1" noChangeArrowheads="1" noChangeShapeType="1" noTextEdit="1"/>
              </p:cNvSpPr>
              <p:nvPr/>
            </p:nvSpPr>
            <p:spPr>
              <a:xfrm>
                <a:off x="5933260" y="3429000"/>
                <a:ext cx="2566728" cy="450636"/>
              </a:xfrm>
              <a:prstGeom prst="rect">
                <a:avLst/>
              </a:prstGeom>
              <a:blipFill>
                <a:blip r:embed="rId6"/>
                <a:stretch>
                  <a:fillRect l="-713" b="-2740"/>
                </a:stretch>
              </a:blipFill>
            </p:spPr>
            <p:txBody>
              <a:bodyPr/>
              <a:lstStyle/>
              <a:p>
                <a:r>
                  <a:rPr lang="en-GB">
                    <a:noFill/>
                  </a:rPr>
                  <a:t> </a:t>
                </a:r>
              </a:p>
            </p:txBody>
          </p:sp>
        </mc:Fallback>
      </mc:AlternateContent>
      <p:graphicFrame>
        <p:nvGraphicFramePr>
          <p:cNvPr id="3" name="Object 2">
            <a:extLst>
              <a:ext uri="{FF2B5EF4-FFF2-40B4-BE49-F238E27FC236}">
                <a16:creationId xmlns:a16="http://schemas.microsoft.com/office/drawing/2014/main" id="{F1C6F14C-729A-465C-B69F-1C2513AF1723}"/>
              </a:ext>
            </a:extLst>
          </p:cNvPr>
          <p:cNvGraphicFramePr>
            <a:graphicFrameLocks noChangeAspect="1"/>
          </p:cNvGraphicFramePr>
          <p:nvPr/>
        </p:nvGraphicFramePr>
        <p:xfrm>
          <a:off x="3524808" y="3890201"/>
          <a:ext cx="7256556" cy="2520000"/>
        </p:xfrm>
        <a:graphic>
          <a:graphicData uri="http://schemas.openxmlformats.org/presentationml/2006/ole">
            <mc:AlternateContent xmlns:mc="http://schemas.openxmlformats.org/markup-compatibility/2006">
              <mc:Choice xmlns:v="urn:schemas-microsoft-com:vml" Requires="v">
                <p:oleObj spid="_x0000_s32797" name="Document" r:id="rId7" imgW="5731988" imgH="1991232" progId="Word.Document.12">
                  <p:embed/>
                </p:oleObj>
              </mc:Choice>
              <mc:Fallback>
                <p:oleObj name="Document" r:id="rId7" imgW="5731988" imgH="1991232" progId="Word.Document.12">
                  <p:embed/>
                  <p:pic>
                    <p:nvPicPr>
                      <p:cNvPr id="3" name="Object 2">
                        <a:extLst>
                          <a:ext uri="{FF2B5EF4-FFF2-40B4-BE49-F238E27FC236}">
                            <a16:creationId xmlns:a16="http://schemas.microsoft.com/office/drawing/2014/main" id="{F1C6F14C-729A-465C-B69F-1C2513AF1723}"/>
                          </a:ext>
                        </a:extLst>
                      </p:cNvPr>
                      <p:cNvPicPr/>
                      <p:nvPr/>
                    </p:nvPicPr>
                    <p:blipFill>
                      <a:blip r:embed="rId8"/>
                      <a:stretch>
                        <a:fillRect/>
                      </a:stretch>
                    </p:blipFill>
                    <p:spPr>
                      <a:xfrm>
                        <a:off x="3524808" y="3890201"/>
                        <a:ext cx="7256556" cy="252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D78C2C2C-41CD-477C-8803-C1504245A310}"/>
                  </a:ext>
                </a:extLst>
              </p:cNvPr>
              <p:cNvSpPr txBox="1">
                <a:spLocks/>
              </p:cNvSpPr>
              <p:nvPr/>
            </p:nvSpPr>
            <p:spPr>
              <a:xfrm>
                <a:off x="80623" y="1138174"/>
                <a:ext cx="4203345" cy="24701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600" i="1" smtClean="0">
                            <a:latin typeface="Cambria Math" panose="02040503050406030204" pitchFamily="18" charset="0"/>
                          </a:rPr>
                        </m:ctrlPr>
                      </m:sSubPr>
                      <m:e>
                        <m:r>
                          <a:rPr lang="en-GB" sz="1600" i="1">
                            <a:latin typeface="Cambria Math" panose="02040503050406030204" pitchFamily="18" charset="0"/>
                          </a:rPr>
                          <m:t>𝑛</m:t>
                        </m:r>
                      </m:e>
                      <m:sub>
                        <m:r>
                          <m:rPr>
                            <m:sty m:val="p"/>
                          </m:rPr>
                          <a:rPr lang="en-GB" sz="1600">
                            <a:latin typeface="Cambria Math" panose="02040503050406030204" pitchFamily="18" charset="0"/>
                          </a:rPr>
                          <m:t>Ξ</m:t>
                        </m:r>
                      </m:sub>
                    </m:sSub>
                    <m:r>
                      <a:rPr lang="en-GB" sz="1600" i="1">
                        <a:latin typeface="Cambria Math" panose="02040503050406030204" pitchFamily="18" charset="0"/>
                      </a:rPr>
                      <m:t>≈1.0</m:t>
                    </m:r>
                  </m:oMath>
                </a14:m>
                <a:r>
                  <a:rPr lang="en-GB" sz="1600" dirty="0"/>
                  <a:t> is consistent with small values of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𝑛</m:t>
                        </m:r>
                      </m:e>
                      <m:sub>
                        <m:r>
                          <a:rPr lang="en-GB" sz="1600" i="1">
                            <a:latin typeface="Cambria Math" panose="02040503050406030204" pitchFamily="18" charset="0"/>
                          </a:rPr>
                          <m:t>𝑝</m:t>
                        </m:r>
                      </m:sub>
                    </m:sSub>
                  </m:oMath>
                </a14:m>
                <a:r>
                  <a:rPr lang="en-GB" sz="1600" dirty="0"/>
                  <a:t> for small turbulence intensities</a:t>
                </a:r>
              </a:p>
              <a:p>
                <a:pPr lvl="1" algn="just">
                  <a:lnSpc>
                    <a:spcPct val="100000"/>
                  </a:lnSpc>
                  <a:buClr>
                    <a:srgbClr val="0000FF"/>
                  </a:buClr>
                  <a:buFont typeface="Wingdings" panose="05000000000000000000" pitchFamily="2" charset="2"/>
                  <a:buChar char="v"/>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𝑛</m:t>
                        </m:r>
                      </m:e>
                      <m:sub>
                        <m:r>
                          <m:rPr>
                            <m:sty m:val="p"/>
                          </m:rPr>
                          <a:rPr lang="en-GB" sz="1600">
                            <a:latin typeface="Cambria Math" panose="02040503050406030204" pitchFamily="18" charset="0"/>
                          </a:rPr>
                          <m:t>Ξ</m:t>
                        </m:r>
                      </m:sub>
                    </m:sSub>
                    <m:r>
                      <a:rPr lang="en-GB" sz="1600" i="1">
                        <a:latin typeface="Cambria Math" panose="02040503050406030204" pitchFamily="18" charset="0"/>
                      </a:rPr>
                      <m:t>=1</m:t>
                    </m:r>
                    <m:r>
                      <m:rPr>
                        <m:lit/>
                      </m:rPr>
                      <a:rPr lang="en-GB" sz="1600" i="1">
                        <a:latin typeface="Cambria Math" panose="02040503050406030204" pitchFamily="18" charset="0"/>
                      </a:rPr>
                      <m:t>/</m:t>
                    </m:r>
                    <m:r>
                      <a:rPr lang="en-GB" sz="1600" i="1">
                        <a:latin typeface="Cambria Math" panose="02040503050406030204" pitchFamily="18" charset="0"/>
                      </a:rPr>
                      <m:t>3</m:t>
                    </m:r>
                  </m:oMath>
                </a14:m>
                <a:r>
                  <a:rPr lang="en-GB" sz="1600" dirty="0"/>
                  <a:t> yields </a:t>
                </a:r>
                <a14:m>
                  <m:oMath xmlns:m="http://schemas.openxmlformats.org/officeDocument/2006/math">
                    <m:sSub>
                      <m:sSubPr>
                        <m:ctrlPr>
                          <a:rPr lang="en-GB" sz="1600" i="1">
                            <a:latin typeface="Cambria Math" panose="02040503050406030204" pitchFamily="18" charset="0"/>
                          </a:rPr>
                        </m:ctrlPr>
                      </m:sSub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m:rPr>
                                    <m:sty m:val="p"/>
                                  </m:rPr>
                                  <a:rPr lang="en-GB" sz="1600">
                                    <a:latin typeface="Cambria Math" panose="02040503050406030204" pitchFamily="18" charset="0"/>
                                  </a:rPr>
                                  <m:t>Γ</m:t>
                                </m:r>
                              </m:e>
                              <m:sub>
                                <m:sSup>
                                  <m:sSupPr>
                                    <m:ctrlPr>
                                      <a:rPr lang="en-GB" sz="1600" i="1">
                                        <a:latin typeface="Cambria Math" panose="02040503050406030204" pitchFamily="18" charset="0"/>
                                      </a:rPr>
                                    </m:ctrlPr>
                                  </m:sSupPr>
                                  <m:e>
                                    <m:r>
                                      <a:rPr lang="en-GB" sz="1600" i="1">
                                        <a:latin typeface="Cambria Math" panose="02040503050406030204" pitchFamily="18" charset="0"/>
                                      </a:rPr>
                                      <m:t>𝜓</m:t>
                                    </m:r>
                                  </m:e>
                                  <m:sup>
                                    <m:r>
                                      <a:rPr lang="en-GB" sz="1600" i="1">
                                        <a:latin typeface="Cambria Math" panose="02040503050406030204" pitchFamily="18" charset="0"/>
                                      </a:rPr>
                                      <m:t>𝑢</m:t>
                                    </m:r>
                                  </m:sup>
                                </m:sSup>
                              </m:sub>
                            </m:sSub>
                          </m:e>
                        </m:d>
                      </m:e>
                      <m:sub>
                        <m:r>
                          <a:rPr lang="en-GB" sz="1600" i="1">
                            <a:latin typeface="Cambria Math" panose="02040503050406030204" pitchFamily="18" charset="0"/>
                          </a:rPr>
                          <m:t>𝑝</m:t>
                        </m:r>
                      </m:sub>
                    </m:sSub>
                    <m:r>
                      <a:rPr lang="en-GB" sz="1600">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f>
                              <m:fPr>
                                <m:type m:val="lin"/>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m:t>
                                    </m:r>
                                  </m:sup>
                                </m:sSup>
                              </m:num>
                              <m:den>
                                <m:sSubSup>
                                  <m:sSubSupPr>
                                    <m:ctrlPr>
                                      <a:rPr lang="en-GB" sz="1600" i="1">
                                        <a:latin typeface="Cambria Math" panose="02040503050406030204" pitchFamily="18" charset="0"/>
                                      </a:rPr>
                                    </m:ctrlPr>
                                  </m:sSubSupPr>
                                  <m:e>
                                    <m:r>
                                      <a:rPr lang="en-GB" sz="1600" i="1">
                                        <a:latin typeface="Cambria Math" panose="02040503050406030204" pitchFamily="18" charset="0"/>
                                      </a:rPr>
                                      <m:t>𝑠</m:t>
                                    </m:r>
                                  </m:e>
                                  <m:sub>
                                    <m:r>
                                      <a:rPr lang="en-GB" sz="1600" i="1">
                                        <a:latin typeface="Cambria Math" panose="02040503050406030204" pitchFamily="18" charset="0"/>
                                      </a:rPr>
                                      <m:t>𝑙</m:t>
                                    </m:r>
                                  </m:sub>
                                  <m:sup>
                                    <m:r>
                                      <a:rPr lang="en-GB" sz="1600">
                                        <a:latin typeface="Cambria Math" panose="02040503050406030204" pitchFamily="18" charset="0"/>
                                      </a:rPr>
                                      <m:t>0</m:t>
                                    </m:r>
                                  </m:sup>
                                </m:sSubSup>
                              </m:den>
                            </m:f>
                          </m:e>
                        </m:d>
                      </m:e>
                      <m:sup>
                        <m:r>
                          <a:rPr lang="en-GB" sz="1600" i="1">
                            <a:latin typeface="Cambria Math" panose="02040503050406030204" pitchFamily="18" charset="0"/>
                          </a:rPr>
                          <m:t>2</m:t>
                        </m:r>
                      </m:sup>
                    </m:sSup>
                  </m:oMath>
                </a14:m>
                <a:r>
                  <a:rPr lang="en-GB" sz="1600" dirty="0"/>
                  <a:t> for large values of </a:t>
                </a:r>
                <a14:m>
                  <m:oMath xmlns:m="http://schemas.openxmlformats.org/officeDocument/2006/math">
                    <m:f>
                      <m:fPr>
                        <m:type m:val="lin"/>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m:t>
                            </m:r>
                          </m:sup>
                        </m:sSup>
                      </m:num>
                      <m:den>
                        <m:sSubSup>
                          <m:sSubSupPr>
                            <m:ctrlPr>
                              <a:rPr lang="en-GB" sz="1600" i="1">
                                <a:latin typeface="Cambria Math" panose="02040503050406030204" pitchFamily="18" charset="0"/>
                              </a:rPr>
                            </m:ctrlPr>
                          </m:sSubSupPr>
                          <m:e>
                            <m:r>
                              <a:rPr lang="en-GB" sz="1600" i="1">
                                <a:latin typeface="Cambria Math" panose="02040503050406030204" pitchFamily="18" charset="0"/>
                              </a:rPr>
                              <m:t>𝑠</m:t>
                            </m:r>
                          </m:e>
                          <m:sub>
                            <m:r>
                              <a:rPr lang="en-GB" sz="1600" i="1">
                                <a:latin typeface="Cambria Math" panose="02040503050406030204" pitchFamily="18" charset="0"/>
                              </a:rPr>
                              <m:t>𝑙</m:t>
                            </m:r>
                          </m:sub>
                          <m:sup>
                            <m:r>
                              <a:rPr lang="en-GB" sz="1600">
                                <a:latin typeface="Cambria Math" panose="02040503050406030204" pitchFamily="18" charset="0"/>
                              </a:rPr>
                              <m:t>0</m:t>
                            </m:r>
                          </m:sup>
                        </m:sSubSup>
                      </m:den>
                    </m:f>
                  </m:oMath>
                </a14:m>
                <a:r>
                  <a:rPr lang="en-GB" sz="1600" dirty="0"/>
                  <a:t>  </a:t>
                </a:r>
              </a:p>
              <a:p>
                <a:pPr lvl="2" algn="just">
                  <a:lnSpc>
                    <a:spcPct val="100000"/>
                  </a:lnSpc>
                  <a:buClr>
                    <a:srgbClr val="0000FF"/>
                  </a:buClr>
                  <a:buFont typeface="Wingdings" panose="05000000000000000000" pitchFamily="2" charset="2"/>
                  <a:buChar char="v"/>
                </a:pPr>
                <a:endParaRPr lang="en-GB" sz="1200" dirty="0"/>
              </a:p>
            </p:txBody>
          </p:sp>
        </mc:Choice>
        <mc:Fallback xmlns="">
          <p:sp>
            <p:nvSpPr>
              <p:cNvPr id="17" name="Content Placeholder 2">
                <a:extLst>
                  <a:ext uri="{FF2B5EF4-FFF2-40B4-BE49-F238E27FC236}">
                    <a16:creationId xmlns:a16="http://schemas.microsoft.com/office/drawing/2014/main" id="{D78C2C2C-41CD-477C-8803-C1504245A310}"/>
                  </a:ext>
                </a:extLst>
              </p:cNvPr>
              <p:cNvSpPr txBox="1">
                <a:spLocks noRot="1" noChangeAspect="1" noMove="1" noResize="1" noEditPoints="1" noAdjustHandles="1" noChangeArrowheads="1" noChangeShapeType="1" noTextEdit="1"/>
              </p:cNvSpPr>
              <p:nvPr/>
            </p:nvSpPr>
            <p:spPr>
              <a:xfrm>
                <a:off x="80623" y="1138174"/>
                <a:ext cx="4203345" cy="2470149"/>
              </a:xfrm>
              <a:prstGeom prst="rect">
                <a:avLst/>
              </a:prstGeom>
              <a:blipFill>
                <a:blip r:embed="rId9"/>
                <a:stretch>
                  <a:fillRect t="-494" r="-2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E307577-CFD8-447B-86B5-0F67280C822F}"/>
                  </a:ext>
                </a:extLst>
              </p:cNvPr>
              <p:cNvSpPr/>
              <p:nvPr/>
            </p:nvSpPr>
            <p:spPr>
              <a:xfrm>
                <a:off x="5851952" y="929896"/>
                <a:ext cx="3737709" cy="2243884"/>
              </a:xfrm>
              <a:prstGeom prst="rect">
                <a:avLst/>
              </a:prstGeom>
            </p:spPr>
            <p:txBody>
              <a:bodyPr wrap="square">
                <a:spAutoFit/>
              </a:bodyPr>
              <a:lstStyle/>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𝐷</m:t>
                        </m:r>
                      </m:e>
                      <m:sub>
                        <m:r>
                          <a:rPr lang="en-GB" sz="1500">
                            <a:solidFill>
                              <a:schemeClr val="tx1">
                                <a:lumMod val="75000"/>
                                <a:lumOff val="25000"/>
                              </a:schemeClr>
                            </a:solidFill>
                            <a:latin typeface="Cambria Math" panose="02040503050406030204" pitchFamily="18" charset="0"/>
                          </a:rPr>
                          <m:t>𝑡</m:t>
                        </m:r>
                      </m:sub>
                    </m:sSub>
                    <m:r>
                      <a:rPr lang="en-GB" sz="1500">
                        <a:solidFill>
                          <a:schemeClr val="tx1">
                            <a:lumMod val="75000"/>
                            <a:lumOff val="25000"/>
                          </a:schemeClr>
                        </a:solidFill>
                        <a:latin typeface="Cambria Math" panose="02040503050406030204" pitchFamily="18" charset="0"/>
                      </a:rPr>
                      <m:t>~</m:t>
                    </m:r>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𝑢</m:t>
                        </m:r>
                      </m:e>
                      <m:sup>
                        <m:r>
                          <a:rPr lang="en-GB" sz="1500">
                            <a:solidFill>
                              <a:schemeClr val="tx1">
                                <a:lumMod val="75000"/>
                                <a:lumOff val="25000"/>
                              </a:schemeClr>
                            </a:solidFill>
                            <a:latin typeface="Cambria Math" panose="02040503050406030204" pitchFamily="18" charset="0"/>
                          </a:rPr>
                          <m:t>′</m:t>
                        </m:r>
                      </m:sup>
                    </m:sSup>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𝑙</m:t>
                        </m:r>
                      </m:e>
                      <m:sub>
                        <m:r>
                          <a:rPr lang="en-GB" sz="1500">
                            <a:solidFill>
                              <a:schemeClr val="tx1">
                                <a:lumMod val="75000"/>
                                <a:lumOff val="25000"/>
                              </a:schemeClr>
                            </a:solidFill>
                            <a:latin typeface="Cambria Math" panose="02040503050406030204" pitchFamily="18" charset="0"/>
                          </a:rPr>
                          <m:t>𝑡</m:t>
                        </m:r>
                      </m:sub>
                    </m:sSub>
                  </m:oMath>
                </a14:m>
                <a:endParaRPr lang="en-GB" sz="1500" dirty="0">
                  <a:solidFill>
                    <a:schemeClr val="tx1">
                      <a:lumMod val="75000"/>
                      <a:lumOff val="25000"/>
                    </a:schemeClr>
                  </a:solidFill>
                </a:endParaRP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𝑇</m:t>
                        </m:r>
                      </m:sub>
                    </m:sSub>
                  </m:oMath>
                </a14:m>
                <a:r>
                  <a:rPr lang="en-GB" sz="1500" dirty="0">
                    <a:solidFill>
                      <a:schemeClr val="tx1">
                        <a:lumMod val="75000"/>
                        <a:lumOff val="25000"/>
                      </a:schemeClr>
                    </a:solidFill>
                  </a:rPr>
                  <a:t> is the actual </a:t>
                </a:r>
                <a:r>
                  <a:rPr lang="en-GB" sz="1500" dirty="0" err="1">
                    <a:solidFill>
                      <a:schemeClr val="tx1">
                        <a:lumMod val="75000"/>
                        <a:lumOff val="25000"/>
                      </a:schemeClr>
                    </a:solidFill>
                  </a:rPr>
                  <a:t>flamelet</a:t>
                </a:r>
                <a:r>
                  <a:rPr lang="en-GB" sz="1500" dirty="0">
                    <a:solidFill>
                      <a:schemeClr val="tx1">
                        <a:lumMod val="75000"/>
                        <a:lumOff val="25000"/>
                      </a:schemeClr>
                    </a:solidFill>
                  </a:rPr>
                  <a:t> area</a:t>
                </a: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𝑝</m:t>
                        </m:r>
                      </m:sub>
                    </m:sSub>
                  </m:oMath>
                </a14:m>
                <a:r>
                  <a:rPr lang="en-GB" sz="1500" dirty="0">
                    <a:solidFill>
                      <a:schemeClr val="tx1">
                        <a:lumMod val="75000"/>
                        <a:lumOff val="25000"/>
                      </a:schemeClr>
                    </a:solidFill>
                  </a:rPr>
                  <a:t> is the projected flame surface</a:t>
                </a: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𝑇</m:t>
                        </m:r>
                      </m:sub>
                    </m:sSub>
                    <m:r>
                      <a:rPr lang="en-GB" sz="1500">
                        <a:solidFill>
                          <a:schemeClr val="tx1">
                            <a:lumMod val="75000"/>
                            <a:lumOff val="25000"/>
                          </a:schemeClr>
                        </a:solidFill>
                        <a:latin typeface="Cambria Math" panose="02040503050406030204" pitchFamily="18" charset="0"/>
                      </a:rPr>
                      <m:t>/</m:t>
                    </m:r>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𝑝</m:t>
                        </m:r>
                      </m:sub>
                    </m:sSub>
                  </m:oMath>
                </a14:m>
                <a:r>
                  <a:rPr lang="en-GB" sz="1500" dirty="0">
                    <a:solidFill>
                      <a:schemeClr val="tx1">
                        <a:lumMod val="75000"/>
                        <a:lumOff val="25000"/>
                      </a:schemeClr>
                    </a:solidFill>
                  </a:rPr>
                  <a:t> is by definition is the wrinkling factor </a:t>
                </a:r>
                <a14:m>
                  <m:oMath xmlns:m="http://schemas.openxmlformats.org/officeDocument/2006/math">
                    <m:r>
                      <m:rPr>
                        <m:sty m:val="p"/>
                      </m:rPr>
                      <a:rPr lang="en-GB" sz="1500">
                        <a:solidFill>
                          <a:schemeClr val="tx1">
                            <a:lumMod val="75000"/>
                            <a:lumOff val="25000"/>
                          </a:schemeClr>
                        </a:solidFill>
                        <a:latin typeface="Cambria Math" panose="02040503050406030204" pitchFamily="18" charset="0"/>
                      </a:rPr>
                      <m:t>Ξ</m:t>
                    </m:r>
                  </m:oMath>
                </a14:m>
                <a:endParaRPr lang="en-GB" sz="1500" dirty="0">
                  <a:solidFill>
                    <a:schemeClr val="tx1">
                      <a:lumMod val="75000"/>
                      <a:lumOff val="25000"/>
                    </a:schemeClr>
                  </a:solidFill>
                </a:endParaRPr>
              </a:p>
              <a:p>
                <a:pPr marL="91440" lvl="2"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r>
                      <m:rPr>
                        <m:sty m:val="p"/>
                      </m:rPr>
                      <a:rPr lang="en-GB" sz="1500">
                        <a:solidFill>
                          <a:schemeClr val="tx1">
                            <a:lumMod val="75000"/>
                            <a:lumOff val="25000"/>
                          </a:schemeClr>
                        </a:solidFill>
                        <a:latin typeface="Cambria Math" panose="02040503050406030204" pitchFamily="18" charset="0"/>
                      </a:rPr>
                      <m:t>Ξ</m:t>
                    </m:r>
                    <m:r>
                      <a:rPr lang="en-GB" sz="1500">
                        <a:solidFill>
                          <a:schemeClr val="tx1">
                            <a:lumMod val="75000"/>
                            <a:lumOff val="25000"/>
                          </a:schemeClr>
                        </a:solidFill>
                        <a:latin typeface="Cambria Math" panose="02040503050406030204" pitchFamily="18" charset="0"/>
                      </a:rPr>
                      <m:t>~</m:t>
                    </m:r>
                    <m:sSup>
                      <m:sSupPr>
                        <m:ctrlPr>
                          <a:rPr lang="en-GB" sz="1500" i="1">
                            <a:solidFill>
                              <a:schemeClr val="tx1">
                                <a:lumMod val="75000"/>
                                <a:lumOff val="25000"/>
                              </a:schemeClr>
                            </a:solidFill>
                            <a:latin typeface="Cambria Math" panose="02040503050406030204" pitchFamily="18" charset="0"/>
                          </a:rPr>
                        </m:ctrlPr>
                      </m:sSupPr>
                      <m:e>
                        <m:d>
                          <m:dPr>
                            <m:ctrlPr>
                              <a:rPr lang="en-GB" sz="1500" i="1">
                                <a:solidFill>
                                  <a:schemeClr val="tx1">
                                    <a:lumMod val="75000"/>
                                    <a:lumOff val="25000"/>
                                  </a:schemeClr>
                                </a:solidFill>
                                <a:latin typeface="Cambria Math" panose="02040503050406030204" pitchFamily="18" charset="0"/>
                              </a:rPr>
                            </m:ctrlPr>
                          </m:dPr>
                          <m:e>
                            <m:f>
                              <m:fPr>
                                <m:type m:val="lin"/>
                                <m:ctrlPr>
                                  <a:rPr lang="en-GB" sz="1500" i="1">
                                    <a:solidFill>
                                      <a:schemeClr val="tx1">
                                        <a:lumMod val="75000"/>
                                        <a:lumOff val="25000"/>
                                      </a:schemeClr>
                                    </a:solidFill>
                                    <a:latin typeface="Cambria Math" panose="02040503050406030204" pitchFamily="18" charset="0"/>
                                  </a:rPr>
                                </m:ctrlPr>
                              </m:fPr>
                              <m:num>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𝑢</m:t>
                                    </m:r>
                                  </m:e>
                                  <m:sup>
                                    <m:r>
                                      <a:rPr lang="en-GB" sz="1500">
                                        <a:solidFill>
                                          <a:schemeClr val="tx1">
                                            <a:lumMod val="75000"/>
                                            <a:lumOff val="25000"/>
                                          </a:schemeClr>
                                        </a:solidFill>
                                        <a:latin typeface="Cambria Math" panose="02040503050406030204" pitchFamily="18" charset="0"/>
                                      </a:rPr>
                                      <m:t>′</m:t>
                                    </m:r>
                                  </m:sup>
                                </m:sSup>
                              </m:num>
                              <m:den>
                                <m:sSubSup>
                                  <m:sSubSupPr>
                                    <m:ctrlPr>
                                      <a:rPr lang="en-GB" sz="1500" i="1">
                                        <a:solidFill>
                                          <a:schemeClr val="tx1">
                                            <a:lumMod val="75000"/>
                                            <a:lumOff val="25000"/>
                                          </a:schemeClr>
                                        </a:solidFill>
                                        <a:latin typeface="Cambria Math" panose="02040503050406030204" pitchFamily="18" charset="0"/>
                                      </a:rPr>
                                    </m:ctrlPr>
                                  </m:sSubSupPr>
                                  <m:e>
                                    <m:r>
                                      <a:rPr lang="en-GB" sz="1500">
                                        <a:solidFill>
                                          <a:schemeClr val="tx1">
                                            <a:lumMod val="75000"/>
                                            <a:lumOff val="25000"/>
                                          </a:schemeClr>
                                        </a:solidFill>
                                        <a:latin typeface="Cambria Math" panose="02040503050406030204" pitchFamily="18" charset="0"/>
                                      </a:rPr>
                                      <m:t>𝑠</m:t>
                                    </m:r>
                                  </m:e>
                                  <m:sub>
                                    <m:r>
                                      <a:rPr lang="en-GB" sz="1500">
                                        <a:solidFill>
                                          <a:schemeClr val="tx1">
                                            <a:lumMod val="75000"/>
                                            <a:lumOff val="25000"/>
                                          </a:schemeClr>
                                        </a:solidFill>
                                        <a:latin typeface="Cambria Math" panose="02040503050406030204" pitchFamily="18" charset="0"/>
                                      </a:rPr>
                                      <m:t>𝑙</m:t>
                                    </m:r>
                                  </m:sub>
                                  <m:sup>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𝜓</m:t>
                                        </m:r>
                                      </m:e>
                                      <m:sup>
                                        <m:r>
                                          <a:rPr lang="en-GB" sz="1500">
                                            <a:solidFill>
                                              <a:schemeClr val="tx1">
                                                <a:lumMod val="75000"/>
                                                <a:lumOff val="25000"/>
                                              </a:schemeClr>
                                            </a:solidFill>
                                            <a:latin typeface="Cambria Math" panose="02040503050406030204" pitchFamily="18" charset="0"/>
                                          </a:rPr>
                                          <m:t>𝑢</m:t>
                                        </m:r>
                                      </m:sup>
                                    </m:sSup>
                                  </m:sup>
                                </m:sSubSup>
                              </m:den>
                            </m:f>
                          </m:e>
                        </m:d>
                      </m:e>
                      <m:sup>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𝑛</m:t>
                            </m:r>
                          </m:e>
                          <m:sub>
                            <m:r>
                              <m:rPr>
                                <m:sty m:val="p"/>
                              </m:rPr>
                              <a:rPr lang="en-GB" sz="1500">
                                <a:solidFill>
                                  <a:schemeClr val="tx1">
                                    <a:lumMod val="75000"/>
                                    <a:lumOff val="25000"/>
                                  </a:schemeClr>
                                </a:solidFill>
                                <a:latin typeface="Cambria Math" panose="02040503050406030204" pitchFamily="18" charset="0"/>
                              </a:rPr>
                              <m:t>Ξ</m:t>
                            </m:r>
                          </m:sub>
                        </m:sSub>
                      </m:sup>
                    </m:sSup>
                    <m:r>
                      <m:rPr>
                        <m:nor/>
                      </m:rPr>
                      <a:rPr lang="en-GB" sz="1500">
                        <a:solidFill>
                          <a:schemeClr val="tx1">
                            <a:lumMod val="75000"/>
                            <a:lumOff val="25000"/>
                          </a:schemeClr>
                        </a:solidFill>
                      </a:rPr>
                      <m:t>with</m:t>
                    </m:r>
                    <m:r>
                      <m:rPr>
                        <m:nor/>
                      </m:rPr>
                      <a:rPr lang="en-GB" sz="1500">
                        <a:solidFill>
                          <a:schemeClr val="tx1">
                            <a:lumMod val="75000"/>
                            <a:lumOff val="25000"/>
                          </a:schemeClr>
                        </a:solidFill>
                      </a:rPr>
                      <m:t> </m:t>
                    </m:r>
                    <m:r>
                      <a:rPr lang="en-GB" sz="1500">
                        <a:solidFill>
                          <a:schemeClr val="tx1">
                            <a:lumMod val="75000"/>
                            <a:lumOff val="25000"/>
                          </a:schemeClr>
                        </a:solidFill>
                        <a:latin typeface="Cambria Math" panose="02040503050406030204" pitchFamily="18" charset="0"/>
                      </a:rPr>
                      <m:t>0&lt;</m:t>
                    </m:r>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𝑛</m:t>
                        </m:r>
                      </m:e>
                      <m:sub>
                        <m:r>
                          <m:rPr>
                            <m:sty m:val="p"/>
                          </m:rPr>
                          <a:rPr lang="en-GB" sz="1500">
                            <a:solidFill>
                              <a:schemeClr val="tx1">
                                <a:lumMod val="75000"/>
                                <a:lumOff val="25000"/>
                              </a:schemeClr>
                            </a:solidFill>
                            <a:latin typeface="Cambria Math" panose="02040503050406030204" pitchFamily="18" charset="0"/>
                          </a:rPr>
                          <m:t>Ξ</m:t>
                        </m:r>
                      </m:sub>
                    </m:sSub>
                    <m:r>
                      <a:rPr lang="en-GB" sz="1500">
                        <a:solidFill>
                          <a:schemeClr val="tx1">
                            <a:lumMod val="75000"/>
                            <a:lumOff val="25000"/>
                          </a:schemeClr>
                        </a:solidFill>
                        <a:latin typeface="Cambria Math" panose="02040503050406030204" pitchFamily="18" charset="0"/>
                      </a:rPr>
                      <m:t>&lt;1</m:t>
                    </m:r>
                  </m:oMath>
                </a14:m>
                <a:endParaRPr lang="en-GB" sz="1500" dirty="0">
                  <a:solidFill>
                    <a:schemeClr val="tx1">
                      <a:lumMod val="75000"/>
                      <a:lumOff val="25000"/>
                    </a:schemeClr>
                  </a:solidFill>
                </a:endParaRPr>
              </a:p>
            </p:txBody>
          </p:sp>
        </mc:Choice>
        <mc:Fallback xmlns="">
          <p:sp>
            <p:nvSpPr>
              <p:cNvPr id="18" name="Rectangle 17">
                <a:extLst>
                  <a:ext uri="{FF2B5EF4-FFF2-40B4-BE49-F238E27FC236}">
                    <a16:creationId xmlns:a16="http://schemas.microsoft.com/office/drawing/2014/main" id="{BE307577-CFD8-447B-86B5-0F67280C822F}"/>
                  </a:ext>
                </a:extLst>
              </p:cNvPr>
              <p:cNvSpPr>
                <a:spLocks noRot="1" noChangeAspect="1" noMove="1" noResize="1" noEditPoints="1" noAdjustHandles="1" noChangeArrowheads="1" noChangeShapeType="1" noTextEdit="1"/>
              </p:cNvSpPr>
              <p:nvPr/>
            </p:nvSpPr>
            <p:spPr>
              <a:xfrm>
                <a:off x="5851952" y="929896"/>
                <a:ext cx="3737709" cy="2243884"/>
              </a:xfrm>
              <a:prstGeom prst="rect">
                <a:avLst/>
              </a:prstGeom>
              <a:blipFill>
                <a:blip r:embed="rId10"/>
                <a:stretch>
                  <a:fillRect l="-489" t="-543" b="-28533"/>
                </a:stretch>
              </a:blipFill>
            </p:spPr>
            <p:txBody>
              <a:bodyPr/>
              <a:lstStyle/>
              <a:p>
                <a:r>
                  <a:rPr lang="en-GB">
                    <a:noFill/>
                  </a:rPr>
                  <a:t> </a:t>
                </a:r>
              </a:p>
            </p:txBody>
          </p:sp>
        </mc:Fallback>
      </mc:AlternateContent>
    </p:spTree>
    <p:extLst>
      <p:ext uri="{BB962C8B-B14F-4D97-AF65-F5344CB8AC3E}">
        <p14:creationId xmlns:p14="http://schemas.microsoft.com/office/powerpoint/2010/main" val="1245091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0" y="0"/>
            <a:ext cx="5780750" cy="769441"/>
          </a:xfrm>
          <a:prstGeom prst="rect">
            <a:avLst/>
          </a:prstGeom>
        </p:spPr>
        <p:txBody>
          <a:bodyPr wrap="none">
            <a:spAutoFit/>
          </a:bodyPr>
          <a:lstStyle/>
          <a:p>
            <a:r>
              <a:rPr lang="en-GB" sz="4400" dirty="0">
                <a:solidFill>
                  <a:schemeClr val="bg1"/>
                </a:solidFill>
                <a:latin typeface="Times New Roman" panose="02020603050405020304" pitchFamily="18" charset="0"/>
                <a:cs typeface="Times New Roman" panose="02020603050405020304" pitchFamily="18" charset="0"/>
              </a:rPr>
              <a:t>Results: </a:t>
            </a:r>
            <a:r>
              <a:rPr lang="en-GB" sz="4000" dirty="0">
                <a:solidFill>
                  <a:schemeClr val="bg1"/>
                </a:solidFill>
                <a:latin typeface="Times New Roman" panose="02020603050405020304" pitchFamily="18" charset="0"/>
                <a:cs typeface="Times New Roman" panose="02020603050405020304" pitchFamily="18" charset="0"/>
              </a:rPr>
              <a:t>Existing Findings</a:t>
            </a:r>
          </a:p>
        </p:txBody>
      </p:sp>
      <p:pic>
        <p:nvPicPr>
          <p:cNvPr id="1026" name="Picture 2">
            <a:extLst>
              <a:ext uri="{FF2B5EF4-FFF2-40B4-BE49-F238E27FC236}">
                <a16:creationId xmlns:a16="http://schemas.microsoft.com/office/drawing/2014/main" id="{30F5EF24-42C4-4D3B-87EA-D31A00BA6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5" y="981048"/>
            <a:ext cx="3930107"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694C063-7B52-4243-942B-36D6F388247C}"/>
              </a:ext>
            </a:extLst>
          </p:cNvPr>
          <p:cNvPicPr>
            <a:picLocks noChangeAspect="1"/>
          </p:cNvPicPr>
          <p:nvPr/>
        </p:nvPicPr>
        <p:blipFill>
          <a:blip r:embed="rId4"/>
          <a:stretch>
            <a:fillRect/>
          </a:stretch>
        </p:blipFill>
        <p:spPr>
          <a:xfrm>
            <a:off x="399380" y="3825384"/>
            <a:ext cx="4244628" cy="2880000"/>
          </a:xfrm>
          <a:prstGeom prst="rect">
            <a:avLst/>
          </a:prstGeom>
        </p:spPr>
      </p:pic>
      <p:pic>
        <p:nvPicPr>
          <p:cNvPr id="2" name="Picture 1">
            <a:extLst>
              <a:ext uri="{FF2B5EF4-FFF2-40B4-BE49-F238E27FC236}">
                <a16:creationId xmlns:a16="http://schemas.microsoft.com/office/drawing/2014/main" id="{94B11DF6-6E8E-4B21-A79A-03CDF5B3CECC}"/>
              </a:ext>
            </a:extLst>
          </p:cNvPr>
          <p:cNvPicPr>
            <a:picLocks noChangeAspect="1"/>
          </p:cNvPicPr>
          <p:nvPr/>
        </p:nvPicPr>
        <p:blipFill>
          <a:blip r:embed="rId5"/>
          <a:stretch>
            <a:fillRect/>
          </a:stretch>
        </p:blipFill>
        <p:spPr>
          <a:xfrm>
            <a:off x="5292080" y="908720"/>
            <a:ext cx="3307799" cy="5940000"/>
          </a:xfrm>
          <a:prstGeom prst="rect">
            <a:avLst/>
          </a:prstGeom>
        </p:spPr>
      </p:pic>
    </p:spTree>
    <p:extLst>
      <p:ext uri="{BB962C8B-B14F-4D97-AF65-F5344CB8AC3E}">
        <p14:creationId xmlns:p14="http://schemas.microsoft.com/office/powerpoint/2010/main" val="11394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0" y="0"/>
            <a:ext cx="6062429"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MIE – Probabilistic Variable</a:t>
            </a:r>
          </a:p>
        </p:txBody>
      </p:sp>
      <p:grpSp>
        <p:nvGrpSpPr>
          <p:cNvPr id="16" name="Group 15"/>
          <p:cNvGrpSpPr/>
          <p:nvPr/>
        </p:nvGrpSpPr>
        <p:grpSpPr>
          <a:xfrm>
            <a:off x="0" y="6165304"/>
            <a:ext cx="9144000" cy="72008"/>
            <a:chOff x="0" y="6165304"/>
            <a:chExt cx="6876256" cy="72008"/>
          </a:xfrm>
        </p:grpSpPr>
        <p:cxnSp>
          <p:nvCxnSpPr>
            <p:cNvPr id="17" name="Straight Connector 16"/>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51520" y="1052736"/>
            <a:ext cx="5672613" cy="5669309"/>
          </a:xfrm>
          <a:prstGeom prst="rect">
            <a:avLst/>
          </a:prstGeom>
        </p:spPr>
        <p:txBody>
          <a:bodyPr wrap="square">
            <a:spAutoFit/>
          </a:bodyPr>
          <a:lstStyle/>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Ignition is a stochastic phenomenon. MIE is determined as a probabilistic variable. </a:t>
            </a:r>
          </a:p>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Experimentally it is determined by:</a:t>
            </a:r>
          </a:p>
          <a:p>
            <a:pPr lvl="1">
              <a:lnSpc>
                <a:spcPct val="150000"/>
              </a:lnSpc>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First estimate the amount of energy to achieve more than 0% probability of successful ignition, and then the energy required to achieve 100% ignition.</a:t>
            </a:r>
          </a:p>
          <a:p>
            <a:pPr lvl="1">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 Numerous experimental realisations required, to ascertain ‘upper’ and ‘lower’ limits. </a:t>
            </a:r>
          </a:p>
          <a:p>
            <a:pPr lvl="1">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 Then the energy which leads to 50% ignition probability is taken to be the MIE.</a:t>
            </a:r>
          </a:p>
          <a:p>
            <a:pPr lvl="1">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 Experimental methodology cannot be followed using DNS due to the associated computational cost.</a:t>
            </a:r>
          </a:p>
          <a:p>
            <a:pPr marL="342900" indent="-342900">
              <a:lnSpc>
                <a:spcPct val="150000"/>
              </a:lnSpc>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A21AB3B-E4A0-472E-A87E-EADF3A8C0A13}"/>
              </a:ext>
            </a:extLst>
          </p:cNvPr>
          <p:cNvPicPr>
            <a:picLocks noChangeAspect="1"/>
          </p:cNvPicPr>
          <p:nvPr/>
        </p:nvPicPr>
        <p:blipFill rotWithShape="1">
          <a:blip r:embed="rId3"/>
          <a:srcRect l="5845" r="3209" b="10042"/>
          <a:stretch/>
        </p:blipFill>
        <p:spPr bwMode="auto">
          <a:xfrm>
            <a:off x="5724128" y="928969"/>
            <a:ext cx="3419872" cy="27000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60548C-B4C9-44C0-9A20-A38A6E96D652}"/>
                  </a:ext>
                </a:extLst>
              </p:cNvPr>
              <p:cNvSpPr txBox="1"/>
              <p:nvPr/>
            </p:nvSpPr>
            <p:spPr>
              <a:xfrm>
                <a:off x="5724128" y="3595310"/>
                <a:ext cx="3419871" cy="1463349"/>
              </a:xfrm>
              <a:prstGeom prst="rect">
                <a:avLst/>
              </a:prstGeom>
              <a:noFill/>
            </p:spPr>
            <p:txBody>
              <a:bodyPr wrap="square" rtlCol="0">
                <a:spAutoFit/>
              </a:bodyPr>
              <a:lstStyle/>
              <a:p>
                <a:pPr algn="just"/>
                <a:r>
                  <a:rPr lang="en-GB" sz="1400" b="1" dirty="0"/>
                  <a:t>Fig. R1.1: Number of recordings as a function of deposited energy (energy classes of 0.2mJ wide) methane-air flame, </a:t>
                </a:r>
                <a14:m>
                  <m:oMath xmlns:m="http://schemas.openxmlformats.org/officeDocument/2006/math">
                    <m:r>
                      <a:rPr lang="en-GB" sz="1400" b="1" i="1">
                        <a:latin typeface="Cambria Math" panose="02040503050406030204" pitchFamily="18" charset="0"/>
                      </a:rPr>
                      <m:t>𝝓</m:t>
                    </m:r>
                    <m:r>
                      <a:rPr lang="en-GB" sz="1400" b="1" i="1">
                        <a:latin typeface="Cambria Math" panose="02040503050406030204" pitchFamily="18" charset="0"/>
                      </a:rPr>
                      <m:t>=</m:t>
                    </m:r>
                    <m:r>
                      <a:rPr lang="en-GB" sz="1400" b="1" i="1">
                        <a:latin typeface="Cambria Math" panose="02040503050406030204" pitchFamily="18" charset="0"/>
                      </a:rPr>
                      <m:t>𝟎</m:t>
                    </m:r>
                    <m:r>
                      <a:rPr lang="en-GB" sz="1400" b="1" i="1">
                        <a:latin typeface="Cambria Math" panose="02040503050406030204" pitchFamily="18" charset="0"/>
                      </a:rPr>
                      <m:t>.</m:t>
                    </m:r>
                    <m:r>
                      <a:rPr lang="en-GB" sz="1400" b="1" i="1">
                        <a:latin typeface="Cambria Math" panose="02040503050406030204" pitchFamily="18" charset="0"/>
                      </a:rPr>
                      <m:t>𝟔</m:t>
                    </m:r>
                  </m:oMath>
                </a14:m>
                <a:r>
                  <a:rPr lang="en-GB" sz="1400" b="1" dirty="0"/>
                  <a:t>, </a:t>
                </a:r>
                <a14:m>
                  <m:oMath xmlns:m="http://schemas.openxmlformats.org/officeDocument/2006/math">
                    <m:sSup>
                      <m:sSupPr>
                        <m:ctrlPr>
                          <a:rPr lang="en-GB" sz="1400" b="1" i="1">
                            <a:latin typeface="Cambria Math" panose="02040503050406030204" pitchFamily="18" charset="0"/>
                          </a:rPr>
                        </m:ctrlPr>
                      </m:sSupPr>
                      <m:e>
                        <m:r>
                          <a:rPr lang="en-GB" sz="1400" b="1" i="1">
                            <a:latin typeface="Cambria Math" panose="02040503050406030204" pitchFamily="18" charset="0"/>
                          </a:rPr>
                          <m:t>𝒖</m:t>
                        </m:r>
                      </m:e>
                      <m:sup>
                        <m:r>
                          <a:rPr lang="en-GB" sz="1400" b="1" i="1">
                            <a:latin typeface="Cambria Math" panose="02040503050406030204" pitchFamily="18" charset="0"/>
                          </a:rPr>
                          <m:t>′</m:t>
                        </m:r>
                      </m:sup>
                    </m:sSup>
                    <m:r>
                      <a:rPr lang="en-GB" sz="1400" b="1" i="1">
                        <a:latin typeface="Cambria Math" panose="02040503050406030204" pitchFamily="18" charset="0"/>
                      </a:rPr>
                      <m:t>=</m:t>
                    </m:r>
                    <m:r>
                      <a:rPr lang="en-GB" sz="1400" b="1" i="1">
                        <a:latin typeface="Cambria Math" panose="02040503050406030204" pitchFamily="18" charset="0"/>
                      </a:rPr>
                      <m:t>𝟎</m:t>
                    </m:r>
                    <m:r>
                      <a:rPr lang="en-GB" sz="1400" b="1" i="1">
                        <a:latin typeface="Cambria Math" panose="02040503050406030204" pitchFamily="18" charset="0"/>
                      </a:rPr>
                      <m:t>.</m:t>
                    </m:r>
                    <m:r>
                      <a:rPr lang="en-GB" sz="1400" b="1" i="1">
                        <a:latin typeface="Cambria Math" panose="02040503050406030204" pitchFamily="18" charset="0"/>
                      </a:rPr>
                      <m:t>𝟔𝟔</m:t>
                    </m:r>
                    <m:r>
                      <a:rPr lang="en-GB" sz="1400" b="1" i="1">
                        <a:latin typeface="Cambria Math" panose="02040503050406030204" pitchFamily="18" charset="0"/>
                      </a:rPr>
                      <m:t>𝒎</m:t>
                    </m:r>
                    <m:r>
                      <a:rPr lang="en-GB" sz="1400" b="1" i="1">
                        <a:latin typeface="Cambria Math" panose="02040503050406030204" pitchFamily="18" charset="0"/>
                      </a:rPr>
                      <m:t>/</m:t>
                    </m:r>
                    <m:r>
                      <a:rPr lang="en-GB" sz="1400" b="1" i="1">
                        <a:latin typeface="Cambria Math" panose="02040503050406030204" pitchFamily="18" charset="0"/>
                      </a:rPr>
                      <m:t>𝒔</m:t>
                    </m:r>
                  </m:oMath>
                </a14:m>
                <a:r>
                  <a:rPr lang="en-GB" sz="1400" b="1" dirty="0"/>
                  <a:t>. Figure taken from Cardin et al. [1].</a:t>
                </a:r>
                <a:endParaRPr lang="en-GB" sz="1400" dirty="0"/>
              </a:p>
              <a:p>
                <a:endParaRPr lang="en-GB" dirty="0"/>
              </a:p>
            </p:txBody>
          </p:sp>
        </mc:Choice>
        <mc:Fallback xmlns="">
          <p:sp>
            <p:nvSpPr>
              <p:cNvPr id="2" name="TextBox 1">
                <a:extLst>
                  <a:ext uri="{FF2B5EF4-FFF2-40B4-BE49-F238E27FC236}">
                    <a16:creationId xmlns:a16="http://schemas.microsoft.com/office/drawing/2014/main" id="{F260548C-B4C9-44C0-9A20-A38A6E96D652}"/>
                  </a:ext>
                </a:extLst>
              </p:cNvPr>
              <p:cNvSpPr txBox="1">
                <a:spLocks noRot="1" noChangeAspect="1" noMove="1" noResize="1" noEditPoints="1" noAdjustHandles="1" noChangeArrowheads="1" noChangeShapeType="1" noTextEdit="1"/>
              </p:cNvSpPr>
              <p:nvPr/>
            </p:nvSpPr>
            <p:spPr>
              <a:xfrm>
                <a:off x="5724128" y="3595310"/>
                <a:ext cx="3419871" cy="1463349"/>
              </a:xfrm>
              <a:prstGeom prst="rect">
                <a:avLst/>
              </a:prstGeom>
              <a:blipFill>
                <a:blip r:embed="rId4"/>
                <a:stretch>
                  <a:fillRect l="-535" t="-833" r="-535"/>
                </a:stretch>
              </a:blipFill>
            </p:spPr>
            <p:txBody>
              <a:bodyPr/>
              <a:lstStyle/>
              <a:p>
                <a:r>
                  <a:rPr lang="en-GB">
                    <a:noFill/>
                  </a:rPr>
                  <a:t> </a:t>
                </a:r>
              </a:p>
            </p:txBody>
          </p:sp>
        </mc:Fallback>
      </mc:AlternateContent>
    </p:spTree>
    <p:extLst>
      <p:ext uri="{BB962C8B-B14F-4D97-AF65-F5344CB8AC3E}">
        <p14:creationId xmlns:p14="http://schemas.microsoft.com/office/powerpoint/2010/main" val="9302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0" y="0"/>
            <a:ext cx="6062429"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MIE – Probabilistic Variable</a:t>
            </a:r>
          </a:p>
        </p:txBody>
      </p:sp>
      <p:grpSp>
        <p:nvGrpSpPr>
          <p:cNvPr id="16" name="Group 15"/>
          <p:cNvGrpSpPr/>
          <p:nvPr/>
        </p:nvGrpSpPr>
        <p:grpSpPr>
          <a:xfrm>
            <a:off x="0" y="6165304"/>
            <a:ext cx="9144000" cy="72008"/>
            <a:chOff x="0" y="6165304"/>
            <a:chExt cx="6876256" cy="72008"/>
          </a:xfrm>
        </p:grpSpPr>
        <p:cxnSp>
          <p:nvCxnSpPr>
            <p:cNvPr id="17" name="Straight Connector 16"/>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51520" y="1052736"/>
            <a:ext cx="5688632" cy="5530809"/>
          </a:xfrm>
          <a:prstGeom prst="rect">
            <a:avLst/>
          </a:prstGeom>
        </p:spPr>
        <p:txBody>
          <a:bodyPr wrap="square">
            <a:spAutoFit/>
          </a:bodyPr>
          <a:lstStyle/>
          <a:p>
            <a:pPr marL="342900" indent="-342900">
              <a:lnSpc>
                <a:spcPct val="150000"/>
              </a:lnSpc>
              <a:buClr>
                <a:srgbClr val="0000FF"/>
              </a:buClr>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Computationally the MIE is determined by:</a:t>
            </a:r>
          </a:p>
          <a:p>
            <a:pPr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Increasing the amount of energy to achieve more than 0% probability of successful ignition whilst the turbulent realisation is unaltered.</a:t>
            </a:r>
          </a:p>
          <a:p>
            <a:pPr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MIE value obtained corresponds to a non-zero ignition probability as a successful event has occurred. </a:t>
            </a:r>
          </a:p>
          <a:p>
            <a:pPr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Two further turbulent realisations are considered. </a:t>
            </a:r>
          </a:p>
          <a:p>
            <a:pPr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 successful event was observed for one of these two, and an unsuccessful event for the other realisation</a:t>
            </a:r>
          </a:p>
          <a:p>
            <a:pPr lvl="1" indent="-285750">
              <a:lnSpc>
                <a:spcPct val="150000"/>
              </a:lnSpc>
              <a:buClr>
                <a:srgbClr val="0000FF"/>
              </a:buCl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Thus the reported MIE value corresponds to the ignition probability greater than 0% and smaller than 100%.</a:t>
            </a:r>
          </a:p>
          <a:p>
            <a:pPr marL="342900" indent="-342900">
              <a:lnSpc>
                <a:spcPct val="150000"/>
              </a:lnSpc>
              <a:buClr>
                <a:srgbClr val="0000FF"/>
              </a:buCl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60548C-B4C9-44C0-9A20-A38A6E96D652}"/>
                  </a:ext>
                </a:extLst>
              </p:cNvPr>
              <p:cNvSpPr txBox="1"/>
              <p:nvPr/>
            </p:nvSpPr>
            <p:spPr>
              <a:xfrm>
                <a:off x="5940152" y="3595310"/>
                <a:ext cx="3203847" cy="1694566"/>
              </a:xfrm>
              <a:prstGeom prst="rect">
                <a:avLst/>
              </a:prstGeom>
              <a:noFill/>
            </p:spPr>
            <p:txBody>
              <a:bodyPr wrap="square" rtlCol="0">
                <a:spAutoFit/>
              </a:bodyPr>
              <a:lstStyle/>
              <a:p>
                <a:pPr algn="just">
                  <a:lnSpc>
                    <a:spcPct val="107000"/>
                  </a:lnSpc>
                  <a:spcAft>
                    <a:spcPts val="800"/>
                  </a:spcAft>
                </a:pPr>
                <a:r>
                  <a:rPr lang="en-GB" sz="1400" b="1" dirty="0">
                    <a:solidFill>
                      <a:srgbClr val="201F1E"/>
                    </a:solidFill>
                    <a:latin typeface="Times New Roman" panose="02020603050405020304" pitchFamily="18" charset="0"/>
                    <a:ea typeface="Calibri" panose="020F0502020204030204" pitchFamily="34" charset="0"/>
                    <a:cs typeface="Times New Roman" panose="02020603050405020304" pitchFamily="18" charset="0"/>
                  </a:rPr>
                  <a:t>Fig. 2: Ignition probability as a function of the deposited energy (energy classes of 0.2mJ wide) methane-air flame, </a:t>
                </a:r>
                <a14:m>
                  <m:oMath xmlns:m="http://schemas.openxmlformats.org/officeDocument/2006/math">
                    <m:r>
                      <a:rPr lang="en-GB" sz="1400" b="1" i="1">
                        <a:solidFill>
                          <a:srgbClr val="201F1E"/>
                        </a:solidFill>
                        <a:latin typeface="Cambria Math" panose="02040503050406030204" pitchFamily="18" charset="0"/>
                        <a:ea typeface="Calibri" panose="020F0502020204030204" pitchFamily="34" charset="0"/>
                        <a:cs typeface="Times New Roman" panose="02020603050405020304" pitchFamily="18" charset="0"/>
                      </a:rPr>
                      <m:t>𝝓</m:t>
                    </m:r>
                    <m:r>
                      <a:rPr lang="en-GB" sz="1400" b="1" i="1">
                        <a:solidFill>
                          <a:srgbClr val="201F1E"/>
                        </a:solidFill>
                        <a:latin typeface="Cambria Math" panose="02040503050406030204" pitchFamily="18" charset="0"/>
                        <a:ea typeface="Calibri" panose="020F0502020204030204" pitchFamily="34" charset="0"/>
                        <a:cs typeface="Times New Roman" panose="02020603050405020304" pitchFamily="18" charset="0"/>
                      </a:rPr>
                      <m:t>=</m:t>
                    </m:r>
                    <m:r>
                      <a:rPr lang="en-GB" sz="1400" b="1" i="1">
                        <a:solidFill>
                          <a:srgbClr val="201F1E"/>
                        </a:solidFill>
                        <a:latin typeface="Cambria Math" panose="02040503050406030204" pitchFamily="18" charset="0"/>
                        <a:ea typeface="Calibri" panose="020F0502020204030204" pitchFamily="34" charset="0"/>
                        <a:cs typeface="Times New Roman" panose="02020603050405020304" pitchFamily="18" charset="0"/>
                      </a:rPr>
                      <m:t>𝟎</m:t>
                    </m:r>
                    <m:r>
                      <a:rPr lang="en-GB" sz="1400" b="1" i="1">
                        <a:solidFill>
                          <a:srgbClr val="201F1E"/>
                        </a:solidFill>
                        <a:latin typeface="Cambria Math" panose="02040503050406030204" pitchFamily="18" charset="0"/>
                        <a:ea typeface="Calibri" panose="020F0502020204030204" pitchFamily="34" charset="0"/>
                        <a:cs typeface="Times New Roman" panose="02020603050405020304" pitchFamily="18" charset="0"/>
                      </a:rPr>
                      <m:t>.</m:t>
                    </m:r>
                    <m:r>
                      <a:rPr lang="en-GB" sz="1400" b="1" i="1">
                        <a:solidFill>
                          <a:srgbClr val="201F1E"/>
                        </a:solidFill>
                        <a:latin typeface="Cambria Math" panose="02040503050406030204" pitchFamily="18" charset="0"/>
                        <a:ea typeface="Calibri" panose="020F0502020204030204" pitchFamily="34" charset="0"/>
                        <a:cs typeface="Times New Roman" panose="02020603050405020304" pitchFamily="18" charset="0"/>
                      </a:rPr>
                      <m:t>𝟔</m:t>
                    </m:r>
                  </m:oMath>
                </a14:m>
                <a:r>
                  <a:rPr lang="en-GB" sz="1400" b="1" dirty="0">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𝒖</m:t>
                        </m:r>
                      </m:e>
                      <m:sup>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𝟎</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𝟔𝟔</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𝒎</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𝒔</m:t>
                    </m:r>
                  </m:oMath>
                </a14:m>
                <a:r>
                  <a:rPr lang="en-GB" sz="1400" b="1" dirty="0">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 Linear fit applied to determine the MIE (3.75</a:t>
                </a:r>
                <a14:m>
                  <m:oMath xmlns:m="http://schemas.openxmlformats.org/officeDocument/2006/math">
                    <m:r>
                      <a:rPr lang="en-GB" sz="1400" b="1" i="1">
                        <a:solidFill>
                          <a:srgbClr val="201F1E"/>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400" b="1" dirty="0">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0.1 </a:t>
                </a:r>
                <a:r>
                  <a:rPr lang="en-GB" sz="1400" b="1" dirty="0" err="1">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mJ</a:t>
                </a:r>
                <a:r>
                  <a:rPr lang="en-GB" sz="1400" b="1" dirty="0">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 Figure taken from Cardin et al. [1].</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260548C-B4C9-44C0-9A20-A38A6E96D652}"/>
                  </a:ext>
                </a:extLst>
              </p:cNvPr>
              <p:cNvSpPr txBox="1">
                <a:spLocks noRot="1" noChangeAspect="1" noMove="1" noResize="1" noEditPoints="1" noAdjustHandles="1" noChangeArrowheads="1" noChangeShapeType="1" noTextEdit="1"/>
              </p:cNvSpPr>
              <p:nvPr/>
            </p:nvSpPr>
            <p:spPr>
              <a:xfrm>
                <a:off x="5940152" y="3595310"/>
                <a:ext cx="3203847" cy="1694566"/>
              </a:xfrm>
              <a:prstGeom prst="rect">
                <a:avLst/>
              </a:prstGeom>
              <a:blipFill>
                <a:blip r:embed="rId3"/>
                <a:stretch>
                  <a:fillRect l="-570" t="-719" r="-380" b="-2518"/>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E38166A2-942C-4B4C-B364-6741D2673715}"/>
              </a:ext>
            </a:extLst>
          </p:cNvPr>
          <p:cNvPicPr>
            <a:picLocks noChangeAspect="1"/>
          </p:cNvPicPr>
          <p:nvPr/>
        </p:nvPicPr>
        <p:blipFill rotWithShape="1">
          <a:blip r:embed="rId4"/>
          <a:srcRect l="4319" r="2831" b="11697"/>
          <a:stretch/>
        </p:blipFill>
        <p:spPr bwMode="auto">
          <a:xfrm>
            <a:off x="5999456" y="930458"/>
            <a:ext cx="3144544" cy="2536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8888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80A879D-44CF-44AC-9A7B-7D5026327BD4}"/>
              </a:ext>
            </a:extLst>
          </p:cNvPr>
          <p:cNvGrpSpPr/>
          <p:nvPr/>
        </p:nvGrpSpPr>
        <p:grpSpPr>
          <a:xfrm>
            <a:off x="1832289" y="836712"/>
            <a:ext cx="5471795" cy="4834255"/>
            <a:chOff x="0" y="0"/>
            <a:chExt cx="5471795" cy="4834255"/>
          </a:xfrm>
        </p:grpSpPr>
        <p:pic>
          <p:nvPicPr>
            <p:cNvPr id="14" name="Picture 13">
              <a:extLst>
                <a:ext uri="{FF2B5EF4-FFF2-40B4-BE49-F238E27FC236}">
                  <a16:creationId xmlns:a16="http://schemas.microsoft.com/office/drawing/2014/main" id="{1192B8AF-5D0F-4DB6-9FD9-A6F8DBF851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71795" cy="4834255"/>
            </a:xfrm>
            <a:prstGeom prst="rect">
              <a:avLst/>
            </a:prstGeom>
            <a:noFill/>
            <a:ln>
              <a:noFill/>
            </a:ln>
          </p:spPr>
        </p:pic>
        <p:pic>
          <p:nvPicPr>
            <p:cNvPr id="16" name="Picture 15">
              <a:extLst>
                <a:ext uri="{FF2B5EF4-FFF2-40B4-BE49-F238E27FC236}">
                  <a16:creationId xmlns:a16="http://schemas.microsoft.com/office/drawing/2014/main" id="{E94D58C9-A877-4201-8DE0-4893EA938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880" y="320634"/>
              <a:ext cx="557530" cy="539750"/>
            </a:xfrm>
            <a:prstGeom prst="rect">
              <a:avLst/>
            </a:prstGeom>
          </p:spPr>
        </p:pic>
      </p:grp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7314823"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Results: </a:t>
            </a:r>
            <a:r>
              <a:rPr lang="en-GB" sz="3600" dirty="0">
                <a:solidFill>
                  <a:schemeClr val="bg1"/>
                </a:solidFill>
                <a:latin typeface="Times New Roman" panose="02020603050405020304" pitchFamily="18" charset="0"/>
                <a:cs typeface="Times New Roman" panose="02020603050405020304" pitchFamily="18" charset="0"/>
              </a:rPr>
              <a:t>Flame-turbulence interaction</a:t>
            </a:r>
          </a:p>
        </p:txBody>
      </p:sp>
      <p:sp>
        <p:nvSpPr>
          <p:cNvPr id="46" name="TextBox 45"/>
          <p:cNvSpPr txBox="1"/>
          <p:nvPr/>
        </p:nvSpPr>
        <p:spPr>
          <a:xfrm>
            <a:off x="8532160" y="6453336"/>
            <a:ext cx="593432"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15/16</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49ACAB1-C7D0-44B5-B3FE-81B087DCDAD7}"/>
                  </a:ext>
                </a:extLst>
              </p:cNvPr>
              <p:cNvSpPr/>
              <p:nvPr/>
            </p:nvSpPr>
            <p:spPr>
              <a:xfrm>
                <a:off x="751762" y="5661248"/>
                <a:ext cx="7632848" cy="539187"/>
              </a:xfrm>
              <a:prstGeom prst="rect">
                <a:avLst/>
              </a:prstGeom>
            </p:spPr>
            <p:txBody>
              <a:bodyPr wrap="square">
                <a:spAutoFit/>
              </a:bodyPr>
              <a:lstStyle/>
              <a:p>
                <a:pPr algn="just"/>
                <a:r>
                  <a:rPr lang="en-GB" sz="1200" b="1" dirty="0">
                    <a:latin typeface="Times New Roman" panose="02020603050405020304" pitchFamily="18" charset="0"/>
                    <a:ea typeface="Times New Roman" panose="02020603050405020304" pitchFamily="18" charset="0"/>
                  </a:rPr>
                  <a:t>Figure 8. Number of successful events out of three different turbulent realisations (S01, S02, S03) across selected turbulent cases for </a:t>
                </a:r>
                <a14:m>
                  <m:oMath xmlns:m="http://schemas.openxmlformats.org/officeDocument/2006/math">
                    <m:sSup>
                      <m:sSup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200" b="1" i="1">
                            <a:latin typeface="Cambria Math" panose="02040503050406030204" pitchFamily="18" charset="0"/>
                            <a:ea typeface="Times New Roman" panose="02020603050405020304" pitchFamily="18" charset="0"/>
                            <a:cs typeface="Times New Roman" panose="02020603050405020304" pitchFamily="18" charset="0"/>
                          </a:rPr>
                          <m:t>𝝍</m:t>
                        </m:r>
                      </m:e>
                      <m:sup>
                        <m:r>
                          <a:rPr lang="en-GB" sz="1200" b="1" i="1">
                            <a:latin typeface="Cambria Math" panose="02040503050406030204" pitchFamily="18" charset="0"/>
                            <a:ea typeface="Times New Roman" panose="02020603050405020304" pitchFamily="18" charset="0"/>
                            <a:cs typeface="Times New Roman" panose="02020603050405020304" pitchFamily="18" charset="0"/>
                          </a:rPr>
                          <m:t>𝒖</m:t>
                        </m:r>
                      </m:sup>
                    </m:sSup>
                    <m:r>
                      <a:rPr lang="en-GB" sz="1200" b="1">
                        <a:latin typeface="Cambria Math" panose="02040503050406030204" pitchFamily="18" charset="0"/>
                        <a:ea typeface="Times New Roman" panose="02020603050405020304" pitchFamily="18" charset="0"/>
                        <a:cs typeface="Times New Roman" panose="02020603050405020304" pitchFamily="18" charset="0"/>
                      </a:rPr>
                      <m:t>=</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m:t>
                    </m:r>
                    <m:r>
                      <a:rPr lang="en-GB" sz="1200" b="1">
                        <a:latin typeface="Cambria Math" panose="02040503050406030204" pitchFamily="18" charset="0"/>
                        <a:ea typeface="Times New Roman" panose="02020603050405020304" pitchFamily="18" charset="0"/>
                        <a:cs typeface="Times New Roman" panose="02020603050405020304" pitchFamily="18" charset="0"/>
                      </a:rPr>
                      <m:t>.</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m:t>
                    </m:r>
                    <m:r>
                      <a:rPr lang="en-GB" sz="1200" b="1">
                        <a:latin typeface="Cambria Math" panose="02040503050406030204" pitchFamily="18" charset="0"/>
                        <a:ea typeface="Times New Roman" panose="02020603050405020304" pitchFamily="18" charset="0"/>
                        <a:cs typeface="Times New Roman" panose="02020603050405020304" pitchFamily="18" charset="0"/>
                      </a:rPr>
                      <m:t>, </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m:t>
                    </m:r>
                    <m:r>
                      <a:rPr lang="en-GB" sz="1200" b="1">
                        <a:latin typeface="Cambria Math" panose="02040503050406030204" pitchFamily="18" charset="0"/>
                        <a:ea typeface="Times New Roman" panose="02020603050405020304" pitchFamily="18" charset="0"/>
                        <a:cs typeface="Times New Roman" panose="02020603050405020304" pitchFamily="18" charset="0"/>
                      </a:rPr>
                      <m:t>.</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𝟎𝟐𝟓</m:t>
                    </m:r>
                    <m:r>
                      <a:rPr lang="en-GB" sz="1200" b="1">
                        <a:latin typeface="Cambria Math" panose="02040503050406030204" pitchFamily="18" charset="0"/>
                        <a:ea typeface="Times New Roman" panose="02020603050405020304" pitchFamily="18" charset="0"/>
                        <a:cs typeface="Times New Roman" panose="02020603050405020304" pitchFamily="18" charset="0"/>
                      </a:rPr>
                      <m:t>,  </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m:t>
                    </m:r>
                    <m:r>
                      <a:rPr lang="en-GB" sz="1200" b="1">
                        <a:latin typeface="Cambria Math" panose="02040503050406030204" pitchFamily="18" charset="0"/>
                        <a:ea typeface="Times New Roman" panose="02020603050405020304" pitchFamily="18" charset="0"/>
                        <a:cs typeface="Times New Roman" panose="02020603050405020304" pitchFamily="18" charset="0"/>
                      </a:rPr>
                      <m:t>.</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𝟎𝟓</m:t>
                    </m:r>
                  </m:oMath>
                </a14:m>
                <a:r>
                  <a:rPr lang="en-GB" sz="1200" b="1" dirty="0">
                    <a:latin typeface="Times New Roman" panose="02020603050405020304" pitchFamily="18" charset="0"/>
                    <a:ea typeface="Times New Roman" panose="02020603050405020304" pitchFamily="18" charset="0"/>
                  </a:rPr>
                  <a:t> and </a:t>
                </a:r>
                <a14:m>
                  <m:oMath xmlns:m="http://schemas.openxmlformats.org/officeDocument/2006/math">
                    <m:r>
                      <a:rPr lang="en-GB" sz="1200" b="1" i="1">
                        <a:latin typeface="Cambria Math" panose="02040503050406030204" pitchFamily="18" charset="0"/>
                        <a:ea typeface="Times New Roman" panose="02020603050405020304" pitchFamily="18" charset="0"/>
                        <a:cs typeface="Times New Roman" panose="02020603050405020304" pitchFamily="18" charset="0"/>
                      </a:rPr>
                      <m:t>𝟎</m:t>
                    </m:r>
                    <m:r>
                      <a:rPr lang="en-GB" sz="1200" b="1">
                        <a:latin typeface="Cambria Math" panose="02040503050406030204" pitchFamily="18" charset="0"/>
                        <a:ea typeface="Times New Roman" panose="02020603050405020304" pitchFamily="18" charset="0"/>
                        <a:cs typeface="Times New Roman" panose="02020603050405020304" pitchFamily="18" charset="0"/>
                      </a:rPr>
                      <m:t>.</m:t>
                    </m:r>
                    <m:r>
                      <a:rPr lang="en-GB" sz="1200" b="1" i="1">
                        <a:latin typeface="Cambria Math" panose="02040503050406030204" pitchFamily="18" charset="0"/>
                        <a:ea typeface="Times New Roman" panose="02020603050405020304" pitchFamily="18" charset="0"/>
                        <a:cs typeface="Times New Roman" panose="02020603050405020304" pitchFamily="18" charset="0"/>
                      </a:rPr>
                      <m:t>𝟏𝟎</m:t>
                    </m:r>
                  </m:oMath>
                </a14:m>
                <a:r>
                  <a:rPr lang="en-GB" sz="1200" b="1" dirty="0">
                    <a:latin typeface="Times New Roman" panose="02020603050405020304" pitchFamily="18" charset="0"/>
                    <a:ea typeface="Times New Roman" panose="02020603050405020304" pitchFamily="18" charset="0"/>
                  </a:rPr>
                  <a:t> for the  input ignition energy corresponding to </a:t>
                </a:r>
                <a14:m>
                  <m:oMath xmlns:m="http://schemas.openxmlformats.org/officeDocument/2006/math">
                    <m:sSub>
                      <m:sSub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1200" b="1" i="1">
                                    <a:latin typeface="Cambria Math" panose="02040503050406030204" pitchFamily="18" charset="0"/>
                                    <a:cs typeface="Times New Roman" panose="02020603050405020304" pitchFamily="18" charset="0"/>
                                  </a:rPr>
                                </m:ctrlPr>
                              </m:sSubPr>
                              <m:e>
                                <m:r>
                                  <a:rPr lang="en-GB" sz="1200" b="1" i="1">
                                    <a:latin typeface="Cambria Math" panose="02040503050406030204" pitchFamily="18" charset="0"/>
                                    <a:ea typeface="Times New Roman" panose="02020603050405020304" pitchFamily="18" charset="0"/>
                                    <a:cs typeface="Times New Roman" panose="02020603050405020304" pitchFamily="18" charset="0"/>
                                  </a:rPr>
                                  <m:t>𝚪</m:t>
                                </m:r>
                              </m:e>
                              <m:sub>
                                <m:sSup>
                                  <m:sSupPr>
                                    <m:ctrlPr>
                                      <a:rPr lang="en-GB" sz="12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200" b="1" i="1">
                                        <a:latin typeface="Cambria Math" panose="02040503050406030204" pitchFamily="18" charset="0"/>
                                        <a:ea typeface="Times New Roman" panose="02020603050405020304" pitchFamily="18" charset="0"/>
                                        <a:cs typeface="Times New Roman" panose="02020603050405020304" pitchFamily="18" charset="0"/>
                                      </a:rPr>
                                      <m:t>𝝍</m:t>
                                    </m:r>
                                  </m:e>
                                  <m:sup>
                                    <m:r>
                                      <a:rPr lang="en-GB" sz="1200" b="1" i="1">
                                        <a:latin typeface="Cambria Math" panose="02040503050406030204" pitchFamily="18" charset="0"/>
                                        <a:ea typeface="Times New Roman" panose="02020603050405020304" pitchFamily="18" charset="0"/>
                                        <a:cs typeface="Times New Roman" panose="02020603050405020304" pitchFamily="18" charset="0"/>
                                      </a:rPr>
                                      <m:t>𝒖</m:t>
                                    </m:r>
                                  </m:sup>
                                </m:sSup>
                              </m:sub>
                            </m:sSub>
                          </m:e>
                        </m:d>
                      </m:e>
                      <m:sub>
                        <m:r>
                          <a:rPr lang="en-GB" sz="1200" b="1" i="1">
                            <a:latin typeface="Cambria Math" panose="02040503050406030204" pitchFamily="18" charset="0"/>
                            <a:ea typeface="Times New Roman" panose="02020603050405020304" pitchFamily="18" charset="0"/>
                            <a:cs typeface="Times New Roman" panose="02020603050405020304" pitchFamily="18" charset="0"/>
                          </a:rPr>
                          <m:t>𝒑</m:t>
                        </m:r>
                      </m:sub>
                    </m:sSub>
                  </m:oMath>
                </a14:m>
                <a:r>
                  <a:rPr lang="en-GB" sz="1200" b="1" dirty="0">
                    <a:latin typeface="Times New Roman" panose="02020603050405020304" pitchFamily="18" charset="0"/>
                    <a:ea typeface="Times New Roman" panose="02020603050405020304" pitchFamily="18" charset="0"/>
                  </a:rPr>
                  <a:t>.</a:t>
                </a:r>
                <a:endParaRPr lang="en-GB" sz="1200" dirty="0">
                  <a:latin typeface="Times New Roman" panose="02020603050405020304" pitchFamily="18" charset="0"/>
                  <a:cs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649ACAB1-C7D0-44B5-B3FE-81B087DCDAD7}"/>
                  </a:ext>
                </a:extLst>
              </p:cNvPr>
              <p:cNvSpPr>
                <a:spLocks noRot="1" noChangeAspect="1" noMove="1" noResize="1" noEditPoints="1" noAdjustHandles="1" noChangeArrowheads="1" noChangeShapeType="1" noTextEdit="1"/>
              </p:cNvSpPr>
              <p:nvPr/>
            </p:nvSpPr>
            <p:spPr>
              <a:xfrm>
                <a:off x="751762" y="5661248"/>
                <a:ext cx="7632848" cy="539187"/>
              </a:xfrm>
              <a:prstGeom prst="rect">
                <a:avLst/>
              </a:prstGeom>
              <a:blipFill>
                <a:blip r:embed="rId6"/>
                <a:stretch>
                  <a:fillRect t="-1136" r="-80"/>
                </a:stretch>
              </a:blipFill>
            </p:spPr>
            <p:txBody>
              <a:bodyPr/>
              <a:lstStyle/>
              <a:p>
                <a:r>
                  <a:rPr lang="en-GB">
                    <a:noFill/>
                  </a:rPr>
                  <a:t> </a:t>
                </a:r>
              </a:p>
            </p:txBody>
          </p:sp>
        </mc:Fallback>
      </mc:AlternateContent>
    </p:spTree>
    <p:extLst>
      <p:ext uri="{BB962C8B-B14F-4D97-AF65-F5344CB8AC3E}">
        <p14:creationId xmlns:p14="http://schemas.microsoft.com/office/powerpoint/2010/main" val="816949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0832" y="0"/>
            <a:ext cx="7802136"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Ignition/Propagation Definitions</a:t>
            </a:r>
          </a:p>
        </p:txBody>
      </p:sp>
      <p:sp>
        <p:nvSpPr>
          <p:cNvPr id="42" name="TextBox 41"/>
          <p:cNvSpPr txBox="1"/>
          <p:nvPr/>
        </p:nvSpPr>
        <p:spPr>
          <a:xfrm>
            <a:off x="8532160" y="6453336"/>
            <a:ext cx="5867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11/13</a:t>
            </a:r>
          </a:p>
        </p:txBody>
      </p:sp>
      <p:grpSp>
        <p:nvGrpSpPr>
          <p:cNvPr id="69" name="Group 68"/>
          <p:cNvGrpSpPr/>
          <p:nvPr/>
        </p:nvGrpSpPr>
        <p:grpSpPr>
          <a:xfrm>
            <a:off x="0" y="6165304"/>
            <a:ext cx="9144000" cy="72008"/>
            <a:chOff x="0" y="6165304"/>
            <a:chExt cx="6876256" cy="72008"/>
          </a:xfrm>
        </p:grpSpPr>
        <p:cxnSp>
          <p:nvCxnSpPr>
            <p:cNvPr id="70" name="Straight Connector 6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Content Placeholder 2"/>
              <p:cNvSpPr txBox="1">
                <a:spLocks/>
              </p:cNvSpPr>
              <p:nvPr/>
            </p:nvSpPr>
            <p:spPr>
              <a:xfrm>
                <a:off x="-7624" y="943580"/>
                <a:ext cx="8972112" cy="51050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00FF"/>
                  </a:buClr>
                  <a:buFont typeface="Wingdings" panose="05000000000000000000" pitchFamily="2" charset="2"/>
                  <a:buChar char="v"/>
                </a:pPr>
                <a:r>
                  <a:rPr lang="en-GB" sz="1800" dirty="0">
                    <a:latin typeface="Times New Roman" panose="02020603050405020304" pitchFamily="18" charset="0"/>
                    <a:cs typeface="Times New Roman" panose="02020603050405020304" pitchFamily="18" charset="0"/>
                  </a:rPr>
                  <a:t>Simulations carried out to evaluate the MIE for both </a:t>
                </a:r>
                <a:r>
                  <a:rPr lang="en-GB" sz="1800" b="1" dirty="0">
                    <a:latin typeface="Times New Roman" panose="02020603050405020304" pitchFamily="18" charset="0"/>
                    <a:cs typeface="Times New Roman" panose="02020603050405020304" pitchFamily="18" charset="0"/>
                  </a:rPr>
                  <a:t>Ignition</a:t>
                </a:r>
                <a:r>
                  <a:rPr lang="en-GB" sz="1800" dirty="0">
                    <a:latin typeface="Times New Roman" panose="02020603050405020304" pitchFamily="18" charset="0"/>
                    <a:cs typeface="Times New Roman" panose="02020603050405020304" pitchFamily="18" charset="0"/>
                  </a:rPr>
                  <a:t> and </a:t>
                </a:r>
                <a:r>
                  <a:rPr lang="en-GB" sz="1800" b="1" dirty="0">
                    <a:latin typeface="Times New Roman" panose="02020603050405020304" pitchFamily="18" charset="0"/>
                    <a:cs typeface="Times New Roman" panose="02020603050405020304" pitchFamily="18" charset="0"/>
                  </a:rPr>
                  <a:t>Propagation</a:t>
                </a:r>
              </a:p>
              <a:p>
                <a:pPr marL="0" indent="0" algn="just">
                  <a:buClr>
                    <a:srgbClr val="0000FF"/>
                  </a:buClr>
                  <a:buNone/>
                </a:pPr>
                <a:endParaRPr lang="en-GB" sz="1800" b="1" dirty="0">
                  <a:latin typeface="Times New Roman" panose="02020603050405020304" pitchFamily="18" charset="0"/>
                  <a:cs typeface="Times New Roman" panose="02020603050405020304" pitchFamily="18" charset="0"/>
                </a:endParaRPr>
              </a:p>
              <a:p>
                <a:pPr marL="557213" lvl="1" algn="just">
                  <a:lnSpc>
                    <a:spcPct val="150000"/>
                  </a:lnSpc>
                  <a:buClr>
                    <a:srgbClr val="0000FF"/>
                  </a:buCl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Successful Ignition </a:t>
                </a:r>
                <a:r>
                  <a:rPr lang="en-GB" sz="1800" dirty="0">
                    <a:latin typeface="Times New Roman" panose="02020603050405020304" pitchFamily="18" charset="0"/>
                    <a:cs typeface="Times New Roman" panose="02020603050405020304" pitchFamily="18" charset="0"/>
                  </a:rPr>
                  <a:t>- </a:t>
                </a:r>
                <a:r>
                  <a:rPr lang="en-GB" sz="1800" b="1"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refers to a situation where </a:t>
                </a:r>
                <a14:m>
                  <m:oMath xmlns:m="http://schemas.openxmlformats.org/officeDocument/2006/math">
                    <m:sSub>
                      <m:sSubPr>
                        <m:ctrlPr>
                          <a:rPr lang="en-GB" sz="1800" i="1" dirty="0" smtClean="0">
                            <a:latin typeface="Cambria Math" panose="02040503050406030204" pitchFamily="18" charset="0"/>
                            <a:cs typeface="Times New Roman" panose="02020603050405020304" pitchFamily="18" charset="0"/>
                          </a:rPr>
                        </m:ctrlPr>
                      </m:sSubPr>
                      <m:e>
                        <m:r>
                          <a:rPr lang="en-GB" sz="1800" b="0" i="1" dirty="0" smtClean="0">
                            <a:latin typeface="Cambria Math" panose="02040503050406030204" pitchFamily="18" charset="0"/>
                            <a:cs typeface="Times New Roman" panose="02020603050405020304" pitchFamily="18" charset="0"/>
                          </a:rPr>
                          <m:t>𝑇</m:t>
                        </m:r>
                      </m:e>
                      <m:sub>
                        <m:r>
                          <a:rPr lang="en-GB" sz="1800" b="0" i="1" dirty="0" smtClean="0">
                            <a:latin typeface="Cambria Math" panose="02040503050406030204" pitchFamily="18" charset="0"/>
                            <a:cs typeface="Times New Roman" panose="02020603050405020304" pitchFamily="18" charset="0"/>
                          </a:rPr>
                          <m:t>𝑚𝑎𝑥</m:t>
                        </m:r>
                      </m:sub>
                    </m:sSub>
                    <m:r>
                      <a:rPr lang="en-GB" sz="1800" i="1" dirty="0" smtClean="0">
                        <a:latin typeface="Cambria Math" panose="02040503050406030204" pitchFamily="18" charset="0"/>
                        <a:cs typeface="Times New Roman" panose="02020603050405020304" pitchFamily="18" charset="0"/>
                      </a:rPr>
                      <m:t> </m:t>
                    </m:r>
                  </m:oMath>
                </a14:m>
                <a:r>
                  <a:rPr lang="en-GB" sz="1800" dirty="0">
                    <a:latin typeface="Times New Roman" panose="02020603050405020304" pitchFamily="18" charset="0"/>
                    <a:cs typeface="Times New Roman" panose="02020603050405020304" pitchFamily="18" charset="0"/>
                  </a:rPr>
                  <a:t>surpasses </a:t>
                </a:r>
                <a14:m>
                  <m:oMath xmlns:m="http://schemas.openxmlformats.org/officeDocument/2006/math">
                    <m:sSub>
                      <m:sSubPr>
                        <m:ctrlPr>
                          <a:rPr lang="en-GB" sz="1800" i="1" dirty="0">
                            <a:latin typeface="Cambria Math" panose="02040503050406030204" pitchFamily="18" charset="0"/>
                            <a:cs typeface="Times New Roman" panose="02020603050405020304" pitchFamily="18" charset="0"/>
                          </a:rPr>
                        </m:ctrlPr>
                      </m:sSubPr>
                      <m:e>
                        <m:r>
                          <a:rPr lang="en-GB" sz="1800" i="1" dirty="0">
                            <a:latin typeface="Cambria Math" panose="02040503050406030204" pitchFamily="18" charset="0"/>
                            <a:cs typeface="Times New Roman" panose="02020603050405020304" pitchFamily="18" charset="0"/>
                          </a:rPr>
                          <m:t>𝑇</m:t>
                        </m:r>
                      </m:e>
                      <m:sub>
                        <m:r>
                          <a:rPr lang="en-GB" sz="1800" b="0" i="1" dirty="0" smtClean="0">
                            <a:latin typeface="Cambria Math" panose="02040503050406030204" pitchFamily="18" charset="0"/>
                            <a:cs typeface="Times New Roman" panose="02020603050405020304" pitchFamily="18" charset="0"/>
                          </a:rPr>
                          <m:t>𝑎𝑑</m:t>
                        </m:r>
                      </m:sub>
                    </m:sSub>
                  </m:oMath>
                </a14:m>
                <a:r>
                  <a:rPr lang="en-GB" sz="1800" dirty="0">
                    <a:latin typeface="Times New Roman" panose="02020603050405020304" pitchFamily="18" charset="0"/>
                    <a:cs typeface="Times New Roman" panose="02020603050405020304" pitchFamily="18" charset="0"/>
                  </a:rPr>
                  <a:t> at any point in time. If </a:t>
                </a:r>
                <a14:m>
                  <m:oMath xmlns:m="http://schemas.openxmlformats.org/officeDocument/2006/math">
                    <m:sSub>
                      <m:sSubPr>
                        <m:ctrlPr>
                          <a:rPr lang="en-GB" sz="1800" i="1" dirty="0">
                            <a:latin typeface="Cambria Math" panose="02040503050406030204" pitchFamily="18" charset="0"/>
                            <a:cs typeface="Times New Roman" panose="02020603050405020304" pitchFamily="18" charset="0"/>
                          </a:rPr>
                        </m:ctrlPr>
                      </m:sSubPr>
                      <m:e>
                        <m:r>
                          <a:rPr lang="en-GB" sz="1800" i="1" dirty="0">
                            <a:latin typeface="Cambria Math" panose="02040503050406030204" pitchFamily="18" charset="0"/>
                            <a:cs typeface="Times New Roman" panose="02020603050405020304" pitchFamily="18" charset="0"/>
                          </a:rPr>
                          <m:t>𝑇</m:t>
                        </m:r>
                      </m:e>
                      <m:sub>
                        <m:r>
                          <a:rPr lang="en-GB" sz="1800" i="1" dirty="0">
                            <a:latin typeface="Cambria Math" panose="02040503050406030204" pitchFamily="18" charset="0"/>
                            <a:cs typeface="Times New Roman" panose="02020603050405020304" pitchFamily="18" charset="0"/>
                          </a:rPr>
                          <m:t>𝑚𝑎𝑥</m:t>
                        </m:r>
                      </m:sub>
                    </m:sSub>
                  </m:oMath>
                </a14:m>
                <a:r>
                  <a:rPr lang="en-GB" sz="1800" dirty="0">
                    <a:latin typeface="Times New Roman" panose="02020603050405020304" pitchFamily="18" charset="0"/>
                    <a:cs typeface="Times New Roman" panose="02020603050405020304" pitchFamily="18" charset="0"/>
                  </a:rPr>
                  <a:t> does not reach </a:t>
                </a:r>
                <a14:m>
                  <m:oMath xmlns:m="http://schemas.openxmlformats.org/officeDocument/2006/math">
                    <m:sSub>
                      <m:sSubPr>
                        <m:ctrlPr>
                          <a:rPr lang="en-GB" sz="1800" i="1" dirty="0">
                            <a:latin typeface="Cambria Math" panose="02040503050406030204" pitchFamily="18" charset="0"/>
                            <a:cs typeface="Times New Roman" panose="02020603050405020304" pitchFamily="18" charset="0"/>
                          </a:rPr>
                        </m:ctrlPr>
                      </m:sSubPr>
                      <m:e>
                        <m:r>
                          <a:rPr lang="en-GB" sz="1800" i="1" dirty="0">
                            <a:latin typeface="Cambria Math" panose="02040503050406030204" pitchFamily="18" charset="0"/>
                            <a:cs typeface="Times New Roman" panose="02020603050405020304" pitchFamily="18" charset="0"/>
                          </a:rPr>
                          <m:t>𝑇</m:t>
                        </m:r>
                      </m:e>
                      <m:sub>
                        <m:r>
                          <a:rPr lang="en-GB" sz="1800" i="1" dirty="0">
                            <a:latin typeface="Cambria Math" panose="02040503050406030204" pitchFamily="18" charset="0"/>
                            <a:cs typeface="Times New Roman" panose="02020603050405020304" pitchFamily="18" charset="0"/>
                          </a:rPr>
                          <m:t>𝑎𝑑</m:t>
                        </m:r>
                      </m:sub>
                    </m:sSub>
                  </m:oMath>
                </a14:m>
                <a:r>
                  <a:rPr lang="en-GB" sz="1800" dirty="0">
                    <a:latin typeface="Times New Roman" panose="02020603050405020304" pitchFamily="18" charset="0"/>
                    <a:cs typeface="Times New Roman" panose="02020603050405020304" pitchFamily="18" charset="0"/>
                  </a:rPr>
                  <a:t>, it is referred to as a misfire. Simulations run until a successful ignition is observed (</a:t>
                </a:r>
                <a14:m>
                  <m:oMath xmlns:m="http://schemas.openxmlformats.org/officeDocument/2006/math">
                    <m:r>
                      <a:rPr lang="en-GB" sz="1800" b="1" i="1" smtClean="0">
                        <a:latin typeface="Cambria Math" panose="02040503050406030204" pitchFamily="18" charset="0"/>
                      </a:rPr>
                      <m:t>𝒕</m:t>
                    </m:r>
                    <m:r>
                      <a:rPr lang="en-GB" sz="1800" b="1" i="1" smtClean="0">
                        <a:latin typeface="Cambria Math" panose="02040503050406030204" pitchFamily="18" charset="0"/>
                      </a:rPr>
                      <m:t> ~ </m:t>
                    </m:r>
                    <m:r>
                      <a:rPr lang="en-GB" sz="1800" b="1" i="1" smtClean="0">
                        <a:latin typeface="Cambria Math" panose="02040503050406030204" pitchFamily="18" charset="0"/>
                      </a:rPr>
                      <m:t>𝟑</m:t>
                    </m:r>
                    <m:sSub>
                      <m:sSubPr>
                        <m:ctrlPr>
                          <a:rPr lang="en-GB" sz="1800" b="1" i="1" smtClean="0">
                            <a:latin typeface="Cambria Math" panose="02040503050406030204" pitchFamily="18" charset="0"/>
                          </a:rPr>
                        </m:ctrlPr>
                      </m:sSubPr>
                      <m:e>
                        <m:r>
                          <a:rPr lang="en-GB" sz="1800" b="1" i="1" smtClean="0">
                            <a:latin typeface="Cambria Math" panose="02040503050406030204" pitchFamily="18" charset="0"/>
                          </a:rPr>
                          <m:t>𝒕</m:t>
                        </m:r>
                      </m:e>
                      <m:sub>
                        <m:r>
                          <a:rPr lang="en-GB" sz="1800" b="1" i="1" smtClean="0">
                            <a:latin typeface="Cambria Math" panose="02040503050406030204" pitchFamily="18" charset="0"/>
                          </a:rPr>
                          <m:t>𝒔𝒑</m:t>
                        </m:r>
                      </m:sub>
                    </m:sSub>
                  </m:oMath>
                </a14:m>
                <a:r>
                  <a:rPr lang="en-GB" sz="1800" dirty="0">
                    <a:latin typeface="Times New Roman" panose="02020603050405020304" pitchFamily="18" charset="0"/>
                    <a:cs typeface="Times New Roman" panose="02020603050405020304" pitchFamily="18" charset="0"/>
                  </a:rPr>
                  <a:t>).</a:t>
                </a:r>
              </a:p>
              <a:p>
                <a:pPr marL="557213" lvl="1" algn="just">
                  <a:lnSpc>
                    <a:spcPct val="150000"/>
                  </a:lnSpc>
                  <a:buClr>
                    <a:srgbClr val="0000FF"/>
                  </a:buClr>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a:p>
                <a:pPr marL="557213" lvl="1" algn="just">
                  <a:lnSpc>
                    <a:spcPct val="150000"/>
                  </a:lnSpc>
                  <a:buClr>
                    <a:srgbClr val="0000FF"/>
                  </a:buCl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Successful Propagation </a:t>
                </a:r>
                <a:r>
                  <a:rPr lang="en-GB" sz="1800" dirty="0">
                    <a:latin typeface="Times New Roman" panose="02020603050405020304" pitchFamily="18" charset="0"/>
                    <a:cs typeface="Times New Roman" panose="02020603050405020304" pitchFamily="18" charset="0"/>
                  </a:rPr>
                  <a:t>– obtained when the flame kernel burns without the aid of the ignitor after a successful ignition. It is determined by evaluating the temporal evolution of the burned gas volume, and if its temporal derivative is positive at </a:t>
                </a:r>
                <a14:m>
                  <m:oMath xmlns:m="http://schemas.openxmlformats.org/officeDocument/2006/math">
                    <m:r>
                      <a:rPr lang="en-GB" sz="1800" b="1" i="1" dirty="0" smtClean="0">
                        <a:latin typeface="Cambria Math" panose="02040503050406030204" pitchFamily="18" charset="0"/>
                      </a:rPr>
                      <m:t>𝒕</m:t>
                    </m:r>
                    <m:r>
                      <a:rPr lang="en-GB" sz="1800" b="1" i="1" dirty="0" smtClean="0">
                        <a:latin typeface="Cambria Math" panose="02040503050406030204" pitchFamily="18" charset="0"/>
                      </a:rPr>
                      <m:t> = </m:t>
                    </m:r>
                    <m:r>
                      <a:rPr lang="en-GB" sz="1800" b="1" i="1" dirty="0" smtClean="0">
                        <a:latin typeface="Cambria Math" panose="02040503050406030204" pitchFamily="18" charset="0"/>
                      </a:rPr>
                      <m:t>𝟏𝟎</m:t>
                    </m:r>
                    <m:sSub>
                      <m:sSubPr>
                        <m:ctrlPr>
                          <a:rPr lang="en-GB" sz="1800" b="1" i="1" dirty="0" smtClean="0">
                            <a:latin typeface="Cambria Math" panose="02040503050406030204" pitchFamily="18" charset="0"/>
                          </a:rPr>
                        </m:ctrlPr>
                      </m:sSubPr>
                      <m:e>
                        <m:r>
                          <a:rPr lang="en-GB" sz="1800" b="1" i="1" dirty="0">
                            <a:latin typeface="Cambria Math" panose="02040503050406030204" pitchFamily="18" charset="0"/>
                          </a:rPr>
                          <m:t>𝒕</m:t>
                        </m:r>
                      </m:e>
                      <m:sub>
                        <m:r>
                          <a:rPr lang="en-GB" sz="1800" b="1" i="1" dirty="0" smtClean="0">
                            <a:latin typeface="Cambria Math" panose="02040503050406030204" pitchFamily="18" charset="0"/>
                          </a:rPr>
                          <m:t>𝒔𝒑</m:t>
                        </m:r>
                      </m:sub>
                    </m:sSub>
                  </m:oMath>
                </a14:m>
                <a:r>
                  <a:rPr lang="en-GB" sz="1800" dirty="0">
                    <a:latin typeface="Times New Roman" panose="02020603050405020304" pitchFamily="18" charset="0"/>
                    <a:cs typeface="Times New Roman" panose="02020603050405020304" pitchFamily="18" charset="0"/>
                  </a:rPr>
                  <a:t> , a successful self sustained propagation is obtained, otherwise it is considered to be quenched. </a:t>
                </a:r>
                <a:r>
                  <a:rPr lang="en-GB" sz="1800" dirty="0">
                    <a:solidFill>
                      <a:srgbClr val="0000FF"/>
                    </a:solidFill>
                    <a:latin typeface="Times New Roman" panose="02020603050405020304" pitchFamily="18" charset="0"/>
                    <a:cs typeface="Times New Roman" panose="02020603050405020304" pitchFamily="18" charset="0"/>
                  </a:rPr>
                  <a:t>(Comparable to experiments)</a:t>
                </a:r>
              </a:p>
              <a:p>
                <a:pPr lvl="1">
                  <a:lnSpc>
                    <a:spcPct val="150000"/>
                  </a:lnSpc>
                  <a:buClr>
                    <a:srgbClr val="0000FF"/>
                  </a:buClr>
                  <a:buFont typeface="Arial" pitchFamily="34" charset="0"/>
                  <a:buChar char="•"/>
                </a:pPr>
                <a:endParaRPr lang="en-GB" sz="1800" b="1" dirty="0">
                  <a:latin typeface="Times New Roman" panose="02020603050405020304" pitchFamily="18" charset="0"/>
                  <a:cs typeface="Times New Roman" panose="02020603050405020304" pitchFamily="18" charset="0"/>
                </a:endParaRPr>
              </a:p>
              <a:p>
                <a:pPr marL="201168" lvl="1" indent="0">
                  <a:lnSpc>
                    <a:spcPct val="150000"/>
                  </a:lnSpc>
                  <a:buClr>
                    <a:srgbClr val="0000FF"/>
                  </a:buClr>
                  <a:buFont typeface="Arial" pitchFamily="34" charset="0"/>
                  <a:buNone/>
                </a:pPr>
                <a:endParaRPr lang="en-GB" sz="1800" dirty="0">
                  <a:latin typeface="Times New Roman" panose="02020603050405020304" pitchFamily="18" charset="0"/>
                  <a:cs typeface="Times New Roman" panose="02020603050405020304" pitchFamily="18"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7624" y="943580"/>
                <a:ext cx="8972112" cy="5105011"/>
              </a:xfrm>
              <a:prstGeom prst="rect">
                <a:avLst/>
              </a:prstGeom>
              <a:blipFill>
                <a:blip r:embed="rId3"/>
                <a:stretch>
                  <a:fillRect l="-476" t="-717" r="-543"/>
                </a:stretch>
              </a:blipFill>
            </p:spPr>
            <p:txBody>
              <a:bodyPr/>
              <a:lstStyle/>
              <a:p>
                <a:r>
                  <a:rPr lang="en-GB">
                    <a:noFill/>
                  </a:rPr>
                  <a:t> </a:t>
                </a:r>
              </a:p>
            </p:txBody>
          </p:sp>
        </mc:Fallback>
      </mc:AlternateContent>
    </p:spTree>
    <p:extLst>
      <p:ext uri="{BB962C8B-B14F-4D97-AF65-F5344CB8AC3E}">
        <p14:creationId xmlns:p14="http://schemas.microsoft.com/office/powerpoint/2010/main" val="87248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0832" y="0"/>
            <a:ext cx="5641288"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Mathematical Background</a:t>
            </a:r>
          </a:p>
        </p:txBody>
      </p:sp>
      <p:sp>
        <p:nvSpPr>
          <p:cNvPr id="16" name="TextBox 15"/>
          <p:cNvSpPr txBox="1"/>
          <p:nvPr/>
        </p:nvSpPr>
        <p:spPr>
          <a:xfrm>
            <a:off x="8532160" y="6453336"/>
            <a:ext cx="5036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3/13</a:t>
            </a:r>
          </a:p>
        </p:txBody>
      </p:sp>
      <p:grpSp>
        <p:nvGrpSpPr>
          <p:cNvPr id="20" name="Group 19"/>
          <p:cNvGrpSpPr/>
          <p:nvPr/>
        </p:nvGrpSpPr>
        <p:grpSpPr>
          <a:xfrm>
            <a:off x="0" y="6165304"/>
            <a:ext cx="9144000" cy="72008"/>
            <a:chOff x="0" y="6165304"/>
            <a:chExt cx="6876256" cy="72008"/>
          </a:xfrm>
        </p:grpSpPr>
        <p:cxnSp>
          <p:nvCxnSpPr>
            <p:cNvPr id="23" name="Straight Connector 22"/>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33862" y="980728"/>
            <a:ext cx="8496944" cy="1077218"/>
          </a:xfrm>
          <a:prstGeom prst="rect">
            <a:avLst/>
          </a:prstGeom>
        </p:spPr>
        <p:txBody>
          <a:bodyPr wrap="square">
            <a:spAutoFit/>
          </a:bodyPr>
          <a:lstStyle/>
          <a:p>
            <a:pPr algn="just">
              <a:buClr>
                <a:srgbClr val="BB2DD3"/>
              </a:buClr>
            </a:pPr>
            <a:r>
              <a:rPr lang="en-GB" sz="2200" b="1" u="sng" dirty="0">
                <a:solidFill>
                  <a:srgbClr val="0000FF"/>
                </a:solidFill>
                <a:latin typeface="Times New Roman" panose="02020603050405020304" pitchFamily="18" charset="0"/>
                <a:cs typeface="Times New Roman" panose="02020603050405020304" pitchFamily="18" charset="0"/>
              </a:rPr>
              <a:t>Gaseous Phase:</a:t>
            </a:r>
          </a:p>
          <a:p>
            <a:pPr algn="just">
              <a:buClr>
                <a:srgbClr val="BB2DD3"/>
              </a:buClr>
            </a:pPr>
            <a:endParaRPr lang="en-GB" sz="2200" dirty="0">
              <a:latin typeface="Times New Roman" panose="02020603050405020304" pitchFamily="18" charset="0"/>
              <a:cs typeface="Times New Roman" panose="02020603050405020304" pitchFamily="18" charset="0"/>
            </a:endParaRPr>
          </a:p>
          <a:p>
            <a:pPr algn="just">
              <a:buClr>
                <a:srgbClr val="BB2DD3"/>
              </a:buClr>
            </a:pPr>
            <a:r>
              <a:rPr lang="en-GB" sz="2000" i="1" dirty="0">
                <a:latin typeface="Times New Roman" panose="02020603050405020304" pitchFamily="18" charset="0"/>
                <a:cs typeface="Times New Roman" panose="02020603050405020304" pitchFamily="18" charset="0"/>
              </a:rPr>
              <a:t>Eulerian Approach </a:t>
            </a:r>
            <a:r>
              <a:rPr lang="en-GB" sz="2000" dirty="0">
                <a:latin typeface="Times New Roman" panose="02020603050405020304" pitchFamily="18" charset="0"/>
                <a:cs typeface="Times New Roman" panose="02020603050405020304" pitchFamily="18" charset="0"/>
              </a:rPr>
              <a:t>is used to solve for gas phase combustion.</a:t>
            </a:r>
          </a:p>
        </p:txBody>
      </p:sp>
      <mc:AlternateContent xmlns:mc="http://schemas.openxmlformats.org/markup-compatibility/2006" xmlns:a14="http://schemas.microsoft.com/office/drawing/2010/main">
        <mc:Choice Requires="a14">
          <p:sp>
            <p:nvSpPr>
              <p:cNvPr id="26" name="Rectangle 25"/>
              <p:cNvSpPr/>
              <p:nvPr/>
            </p:nvSpPr>
            <p:spPr>
              <a:xfrm>
                <a:off x="333862" y="2233947"/>
                <a:ext cx="6398378" cy="2021323"/>
              </a:xfrm>
              <a:prstGeom prst="rect">
                <a:avLst/>
              </a:prstGeom>
            </p:spPr>
            <p:txBody>
              <a:bodyPr wrap="square">
                <a:spAutoFit/>
              </a:bodyPr>
              <a:lstStyle/>
              <a:p>
                <a:r>
                  <a:rPr lang="en-GB" sz="1600" dirty="0">
                    <a:solidFill>
                      <a:srgbClr val="0000FF"/>
                    </a:solidFill>
                    <a:latin typeface="Times New Roman" panose="02020603050405020304" pitchFamily="18" charset="0"/>
                    <a:cs typeface="Times New Roman" panose="02020603050405020304" pitchFamily="18" charset="0"/>
                  </a:rPr>
                  <a:t>Addition of a source term to the energy equation to account for the energy deposition by the spark</a:t>
                </a:r>
              </a:p>
              <a:p>
                <a:endParaRPr lang="en-GB" sz="1600" dirty="0">
                  <a:solidFill>
                    <a:srgbClr val="FF000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r>
                            <a:rPr lang="en-GB" sz="1200" i="1">
                              <a:latin typeface="Cambria Math" panose="02040503050406030204" pitchFamily="18" charset="0"/>
                            </a:rPr>
                            <m:t>𝑡</m:t>
                          </m:r>
                        </m:den>
                      </m:f>
                      <m:r>
                        <a:rPr lang="en-GB" sz="1200" i="1">
                          <a:latin typeface="Cambria Math" panose="02040503050406030204" pitchFamily="18" charset="0"/>
                        </a:rPr>
                        <m:t>𝜌</m:t>
                      </m:r>
                      <m:r>
                        <a:rPr lang="en-GB" sz="1200" i="1">
                          <a:latin typeface="Cambria Math" panose="02040503050406030204" pitchFamily="18" charset="0"/>
                        </a:rPr>
                        <m:t>𝑒</m:t>
                      </m:r>
                      <m:r>
                        <a:rPr lang="en-GB" sz="1200">
                          <a:latin typeface="Cambria Math" panose="02040503050406030204" pitchFamily="18" charset="0"/>
                        </a:rPr>
                        <m:t>+</m:t>
                      </m:r>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𝑘</m:t>
                                      </m:r>
                                    </m:sub>
                                  </m:sSub>
                                </m:den>
                              </m:f>
                              <m:r>
                                <a:rPr lang="en-GB" sz="1200" i="1">
                                  <a:latin typeface="Cambria Math" panose="02040503050406030204" pitchFamily="18" charset="0"/>
                                </a:rPr>
                                <m:t>𝜌</m:t>
                              </m:r>
                              <m:sSub>
                                <m:sSubPr>
                                  <m:ctrlPr>
                                    <a:rPr lang="en-GB" sz="1200" i="1">
                                      <a:latin typeface="Cambria Math" panose="02040503050406030204" pitchFamily="18" charset="0"/>
                                    </a:rPr>
                                  </m:ctrlPr>
                                </m:sSubPr>
                                <m:e>
                                  <m:r>
                                    <a:rPr lang="en-GB" sz="1200" i="1">
                                      <a:latin typeface="Cambria Math" panose="02040503050406030204" pitchFamily="18" charset="0"/>
                                    </a:rPr>
                                    <m:t>𝑢</m:t>
                                  </m:r>
                                </m:e>
                                <m:sub>
                                  <m:r>
                                    <a:rPr lang="en-GB" sz="1200" i="1">
                                      <a:latin typeface="Cambria Math" panose="02040503050406030204" pitchFamily="18" charset="0"/>
                                    </a:rPr>
                                    <m:t>𝑘</m:t>
                                  </m:r>
                                </m:sub>
                              </m:sSub>
                              <m:r>
                                <a:rPr lang="en-GB" sz="1200" i="1">
                                  <a:latin typeface="Cambria Math" panose="02040503050406030204" pitchFamily="18" charset="0"/>
                                </a:rPr>
                                <m:t>𝑒</m:t>
                              </m:r>
                            </m:e>
                          </m:groupChr>
                        </m:e>
                        <m:lim>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i="1">
                                  <a:latin typeface="Cambria Math" panose="02040503050406030204" pitchFamily="18" charset="0"/>
                                </a:rPr>
                                <m:t>1</m:t>
                              </m:r>
                            </m:sub>
                          </m:sSub>
                        </m:lim>
                      </m:limLow>
                      <m:r>
                        <a:rPr lang="en-GB" sz="1200">
                          <a:latin typeface="Cambria Math" panose="02040503050406030204" pitchFamily="18" charset="0"/>
                        </a:rPr>
                        <m:t>=</m:t>
                      </m:r>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𝑘</m:t>
                                      </m:r>
                                    </m:sub>
                                  </m:sSub>
                                </m:den>
                              </m:f>
                              <m:sSub>
                                <m:sSubPr>
                                  <m:ctrlPr>
                                    <a:rPr lang="en-GB" sz="1200" i="1">
                                      <a:latin typeface="Cambria Math" panose="02040503050406030204" pitchFamily="18" charset="0"/>
                                    </a:rPr>
                                  </m:ctrlPr>
                                </m:sSubPr>
                                <m:e>
                                  <m:r>
                                    <a:rPr lang="en-GB" sz="1200" i="1">
                                      <a:latin typeface="Cambria Math" panose="02040503050406030204" pitchFamily="18" charset="0"/>
                                    </a:rPr>
                                    <m:t>𝑢</m:t>
                                  </m:r>
                                </m:e>
                                <m:sub>
                                  <m:r>
                                    <a:rPr lang="en-GB" sz="1200" i="1">
                                      <a:latin typeface="Cambria Math" panose="02040503050406030204" pitchFamily="18" charset="0"/>
                                    </a:rPr>
                                    <m:t>𝑘</m:t>
                                  </m:r>
                                </m:sub>
                              </m:sSub>
                              <m:r>
                                <a:rPr lang="en-GB" sz="1200" i="1">
                                  <a:latin typeface="Cambria Math" panose="02040503050406030204" pitchFamily="18" charset="0"/>
                                </a:rPr>
                                <m:t>𝑝</m:t>
                              </m:r>
                            </m:e>
                          </m:groupChr>
                        </m:e>
                        <m:lim>
                          <m:sSub>
                            <m:sSubPr>
                              <m:ctrlPr>
                                <a:rPr lang="en-GB" sz="1200" i="1">
                                  <a:latin typeface="Cambria Math" panose="02040503050406030204" pitchFamily="18" charset="0"/>
                                </a:rPr>
                              </m:ctrlPr>
                            </m:sSubPr>
                            <m:e>
                              <m:r>
                                <a:rPr lang="en-GB" sz="1200" i="1">
                                  <a:latin typeface="Cambria Math" panose="02040503050406030204" pitchFamily="18" charset="0"/>
                                </a:rPr>
                                <m:t>𝑃</m:t>
                              </m:r>
                            </m:e>
                            <m:sub>
                              <m:r>
                                <a:rPr lang="en-GB" sz="1200" i="1">
                                  <a:latin typeface="Cambria Math" panose="02040503050406030204" pitchFamily="18" charset="0"/>
                                </a:rPr>
                                <m:t>1</m:t>
                              </m:r>
                            </m:sub>
                          </m:sSub>
                        </m:lim>
                      </m:limLow>
                      <m:r>
                        <a:rPr lang="en-GB" sz="1200">
                          <a:latin typeface="Cambria Math" panose="02040503050406030204" pitchFamily="18" charset="0"/>
                        </a:rPr>
                        <m:t>+</m:t>
                      </m:r>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𝑘</m:t>
                                      </m:r>
                                    </m:sub>
                                  </m:sSub>
                                </m:den>
                              </m:f>
                              <m:sSub>
                                <m:sSubPr>
                                  <m:ctrlPr>
                                    <a:rPr lang="en-GB" sz="1200" i="1">
                                      <a:latin typeface="Cambria Math" panose="02040503050406030204" pitchFamily="18" charset="0"/>
                                    </a:rPr>
                                  </m:ctrlPr>
                                </m:sSubPr>
                                <m:e>
                                  <m:r>
                                    <a:rPr lang="en-GB" sz="1200" i="1">
                                      <a:latin typeface="Cambria Math" panose="02040503050406030204" pitchFamily="18" charset="0"/>
                                    </a:rPr>
                                    <m:t>𝜏</m:t>
                                  </m:r>
                                </m:e>
                                <m:sub>
                                  <m:r>
                                    <a:rPr lang="en-GB" sz="1200" i="1">
                                      <a:latin typeface="Cambria Math" panose="02040503050406030204" pitchFamily="18" charset="0"/>
                                    </a:rPr>
                                    <m:t>𝑘𝑖</m:t>
                                  </m:r>
                                </m:sub>
                              </m:sSub>
                              <m:sSub>
                                <m:sSubPr>
                                  <m:ctrlPr>
                                    <a:rPr lang="en-GB" sz="1200" i="1">
                                      <a:latin typeface="Cambria Math" panose="02040503050406030204" pitchFamily="18" charset="0"/>
                                    </a:rPr>
                                  </m:ctrlPr>
                                </m:sSubPr>
                                <m:e>
                                  <m:r>
                                    <a:rPr lang="en-GB" sz="1200" i="1">
                                      <a:latin typeface="Cambria Math" panose="02040503050406030204" pitchFamily="18" charset="0"/>
                                    </a:rPr>
                                    <m:t>𝑢</m:t>
                                  </m:r>
                                </m:e>
                                <m:sub>
                                  <m:r>
                                    <a:rPr lang="en-GB" sz="1200" i="1">
                                      <a:latin typeface="Cambria Math" panose="02040503050406030204" pitchFamily="18" charset="0"/>
                                    </a:rPr>
                                    <m:t>𝑖</m:t>
                                  </m:r>
                                </m:sub>
                              </m:sSub>
                            </m:e>
                          </m:groupChr>
                        </m:e>
                        <m:lim>
                          <m:sSub>
                            <m:sSubPr>
                              <m:ctrlPr>
                                <a:rPr lang="en-GB" sz="1200" i="1">
                                  <a:latin typeface="Cambria Math" panose="02040503050406030204" pitchFamily="18" charset="0"/>
                                </a:rPr>
                              </m:ctrlPr>
                            </m:sSubPr>
                            <m:e>
                              <m:r>
                                <a:rPr lang="en-GB" sz="1200" i="1">
                                  <a:latin typeface="Cambria Math" panose="02040503050406030204" pitchFamily="18" charset="0"/>
                                </a:rPr>
                                <m:t>𝐷</m:t>
                              </m:r>
                            </m:e>
                            <m:sub>
                              <m:r>
                                <a:rPr lang="en-GB" sz="1200" i="1">
                                  <a:latin typeface="Cambria Math" panose="02040503050406030204" pitchFamily="18" charset="0"/>
                                </a:rPr>
                                <m:t>1</m:t>
                              </m:r>
                            </m:sub>
                          </m:sSub>
                        </m:lim>
                      </m:limLow>
                      <m:r>
                        <a:rPr lang="en-GB" sz="1200">
                          <a:latin typeface="Cambria Math" panose="02040503050406030204" pitchFamily="18" charset="0"/>
                        </a:rPr>
                        <m:t>+</m:t>
                      </m:r>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𝑘</m:t>
                                      </m:r>
                                    </m:sub>
                                  </m:sSub>
                                </m:den>
                              </m:f>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𝜆</m:t>
                                  </m:r>
                                  <m:f>
                                    <m:fPr>
                                      <m:ctrlPr>
                                        <a:rPr lang="en-GB" sz="1200" i="1">
                                          <a:latin typeface="Cambria Math" panose="02040503050406030204" pitchFamily="18" charset="0"/>
                                        </a:rPr>
                                      </m:ctrlPr>
                                    </m:fPr>
                                    <m:num>
                                      <m:r>
                                        <a:rPr lang="en-GB" sz="1200" i="1">
                                          <a:latin typeface="Cambria Math" panose="02040503050406030204" pitchFamily="18" charset="0"/>
                                        </a:rPr>
                                        <m:t>𝜕</m:t>
                                      </m:r>
                                      <m:acc>
                                        <m:accPr>
                                          <m:chr m:val="̂"/>
                                          <m:ctrlPr>
                                            <a:rPr lang="en-GB" sz="1200" i="1">
                                              <a:latin typeface="Cambria Math" panose="02040503050406030204" pitchFamily="18" charset="0"/>
                                            </a:rPr>
                                          </m:ctrlPr>
                                        </m:accPr>
                                        <m:e>
                                          <m:r>
                                            <a:rPr lang="en-GB" sz="1200" i="1">
                                              <a:latin typeface="Cambria Math" panose="02040503050406030204" pitchFamily="18" charset="0"/>
                                            </a:rPr>
                                            <m:t>𝑇</m:t>
                                          </m:r>
                                        </m:e>
                                      </m:acc>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𝑘</m:t>
                                          </m:r>
                                        </m:sub>
                                      </m:sSub>
                                    </m:den>
                                  </m:f>
                                </m:e>
                              </m:d>
                            </m:e>
                          </m:groupChr>
                        </m:e>
                        <m:lim>
                          <m:sSub>
                            <m:sSubPr>
                              <m:ctrlPr>
                                <a:rPr lang="en-GB" sz="1200" i="1">
                                  <a:latin typeface="Cambria Math" panose="02040503050406030204" pitchFamily="18" charset="0"/>
                                </a:rPr>
                              </m:ctrlPr>
                            </m:sSubPr>
                            <m:e>
                              <m:r>
                                <a:rPr lang="en-GB" sz="1200" i="1">
                                  <a:latin typeface="Cambria Math" panose="02040503050406030204" pitchFamily="18" charset="0"/>
                                </a:rPr>
                                <m:t>𝐷</m:t>
                              </m:r>
                            </m:e>
                            <m:sub>
                              <m:r>
                                <a:rPr lang="en-GB" sz="1200" i="1">
                                  <a:latin typeface="Cambria Math" panose="02040503050406030204" pitchFamily="18" charset="0"/>
                                </a:rPr>
                                <m:t>2</m:t>
                              </m:r>
                            </m:sub>
                          </m:sSub>
                        </m:lim>
                      </m:limLow>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m:t>
                                  </m:r>
                                </m:num>
                                <m:den>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𝑥</m:t>
                                      </m:r>
                                    </m:e>
                                    <m:sub>
                                      <m:r>
                                        <a:rPr lang="en-GB" sz="1200" i="1">
                                          <a:latin typeface="Cambria Math" panose="02040503050406030204" pitchFamily="18" charset="0"/>
                                        </a:rPr>
                                        <m:t>𝑖</m:t>
                                      </m:r>
                                    </m:sub>
                                  </m:sSub>
                                </m:den>
                              </m:f>
                              <m:r>
                                <a:rPr lang="en-GB" sz="1200" i="1">
                                  <a:latin typeface="Cambria Math" panose="02040503050406030204" pitchFamily="18" charset="0"/>
                                </a:rPr>
                                <m:t>𝜌</m:t>
                              </m:r>
                              <m:nary>
                                <m:naryPr>
                                  <m:chr m:val="∑"/>
                                  <m:limLoc m:val="undOvr"/>
                                  <m:ctrlPr>
                                    <a:rPr lang="en-GB" sz="1200" i="1">
                                      <a:latin typeface="Cambria Math" panose="02040503050406030204" pitchFamily="18" charset="0"/>
                                    </a:rPr>
                                  </m:ctrlPr>
                                </m:naryPr>
                                <m:sub>
                                  <m:r>
                                    <a:rPr lang="en-GB" sz="1200" i="1">
                                      <a:latin typeface="Cambria Math" panose="02040503050406030204" pitchFamily="18" charset="0"/>
                                    </a:rPr>
                                    <m:t>𝑘</m:t>
                                  </m:r>
                                  <m:r>
                                    <a:rPr lang="en-GB" sz="1200">
                                      <a:latin typeface="Cambria Math" panose="02040503050406030204" pitchFamily="18" charset="0"/>
                                    </a:rPr>
                                    <m:t>=1</m:t>
                                  </m:r>
                                </m:sub>
                                <m:sup>
                                  <m:r>
                                    <a:rPr lang="en-GB" sz="1200" i="1">
                                      <a:latin typeface="Cambria Math" panose="02040503050406030204" pitchFamily="18" charset="0"/>
                                    </a:rPr>
                                    <m:t>𝑁</m:t>
                                  </m:r>
                                </m:sup>
                                <m:e>
                                  <m:sSub>
                                    <m:sSubPr>
                                      <m:ctrlPr>
                                        <a:rPr lang="en-GB" sz="1200" i="1">
                                          <a:latin typeface="Cambria Math" panose="02040503050406030204" pitchFamily="18" charset="0"/>
                                        </a:rPr>
                                      </m:ctrlPr>
                                    </m:sSubPr>
                                    <m:e>
                                      <m:r>
                                        <a:rPr lang="en-GB" sz="1200" i="1">
                                          <a:latin typeface="Cambria Math" panose="02040503050406030204" pitchFamily="18" charset="0"/>
                                        </a:rPr>
                                        <m:t>h</m:t>
                                      </m:r>
                                    </m:e>
                                    <m:sub>
                                      <m:r>
                                        <a:rPr lang="en-GB" sz="1200" i="1">
                                          <a:latin typeface="Cambria Math" panose="02040503050406030204" pitchFamily="18" charset="0"/>
                                        </a:rPr>
                                        <m:t>𝑠</m:t>
                                      </m:r>
                                      <m:r>
                                        <a:rPr lang="en-GB" sz="1200">
                                          <a:latin typeface="Cambria Math" panose="02040503050406030204" pitchFamily="18" charset="0"/>
                                        </a:rPr>
                                        <m:t>,</m:t>
                                      </m:r>
                                      <m:r>
                                        <a:rPr lang="en-GB" sz="1200" i="1">
                                          <a:latin typeface="Cambria Math" panose="02040503050406030204" pitchFamily="18" charset="0"/>
                                        </a:rPr>
                                        <m:t>𝑘</m:t>
                                      </m:r>
                                    </m:sub>
                                  </m:sSub>
                                  <m:sSub>
                                    <m:sSubPr>
                                      <m:ctrlPr>
                                        <a:rPr lang="en-GB" sz="1200" i="1">
                                          <a:latin typeface="Cambria Math" panose="02040503050406030204" pitchFamily="18" charset="0"/>
                                        </a:rPr>
                                      </m:ctrlPr>
                                    </m:sSubPr>
                                    <m:e>
                                      <m:r>
                                        <a:rPr lang="en-GB" sz="1200" i="1">
                                          <a:latin typeface="Cambria Math" panose="02040503050406030204" pitchFamily="18" charset="0"/>
                                        </a:rPr>
                                        <m:t>𝑌</m:t>
                                      </m:r>
                                    </m:e>
                                    <m:sub>
                                      <m:r>
                                        <a:rPr lang="en-GB" sz="1200" i="1">
                                          <a:latin typeface="Cambria Math" panose="02040503050406030204" pitchFamily="18" charset="0"/>
                                        </a:rPr>
                                        <m:t>𝑘</m:t>
                                      </m:r>
                                    </m:sub>
                                  </m:sSub>
                                  <m:sSub>
                                    <m:sSubPr>
                                      <m:ctrlPr>
                                        <a:rPr lang="en-GB" sz="1200" i="1">
                                          <a:latin typeface="Cambria Math" panose="02040503050406030204" pitchFamily="18" charset="0"/>
                                        </a:rPr>
                                      </m:ctrlPr>
                                    </m:sSubPr>
                                    <m:e>
                                      <m:r>
                                        <a:rPr lang="en-GB" sz="1200" i="1">
                                          <a:latin typeface="Cambria Math" panose="02040503050406030204" pitchFamily="18" charset="0"/>
                                        </a:rPr>
                                        <m:t>𝑉</m:t>
                                      </m:r>
                                    </m:e>
                                    <m:sub>
                                      <m:r>
                                        <a:rPr lang="en-GB" sz="1200" i="1">
                                          <a:latin typeface="Cambria Math" panose="02040503050406030204" pitchFamily="18" charset="0"/>
                                        </a:rPr>
                                        <m:t>𝑘</m:t>
                                      </m:r>
                                      <m:r>
                                        <a:rPr lang="en-GB" sz="1200">
                                          <a:latin typeface="Cambria Math" panose="02040503050406030204" pitchFamily="18" charset="0"/>
                                        </a:rPr>
                                        <m:t>,</m:t>
                                      </m:r>
                                      <m:r>
                                        <a:rPr lang="en-GB" sz="1200" i="1">
                                          <a:latin typeface="Cambria Math" panose="02040503050406030204" pitchFamily="18" charset="0"/>
                                        </a:rPr>
                                        <m:t>𝑖</m:t>
                                      </m:r>
                                    </m:sub>
                                  </m:sSub>
                                </m:e>
                              </m:nary>
                            </m:e>
                          </m:groupChr>
                        </m:e>
                        <m:lim>
                          <m:sSub>
                            <m:sSubPr>
                              <m:ctrlPr>
                                <a:rPr lang="en-GB" sz="1200" i="1">
                                  <a:latin typeface="Cambria Math" panose="02040503050406030204" pitchFamily="18" charset="0"/>
                                </a:rPr>
                              </m:ctrlPr>
                            </m:sSubPr>
                            <m:e>
                              <m:r>
                                <a:rPr lang="en-GB" sz="1200" i="1">
                                  <a:latin typeface="Cambria Math" panose="02040503050406030204" pitchFamily="18" charset="0"/>
                                </a:rPr>
                                <m:t>𝐷</m:t>
                              </m:r>
                            </m:e>
                            <m:sub>
                              <m:r>
                                <a:rPr lang="en-GB" sz="1200" i="1">
                                  <a:latin typeface="Cambria Math" panose="02040503050406030204" pitchFamily="18" charset="0"/>
                                </a:rPr>
                                <m:t>3</m:t>
                              </m:r>
                            </m:sub>
                          </m:sSub>
                        </m:lim>
                      </m:limLow>
                      <m:r>
                        <a:rPr lang="en-GB" sz="1200">
                          <a:latin typeface="Cambria Math" panose="02040503050406030204" pitchFamily="18" charset="0"/>
                        </a:rPr>
                        <m:t>+</m:t>
                      </m:r>
                      <m:limLow>
                        <m:limLowPr>
                          <m:ctrlPr>
                            <a:rPr lang="en-GB" sz="1200" i="1">
                              <a:latin typeface="Cambria Math" panose="02040503050406030204" pitchFamily="18" charset="0"/>
                            </a:rPr>
                          </m:ctrlPr>
                        </m:limLowPr>
                        <m:e>
                          <m:groupChr>
                            <m:groupChrPr>
                              <m:chr m:val="⏟"/>
                              <m:ctrlPr>
                                <a:rPr lang="en-GB" sz="1200" i="1">
                                  <a:latin typeface="Cambria Math" panose="02040503050406030204" pitchFamily="18" charset="0"/>
                                </a:rPr>
                              </m:ctrlPr>
                            </m:groupChrPr>
                            <m:e>
                              <m:sSub>
                                <m:sSubPr>
                                  <m:ctrlPr>
                                    <a:rPr lang="en-GB" sz="1200" i="1">
                                      <a:latin typeface="Cambria Math" panose="02040503050406030204" pitchFamily="18" charset="0"/>
                                    </a:rPr>
                                  </m:ctrlPr>
                                </m:sSubPr>
                                <m:e>
                                  <m:acc>
                                    <m:accPr>
                                      <m:chr m:val="̇"/>
                                      <m:ctrlPr>
                                        <a:rPr lang="en-GB" sz="1200" i="1">
                                          <a:latin typeface="Cambria Math" panose="02040503050406030204" pitchFamily="18" charset="0"/>
                                        </a:rPr>
                                      </m:ctrlPr>
                                    </m:accPr>
                                    <m:e>
                                      <m:r>
                                        <a:rPr lang="en-GB" sz="1200" i="1">
                                          <a:latin typeface="Cambria Math" panose="02040503050406030204" pitchFamily="18" charset="0"/>
                                        </a:rPr>
                                        <m:t>𝑤</m:t>
                                      </m:r>
                                    </m:e>
                                  </m:acc>
                                </m:e>
                                <m:sub>
                                  <m:r>
                                    <a:rPr lang="en-GB" sz="1200" i="1">
                                      <a:latin typeface="Cambria Math" panose="02040503050406030204" pitchFamily="18" charset="0"/>
                                    </a:rPr>
                                    <m:t>𝑇</m:t>
                                  </m:r>
                                </m:sub>
                              </m:sSub>
                            </m:e>
                          </m:groupChr>
                        </m:e>
                        <m:lim>
                          <m:sSub>
                            <m:sSubPr>
                              <m:ctrlPr>
                                <a:rPr lang="en-GB" sz="1200" i="1">
                                  <a:latin typeface="Cambria Math" panose="02040503050406030204" pitchFamily="18" charset="0"/>
                                </a:rPr>
                              </m:ctrlPr>
                            </m:sSubPr>
                            <m:e>
                              <m:r>
                                <a:rPr lang="en-GB" sz="1200" i="1">
                                  <a:latin typeface="Cambria Math" panose="02040503050406030204" pitchFamily="18" charset="0"/>
                                </a:rPr>
                                <m:t>𝑃</m:t>
                              </m:r>
                            </m:e>
                            <m:sub>
                              <m:r>
                                <a:rPr lang="en-GB" sz="1200" i="1">
                                  <a:latin typeface="Cambria Math" panose="02040503050406030204" pitchFamily="18" charset="0"/>
                                </a:rPr>
                                <m:t>2</m:t>
                              </m:r>
                            </m:sub>
                          </m:sSub>
                        </m:lim>
                      </m:limLow>
                      <m:r>
                        <a:rPr lang="en-GB" sz="1200">
                          <a:latin typeface="Cambria Math" panose="02040503050406030204" pitchFamily="18" charset="0"/>
                        </a:rPr>
                        <m:t>+</m:t>
                      </m:r>
                      <m:limLow>
                        <m:limLowPr>
                          <m:ctrlPr>
                            <a:rPr lang="en-GB" sz="1200" i="1" smtClean="0">
                              <a:solidFill>
                                <a:srgbClr val="0000FF"/>
                              </a:solidFill>
                              <a:latin typeface="Cambria Math" panose="02040503050406030204" pitchFamily="18" charset="0"/>
                            </a:rPr>
                          </m:ctrlPr>
                        </m:limLowPr>
                        <m:e>
                          <m:groupChr>
                            <m:groupChrPr>
                              <m:chr m:val="⏟"/>
                              <m:ctrlPr>
                                <a:rPr lang="en-GB" sz="1200" i="1">
                                  <a:solidFill>
                                    <a:srgbClr val="0000FF"/>
                                  </a:solidFill>
                                  <a:latin typeface="Cambria Math" panose="02040503050406030204" pitchFamily="18" charset="0"/>
                                </a:rPr>
                              </m:ctrlPr>
                            </m:groupChrPr>
                            <m:e>
                              <m:sSup>
                                <m:sSupPr>
                                  <m:ctrlPr>
                                    <a:rPr lang="en-GB" sz="1200" i="1">
                                      <a:solidFill>
                                        <a:srgbClr val="0000FF"/>
                                      </a:solidFill>
                                      <a:latin typeface="Cambria Math" panose="02040503050406030204" pitchFamily="18" charset="0"/>
                                    </a:rPr>
                                  </m:ctrlPr>
                                </m:sSupPr>
                                <m:e>
                                  <m:r>
                                    <a:rPr lang="en-GB" sz="1200" i="1">
                                      <a:solidFill>
                                        <a:srgbClr val="0000FF"/>
                                      </a:solidFill>
                                      <a:latin typeface="Cambria Math" panose="02040503050406030204" pitchFamily="18" charset="0"/>
                                    </a:rPr>
                                    <m:t>𝑞</m:t>
                                  </m:r>
                                </m:e>
                                <m:sup>
                                  <m:r>
                                    <a:rPr lang="en-GB" sz="1200" i="1">
                                      <a:solidFill>
                                        <a:srgbClr val="0000FF"/>
                                      </a:solidFill>
                                      <a:latin typeface="Cambria Math" panose="02040503050406030204" pitchFamily="18" charset="0"/>
                                    </a:rPr>
                                    <m:t>′′′</m:t>
                                  </m:r>
                                </m:sup>
                              </m:sSup>
                            </m:e>
                          </m:groupChr>
                        </m:e>
                        <m:lim>
                          <m:sSub>
                            <m:sSubPr>
                              <m:ctrlPr>
                                <a:rPr lang="en-GB" sz="1200" i="1">
                                  <a:solidFill>
                                    <a:srgbClr val="0000FF"/>
                                  </a:solidFill>
                                  <a:latin typeface="Cambria Math" panose="02040503050406030204" pitchFamily="18" charset="0"/>
                                </a:rPr>
                              </m:ctrlPr>
                            </m:sSubPr>
                            <m:e>
                              <m:r>
                                <a:rPr lang="en-GB" sz="1200" i="1">
                                  <a:solidFill>
                                    <a:srgbClr val="0000FF"/>
                                  </a:solidFill>
                                  <a:latin typeface="Cambria Math" panose="02040503050406030204" pitchFamily="18" charset="0"/>
                                </a:rPr>
                                <m:t>𝑃</m:t>
                              </m:r>
                            </m:e>
                            <m:sub>
                              <m:r>
                                <a:rPr lang="en-GB" sz="1200" i="1">
                                  <a:solidFill>
                                    <a:srgbClr val="0000FF"/>
                                  </a:solidFill>
                                  <a:latin typeface="Cambria Math" panose="02040503050406030204" pitchFamily="18" charset="0"/>
                                </a:rPr>
                                <m:t>3</m:t>
                              </m:r>
                            </m:sub>
                          </m:sSub>
                        </m:lim>
                      </m:limLow>
                    </m:oMath>
                  </m:oMathPara>
                </a14:m>
                <a:endParaRPr lang="en-GB" sz="1100" i="1" dirty="0">
                  <a:latin typeface="Cambria Math" panose="02040503050406030204" pitchFamily="18" charset="0"/>
                </a:endParaRPr>
              </a:p>
              <a:p>
                <a:pPr marL="342900" indent="-342900">
                  <a:buClr>
                    <a:srgbClr val="0000FF"/>
                  </a:buClr>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source term (spark energy) follows a Gaussian profile</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 </m:t>
                        </m:r>
                      </m:e>
                      <m:sup>
                        <m:r>
                          <a:rPr lang="en-GB" sz="1600" i="1">
                            <a:latin typeface="Cambria Math" panose="02040503050406030204" pitchFamily="18" charset="0"/>
                          </a:rPr>
                          <m:t>5</m:t>
                        </m:r>
                      </m:sup>
                    </m:sSup>
                  </m:oMath>
                </a14:m>
                <a:endParaRPr lang="en-GB" sz="1600" i="1" dirty="0">
                  <a:latin typeface="Cambria Math" panose="02040503050406030204" pitchFamily="18" charset="0"/>
                </a:endParaRPr>
              </a:p>
              <a:p>
                <a:endParaRPr lang="en-GB" sz="1600" i="1" dirty="0">
                  <a:latin typeface="Cambria Math" panose="020405030504060302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33862" y="2233947"/>
                <a:ext cx="6398378" cy="2021323"/>
              </a:xfrm>
              <a:prstGeom prst="rect">
                <a:avLst/>
              </a:prstGeom>
              <a:blipFill>
                <a:blip r:embed="rId3"/>
                <a:stretch>
                  <a:fillRect l="-572" t="-904"/>
                </a:stretch>
              </a:blipFill>
            </p:spPr>
            <p:txBody>
              <a:bodyPr/>
              <a:lstStyle/>
              <a:p>
                <a:r>
                  <a:rPr lang="en-GB">
                    <a:noFill/>
                  </a:rPr>
                  <a:t> </a:t>
                </a:r>
              </a:p>
            </p:txBody>
          </p:sp>
        </mc:Fallback>
      </mc:AlternateContent>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859" y="1988840"/>
            <a:ext cx="2670653" cy="2198038"/>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5425409" y="4864039"/>
                <a:ext cx="3718590" cy="357534"/>
              </a:xfrm>
              <a:prstGeom prst="rect">
                <a:avLst/>
              </a:prstGeom>
              <a:noFill/>
            </p:spPr>
            <p:txBody>
              <a:bodyPr wrap="square" rtlCol="0">
                <a:spAutoFit/>
              </a:bodyPr>
              <a:lstStyle/>
              <a:p>
                <a14:m>
                  <m:oMath xmlns:m="http://schemas.openxmlformats.org/officeDocument/2006/math">
                    <m:sSub>
                      <m:sSubPr>
                        <m:ctrlPr>
                          <a:rPr lang="en-US" sz="1600" i="1" smtClean="0">
                            <a:solidFill>
                              <a:srgbClr val="0000FF"/>
                            </a:solidFill>
                            <a:latin typeface="Cambria Math" panose="02040503050406030204" pitchFamily="18" charset="0"/>
                            <a:cs typeface="Times New Roman"/>
                          </a:rPr>
                        </m:ctrlPr>
                      </m:sSubPr>
                      <m:e>
                        <m:r>
                          <a:rPr lang="en-GB" sz="1600" i="1">
                            <a:solidFill>
                              <a:srgbClr val="0000FF"/>
                            </a:solidFill>
                            <a:latin typeface="Cambria Math" panose="02040503050406030204" pitchFamily="18" charset="0"/>
                            <a:cs typeface="Times New Roman"/>
                          </a:rPr>
                          <m:t>𝑎</m:t>
                        </m:r>
                      </m:e>
                      <m:sub>
                        <m:r>
                          <a:rPr lang="en-GB" sz="1600" i="1">
                            <a:solidFill>
                              <a:srgbClr val="0000FF"/>
                            </a:solidFill>
                            <a:latin typeface="Cambria Math" panose="02040503050406030204" pitchFamily="18" charset="0"/>
                            <a:cs typeface="Times New Roman"/>
                          </a:rPr>
                          <m:t>𝑠𝑝</m:t>
                        </m:r>
                      </m:sub>
                    </m:sSub>
                  </m:oMath>
                </a14:m>
                <a:r>
                  <a:rPr lang="en-US" sz="1600" dirty="0">
                    <a:solidFill>
                      <a:srgbClr val="000000"/>
                    </a:solidFill>
                    <a:latin typeface="Times New Roman"/>
                    <a:cs typeface="Times New Roman"/>
                  </a:rPr>
                  <a:t>-Total ignition energy input parameter</a:t>
                </a:r>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425409" y="4864039"/>
                <a:ext cx="3718590" cy="357534"/>
              </a:xfrm>
              <a:prstGeom prst="rect">
                <a:avLst/>
              </a:prstGeom>
              <a:blipFill>
                <a:blip r:embed="rId5"/>
                <a:stretch>
                  <a:fillRect t="-5085"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13" y="4128808"/>
                <a:ext cx="2825958" cy="5715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𝐴</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𝑒𝑥𝑝</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sSubSup>
                                <m:sSubSupPr>
                                  <m:ctrlPr>
                                    <a:rPr lang="en-GB" sz="1600" b="0" i="1" smtClean="0">
                                      <a:solidFill>
                                        <a:schemeClr val="tx1"/>
                                      </a:solidFill>
                                      <a:latin typeface="Cambria Math" panose="02040503050406030204" pitchFamily="18" charset="0"/>
                                    </a:rPr>
                                  </m:ctrlPr>
                                </m:sSubSupPr>
                                <m:e>
                                  <m:r>
                                    <a:rPr lang="en-GB" sz="1600" b="0" i="1" smtClean="0">
                                      <a:solidFill>
                                        <a:schemeClr val="tx1"/>
                                      </a:solidFill>
                                      <a:latin typeface="Cambria Math" panose="02040503050406030204" pitchFamily="18" charset="0"/>
                                    </a:rPr>
                                    <m:t>𝑅</m:t>
                                  </m:r>
                                </m:e>
                                <m:sub>
                                  <m:r>
                                    <a:rPr lang="en-GB" sz="1600" b="0" i="1" smtClean="0">
                                      <a:solidFill>
                                        <a:schemeClr val="tx1"/>
                                      </a:solidFill>
                                      <a:latin typeface="Cambria Math" panose="02040503050406030204" pitchFamily="18" charset="0"/>
                                    </a:rPr>
                                    <m:t>𝑠𝑝</m:t>
                                  </m:r>
                                </m:sub>
                                <m:sup>
                                  <m:r>
                                    <a:rPr lang="en-GB" sz="1600" b="0" i="1" smtClean="0">
                                      <a:latin typeface="Cambria Math" panose="02040503050406030204" pitchFamily="18" charset="0"/>
                                    </a:rPr>
                                    <m:t>2</m:t>
                                  </m:r>
                                </m:sup>
                              </m:sSubSup>
                            </m:den>
                          </m:f>
                        </m:e>
                      </m:d>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813" y="4128808"/>
                <a:ext cx="2825958" cy="571503"/>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5315" y="4766920"/>
                <a:ext cx="1798047" cy="647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𝑄</m:t>
                          </m:r>
                        </m:e>
                      </m:acc>
                      <m:r>
                        <a:rPr lang="en-GB" sz="1600" b="0" i="1" smtClean="0">
                          <a:latin typeface="Cambria Math" panose="02040503050406030204" pitchFamily="18" charset="0"/>
                        </a:rPr>
                        <m:t>=</m:t>
                      </m:r>
                      <m:nary>
                        <m:naryPr>
                          <m:limLoc m:val="undOvr"/>
                          <m:ctrlPr>
                            <a:rPr lang="en-GB" sz="1600" b="0" i="1" smtClean="0">
                              <a:latin typeface="Cambria Math" panose="02040503050406030204" pitchFamily="18" charset="0"/>
                            </a:rPr>
                          </m:ctrlPr>
                        </m:naryPr>
                        <m:sub>
                          <m:r>
                            <m:rPr>
                              <m:brk m:alnAt="24"/>
                            </m:rPr>
                            <a:rPr lang="en-GB" sz="1600" b="0" i="1" smtClean="0">
                              <a:latin typeface="Cambria Math" panose="02040503050406030204" pitchFamily="18" charset="0"/>
                            </a:rPr>
                            <m:t>𝑉</m:t>
                          </m:r>
                        </m:sub>
                        <m:sup>
                          <m:r>
                            <a:rPr lang="en-GB" sz="1600" b="0" i="1" smtClean="0">
                              <a:latin typeface="Cambria Math" panose="02040503050406030204" pitchFamily="18" charset="0"/>
                            </a:rPr>
                            <m:t> </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𝑑𝑉</m:t>
                          </m:r>
                        </m:e>
                      </m:nary>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5315" y="4766920"/>
                <a:ext cx="1798047" cy="647228"/>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993645" y="4145223"/>
                <a:ext cx="5619960" cy="555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1600" i="1" smtClean="0">
                              <a:latin typeface="Cambria Math" panose="02040503050406030204" pitchFamily="18" charset="0"/>
                            </a:rPr>
                          </m:ctrlPr>
                        </m:accPr>
                        <m:e>
                          <m:r>
                            <a:rPr lang="en-GB" sz="1600" i="1">
                              <a:latin typeface="Cambria Math" panose="02040503050406030204" pitchFamily="18" charset="0"/>
                            </a:rPr>
                            <m:t>𝑄</m:t>
                          </m:r>
                        </m:e>
                      </m:acc>
                      <m:r>
                        <a:rPr lang="en-GB" sz="1600" b="0" i="1" smtClean="0">
                          <a:latin typeface="Cambria Math" panose="02040503050406030204" pitchFamily="18" charset="0"/>
                        </a:rPr>
                        <m:t>=</m:t>
                      </m:r>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𝑎</m:t>
                          </m:r>
                        </m:e>
                        <m:sub>
                          <m:r>
                            <a:rPr lang="en-GB" sz="1600" b="0" i="1" smtClean="0">
                              <a:solidFill>
                                <a:schemeClr val="tx1"/>
                              </a:solidFill>
                              <a:latin typeface="Cambria Math" panose="02040503050406030204" pitchFamily="18" charset="0"/>
                            </a:rPr>
                            <m:t>𝑠𝑝</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𝜌</m:t>
                          </m:r>
                        </m:e>
                        <m:sub>
                          <m:r>
                            <a:rPr lang="en-GB" sz="1600" b="0" i="1" smtClean="0">
                              <a:latin typeface="Cambria Math" panose="02040503050406030204" pitchFamily="18" charset="0"/>
                            </a:rPr>
                            <m:t>0</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𝑃</m:t>
                          </m:r>
                        </m:sub>
                      </m:sSub>
                      <m:r>
                        <a:rPr lang="en-GB" sz="1600" b="0" i="1" smtClean="0">
                          <a:latin typeface="Cambria Math" panose="02040503050406030204" pitchFamily="18" charset="0"/>
                          <a:ea typeface="Cambria Math" panose="02040503050406030204" pitchFamily="18" charset="0"/>
                        </a:rPr>
                        <m:t>𝜏</m:t>
                      </m:r>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𝑇</m:t>
                          </m:r>
                        </m:e>
                        <m:sub>
                          <m:r>
                            <a:rPr lang="en-GB" sz="1600" b="0" i="1" smtClean="0">
                              <a:latin typeface="Cambria Math" panose="02040503050406030204" pitchFamily="18" charset="0"/>
                              <a:ea typeface="Cambria Math" panose="02040503050406030204" pitchFamily="18" charset="0"/>
                            </a:rPr>
                            <m:t>0</m:t>
                          </m:r>
                        </m:sub>
                      </m:sSub>
                      <m:d>
                        <m:dPr>
                          <m:ctrlPr>
                            <a:rPr lang="en-GB" sz="1600" b="0" i="1" smtClean="0">
                              <a:latin typeface="Cambria Math" panose="02040503050406030204" pitchFamily="18" charset="0"/>
                              <a:ea typeface="Cambria Math" panose="02040503050406030204" pitchFamily="18" charset="0"/>
                            </a:rPr>
                          </m:ctrlPr>
                        </m:dPr>
                        <m:e>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4</m:t>
                              </m:r>
                            </m:num>
                            <m:den>
                              <m:r>
                                <a:rPr lang="en-GB" sz="1600" b="0" i="1" smtClean="0">
                                  <a:latin typeface="Cambria Math" panose="02040503050406030204" pitchFamily="18" charset="0"/>
                                  <a:ea typeface="Cambria Math" panose="02040503050406030204" pitchFamily="18" charset="0"/>
                                </a:rPr>
                                <m:t>3</m:t>
                              </m:r>
                            </m:den>
                          </m:f>
                          <m:r>
                            <a:rPr lang="en-GB" sz="1600" b="0" i="1" smtClean="0">
                              <a:latin typeface="Cambria Math" panose="02040503050406030204" pitchFamily="18" charset="0"/>
                              <a:ea typeface="Cambria Math" panose="02040503050406030204" pitchFamily="18" charset="0"/>
                            </a:rPr>
                            <m:t>𝜋</m:t>
                          </m:r>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𝑙</m:t>
                              </m:r>
                            </m:e>
                            <m:sub>
                              <m:r>
                                <a:rPr lang="en-GB" sz="1600" b="0" i="1" smtClean="0">
                                  <a:latin typeface="Cambria Math" panose="02040503050406030204" pitchFamily="18" charset="0"/>
                                  <a:ea typeface="Cambria Math" panose="02040503050406030204" pitchFamily="18" charset="0"/>
                                </a:rPr>
                                <m:t>𝑓</m:t>
                              </m:r>
                            </m:sub>
                            <m:sup>
                              <m:r>
                                <a:rPr lang="en-GB" sz="1600" b="0" i="1" smtClean="0">
                                  <a:latin typeface="Cambria Math" panose="02040503050406030204" pitchFamily="18" charset="0"/>
                                  <a:ea typeface="Cambria Math" panose="02040503050406030204" pitchFamily="18" charset="0"/>
                                </a:rPr>
                                <m:t>3</m:t>
                              </m:r>
                            </m:sup>
                          </m:sSubSup>
                        </m:e>
                      </m:d>
                      <m:d>
                        <m:dPr>
                          <m:begChr m:val="["/>
                          <m:endChr m:val="]"/>
                          <m:ctrlPr>
                            <a:rPr lang="en-GB" sz="1600" b="0" i="1" smtClean="0">
                              <a:latin typeface="Cambria Math" panose="02040503050406030204" pitchFamily="18" charset="0"/>
                              <a:ea typeface="Cambria Math" panose="02040503050406030204" pitchFamily="18" charset="0"/>
                            </a:rPr>
                          </m:ctrlPr>
                        </m:dPr>
                        <m:e>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𝐻</m:t>
                              </m:r>
                              <m:d>
                                <m:dPr>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𝑡</m:t>
                                  </m:r>
                                </m:e>
                              </m:d>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𝐻</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𝑡</m:t>
                              </m:r>
                              <m:r>
                                <a:rPr lang="en-GB" sz="1600" b="0" i="1" smtClean="0">
                                  <a:latin typeface="Cambria Math" panose="02040503050406030204" pitchFamily="18" charset="0"/>
                                  <a:ea typeface="Cambria Math" panose="02040503050406030204" pitchFamily="18" charset="0"/>
                                </a:rPr>
                                <m:t>−</m:t>
                              </m:r>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𝑡</m:t>
                                  </m:r>
                                </m:e>
                                <m:sub>
                                  <m:r>
                                    <a:rPr lang="en-GB" sz="1600" b="0" i="1" smtClean="0">
                                      <a:latin typeface="Cambria Math" panose="02040503050406030204" pitchFamily="18" charset="0"/>
                                      <a:ea typeface="Cambria Math" panose="02040503050406030204" pitchFamily="18" charset="0"/>
                                    </a:rPr>
                                    <m:t>𝑠𝑝</m:t>
                                  </m:r>
                                </m:sub>
                              </m:sSub>
                              <m:r>
                                <a:rPr lang="en-GB" sz="1600" b="0" i="1" smtClean="0">
                                  <a:latin typeface="Cambria Math" panose="02040503050406030204" pitchFamily="18" charset="0"/>
                                  <a:ea typeface="Cambria Math" panose="02040503050406030204" pitchFamily="18" charset="0"/>
                                </a:rPr>
                                <m:t>)</m:t>
                              </m:r>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𝑡</m:t>
                                  </m:r>
                                </m:e>
                                <m:sub>
                                  <m:r>
                                    <a:rPr lang="en-GB" sz="1600" b="0" i="1" smtClean="0">
                                      <a:latin typeface="Cambria Math" panose="02040503050406030204" pitchFamily="18" charset="0"/>
                                      <a:ea typeface="Cambria Math" panose="02040503050406030204" pitchFamily="18" charset="0"/>
                                    </a:rPr>
                                    <m:t>𝑠𝑝</m:t>
                                  </m:r>
                                </m:sub>
                              </m:sSub>
                            </m:den>
                          </m:f>
                        </m:e>
                      </m:d>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993645" y="4145223"/>
                <a:ext cx="5619960" cy="555088"/>
              </a:xfrm>
              <a:prstGeom prst="rect">
                <a:avLst/>
              </a:prstGeom>
              <a:blipFill rotWithShape="0">
                <a:blip r:embed="rId8"/>
                <a:stretch>
                  <a:fillRect/>
                </a:stretch>
              </a:blipFill>
            </p:spPr>
            <p:txBody>
              <a:bodyPr/>
              <a:lstStyle/>
              <a:p>
                <a:r>
                  <a:rPr lang="en-GB">
                    <a:noFill/>
                  </a:rPr>
                  <a:t> </a:t>
                </a:r>
              </a:p>
            </p:txBody>
          </p:sp>
        </mc:Fallback>
      </mc:AlternateContent>
      <p:grpSp>
        <p:nvGrpSpPr>
          <p:cNvPr id="32" name="Group 31"/>
          <p:cNvGrpSpPr/>
          <p:nvPr/>
        </p:nvGrpSpPr>
        <p:grpSpPr>
          <a:xfrm>
            <a:off x="107504" y="5072139"/>
            <a:ext cx="3192733" cy="869429"/>
            <a:chOff x="-2705724" y="5801545"/>
            <a:chExt cx="2774099" cy="745552"/>
          </a:xfrm>
        </p:grpSpPr>
        <p:sp>
          <p:nvSpPr>
            <p:cNvPr id="33" name="TextBox 32"/>
            <p:cNvSpPr txBox="1"/>
            <p:nvPr/>
          </p:nvSpPr>
          <p:spPr>
            <a:xfrm>
              <a:off x="68319" y="5801545"/>
              <a:ext cx="56" cy="211139"/>
            </a:xfrm>
            <a:prstGeom prst="rect">
              <a:avLst/>
            </a:prstGeom>
            <a:noFill/>
          </p:spPr>
          <p:txBody>
            <a:bodyPr wrap="none" lIns="0" tIns="0" rIns="0" bIns="0" rtlCol="0">
              <a:spAutoFit/>
            </a:bodyPr>
            <a:lstStyle/>
            <a:p>
              <a:endParaRPr lang="en-GB" sz="1600" dirty="0"/>
            </a:p>
          </p:txBody>
        </p:sp>
        <mc:AlternateContent xmlns:mc="http://schemas.openxmlformats.org/markup-compatibility/2006" xmlns:a14="http://schemas.microsoft.com/office/drawing/2010/main">
          <mc:Choice Requires="a14">
            <p:sp>
              <p:nvSpPr>
                <p:cNvPr id="34" name="TextBox 33"/>
                <p:cNvSpPr txBox="1"/>
                <p:nvPr/>
              </p:nvSpPr>
              <p:spPr>
                <a:xfrm>
                  <a:off x="-2705724" y="6236436"/>
                  <a:ext cx="2172236" cy="310661"/>
                </a:xfrm>
                <a:prstGeom prst="rect">
                  <a:avLst/>
                </a:prstGeom>
                <a:noFill/>
              </p:spPr>
              <p:txBody>
                <a:bodyPr wrap="none" rtlCol="0">
                  <a:spAutoFit/>
                </a:bodyPr>
                <a:lstStyle/>
                <a:p>
                  <a:r>
                    <a:rPr lang="en-GB" sz="1600" dirty="0">
                      <a:ea typeface="Cambria Math"/>
                    </a:rPr>
                    <a:t>  </a:t>
                  </a:r>
                  <a14:m>
                    <m:oMath xmlns:m="http://schemas.openxmlformats.org/officeDocument/2006/math">
                      <m:r>
                        <a:rPr lang="en-GB" sz="1600" i="1" smtClean="0">
                          <a:latin typeface="Cambria Math"/>
                          <a:ea typeface="Cambria Math"/>
                        </a:rPr>
                        <m:t>𝜏</m:t>
                      </m:r>
                      <m:r>
                        <a:rPr lang="en-GB" sz="1600" b="0" i="1" smtClean="0">
                          <a:latin typeface="Cambria Math"/>
                          <a:ea typeface="Cambria Math"/>
                        </a:rPr>
                        <m:t>=(</m:t>
                      </m:r>
                      <m:sSub>
                        <m:sSubPr>
                          <m:ctrlPr>
                            <a:rPr lang="en-GB" sz="1600" b="0" i="1" smtClean="0">
                              <a:latin typeface="Cambria Math" panose="02040503050406030204" pitchFamily="18" charset="0"/>
                              <a:ea typeface="Cambria Math"/>
                            </a:rPr>
                          </m:ctrlPr>
                        </m:sSubPr>
                        <m:e>
                          <m:r>
                            <a:rPr lang="en-GB" sz="1600" b="0" i="1" smtClean="0">
                              <a:latin typeface="Cambria Math"/>
                              <a:ea typeface="Cambria Math"/>
                            </a:rPr>
                            <m:t>𝑇</m:t>
                          </m:r>
                        </m:e>
                        <m:sub>
                          <m:r>
                            <a:rPr lang="en-GB" sz="1600" b="0" i="1" smtClean="0">
                              <a:latin typeface="Cambria Math"/>
                              <a:ea typeface="Cambria Math"/>
                            </a:rPr>
                            <m:t>𝑎𝑑</m:t>
                          </m:r>
                          <m:r>
                            <a:rPr lang="en-GB" sz="1600" b="0" i="1" smtClean="0">
                              <a:latin typeface="Cambria Math"/>
                              <a:ea typeface="Cambria Math"/>
                            </a:rPr>
                            <m:t>(</m:t>
                          </m:r>
                          <m:r>
                            <a:rPr lang="en-GB" sz="1600" b="0" i="1" smtClean="0">
                              <a:latin typeface="Cambria Math"/>
                              <a:ea typeface="Cambria Math"/>
                            </a:rPr>
                            <m:t>𝜙</m:t>
                          </m:r>
                          <m:r>
                            <a:rPr lang="en-GB" sz="1600" b="0" i="1" smtClean="0">
                              <a:latin typeface="Cambria Math"/>
                              <a:ea typeface="Cambria Math"/>
                            </a:rPr>
                            <m:t>=1.0)</m:t>
                          </m:r>
                        </m:sub>
                      </m:sSub>
                      <m:r>
                        <a:rPr lang="en-GB" sz="1600" b="0" i="1" smtClean="0">
                          <a:latin typeface="Cambria Math"/>
                          <a:ea typeface="Cambria Math"/>
                        </a:rPr>
                        <m:t>−</m:t>
                      </m:r>
                      <m:sSub>
                        <m:sSubPr>
                          <m:ctrlPr>
                            <a:rPr lang="en-GB" sz="1600" b="0" i="1" smtClean="0">
                              <a:latin typeface="Cambria Math" panose="02040503050406030204" pitchFamily="18" charset="0"/>
                              <a:ea typeface="Cambria Math"/>
                            </a:rPr>
                          </m:ctrlPr>
                        </m:sSubPr>
                        <m:e>
                          <m:r>
                            <a:rPr lang="en-GB" sz="1600" b="0" i="1" smtClean="0">
                              <a:latin typeface="Cambria Math"/>
                              <a:ea typeface="Cambria Math"/>
                            </a:rPr>
                            <m:t>𝑇</m:t>
                          </m:r>
                        </m:e>
                        <m:sub>
                          <m:r>
                            <a:rPr lang="en-GB" sz="1600" b="0" i="1" smtClean="0">
                              <a:latin typeface="Cambria Math"/>
                              <a:ea typeface="Cambria Math"/>
                            </a:rPr>
                            <m:t>0</m:t>
                          </m:r>
                        </m:sub>
                      </m:sSub>
                      <m:r>
                        <a:rPr lang="en-GB" sz="1600" b="0" i="1" smtClean="0">
                          <a:latin typeface="Cambria Math"/>
                          <a:ea typeface="Cambria Math"/>
                        </a:rPr>
                        <m:t>)/</m:t>
                      </m:r>
                      <m:sSub>
                        <m:sSubPr>
                          <m:ctrlPr>
                            <a:rPr lang="en-GB" sz="1600" b="0" i="1" smtClean="0">
                              <a:latin typeface="Cambria Math" panose="02040503050406030204" pitchFamily="18" charset="0"/>
                              <a:ea typeface="Cambria Math"/>
                            </a:rPr>
                          </m:ctrlPr>
                        </m:sSubPr>
                        <m:e>
                          <m:r>
                            <a:rPr lang="en-GB" sz="1600" b="0" i="1" smtClean="0">
                              <a:latin typeface="Cambria Math"/>
                              <a:ea typeface="Cambria Math"/>
                            </a:rPr>
                            <m:t>𝑇</m:t>
                          </m:r>
                        </m:e>
                        <m:sub>
                          <m:r>
                            <a:rPr lang="en-GB" sz="1600" b="0" i="1" smtClean="0">
                              <a:latin typeface="Cambria Math"/>
                              <a:ea typeface="Cambria Math"/>
                            </a:rPr>
                            <m:t>0</m:t>
                          </m:r>
                        </m:sub>
                      </m:sSub>
                    </m:oMath>
                  </a14:m>
                  <a:r>
                    <a:rPr lang="en-GB" sz="1600" dirty="0"/>
                    <a:t>  </a:t>
                  </a:r>
                </a:p>
              </p:txBody>
            </p:sp>
          </mc:Choice>
          <mc:Fallback xmlns="">
            <p:sp>
              <p:nvSpPr>
                <p:cNvPr id="34" name="TextBox 33"/>
                <p:cNvSpPr txBox="1">
                  <a:spLocks noRot="1" noChangeAspect="1" noMove="1" noResize="1" noEditPoints="1" noAdjustHandles="1" noChangeArrowheads="1" noChangeShapeType="1" noTextEdit="1"/>
                </p:cNvSpPr>
                <p:nvPr/>
              </p:nvSpPr>
              <p:spPr>
                <a:xfrm>
                  <a:off x="-2705724" y="6236436"/>
                  <a:ext cx="2172236" cy="310661"/>
                </a:xfrm>
                <a:prstGeom prst="rect">
                  <a:avLst/>
                </a:prstGeom>
                <a:blipFill rotWithShape="0">
                  <a:blip r:embed="rId9"/>
                  <a:stretch>
                    <a:fillRect b="-5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6190FA4-DF80-488D-88ED-F1BD47AB39DA}"/>
                  </a:ext>
                </a:extLst>
              </p:cNvPr>
              <p:cNvSpPr txBox="1"/>
              <p:nvPr/>
            </p:nvSpPr>
            <p:spPr>
              <a:xfrm>
                <a:off x="5436096" y="5593035"/>
                <a:ext cx="3178686" cy="357534"/>
              </a:xfrm>
              <a:prstGeom prst="rect">
                <a:avLst/>
              </a:prstGeom>
              <a:noFill/>
            </p:spPr>
            <p:txBody>
              <a:bodyPr wrap="square" rtlCol="0">
                <a:spAutoFit/>
              </a:bodyPr>
              <a:lstStyle/>
              <a:p>
                <a14:m>
                  <m:oMath xmlns:m="http://schemas.openxmlformats.org/officeDocument/2006/math">
                    <m:sSub>
                      <m:sSubPr>
                        <m:ctrlPr>
                          <a:rPr lang="en-US" sz="1600" i="1" smtClean="0">
                            <a:solidFill>
                              <a:srgbClr val="0000FF"/>
                            </a:solidFill>
                            <a:latin typeface="Cambria Math" panose="02040503050406030204" pitchFamily="18" charset="0"/>
                            <a:cs typeface="Times New Roman"/>
                          </a:rPr>
                        </m:ctrlPr>
                      </m:sSubPr>
                      <m:e>
                        <m:r>
                          <a:rPr lang="en-GB" sz="1600" b="0" i="1" smtClean="0">
                            <a:solidFill>
                              <a:srgbClr val="0000FF"/>
                            </a:solidFill>
                            <a:latin typeface="Cambria Math" panose="02040503050406030204" pitchFamily="18" charset="0"/>
                            <a:cs typeface="Times New Roman"/>
                          </a:rPr>
                          <m:t>𝑅</m:t>
                        </m:r>
                      </m:e>
                      <m:sub>
                        <m:r>
                          <a:rPr lang="en-GB" sz="1600" i="1">
                            <a:solidFill>
                              <a:srgbClr val="0000FF"/>
                            </a:solidFill>
                            <a:latin typeface="Cambria Math" panose="02040503050406030204" pitchFamily="18" charset="0"/>
                            <a:cs typeface="Times New Roman"/>
                          </a:rPr>
                          <m:t>𝑠𝑝</m:t>
                        </m:r>
                      </m:sub>
                    </m:sSub>
                  </m:oMath>
                </a14:m>
                <a:r>
                  <a:rPr lang="en-US" sz="1600" dirty="0">
                    <a:solidFill>
                      <a:srgbClr val="000000"/>
                    </a:solidFill>
                    <a:latin typeface="Times New Roman"/>
                    <a:cs typeface="Times New Roman"/>
                  </a:rPr>
                  <a:t> - Characteristic width parameter</a:t>
                </a:r>
                <a:endParaRPr lang="en-GB" sz="1600" dirty="0"/>
              </a:p>
            </p:txBody>
          </p:sp>
        </mc:Choice>
        <mc:Fallback xmlns="">
          <p:sp>
            <p:nvSpPr>
              <p:cNvPr id="35" name="TextBox 34">
                <a:extLst>
                  <a:ext uri="{FF2B5EF4-FFF2-40B4-BE49-F238E27FC236}">
                    <a16:creationId xmlns:a16="http://schemas.microsoft.com/office/drawing/2014/main" id="{96190FA4-DF80-488D-88ED-F1BD47AB39DA}"/>
                  </a:ext>
                </a:extLst>
              </p:cNvPr>
              <p:cNvSpPr txBox="1">
                <a:spLocks noRot="1" noChangeAspect="1" noMove="1" noResize="1" noEditPoints="1" noAdjustHandles="1" noChangeArrowheads="1" noChangeShapeType="1" noTextEdit="1"/>
              </p:cNvSpPr>
              <p:nvPr/>
            </p:nvSpPr>
            <p:spPr>
              <a:xfrm>
                <a:off x="5436096" y="5593035"/>
                <a:ext cx="3178686" cy="357534"/>
              </a:xfrm>
              <a:prstGeom prst="rect">
                <a:avLst/>
              </a:prstGeom>
              <a:blipFill>
                <a:blip r:embed="rId10"/>
                <a:stretch>
                  <a:fillRect t="-5085" r="-192"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395912" y="5235469"/>
                <a:ext cx="3784600" cy="357534"/>
              </a:xfrm>
              <a:prstGeom prst="rect">
                <a:avLst/>
              </a:prstGeom>
              <a:noFill/>
            </p:spPr>
            <p:txBody>
              <a:bodyPr wrap="square" rtlCol="0">
                <a:spAutoFit/>
              </a:bodyPr>
              <a:lstStyle/>
              <a:p>
                <a14:m>
                  <m:oMath xmlns:m="http://schemas.openxmlformats.org/officeDocument/2006/math">
                    <m:sSub>
                      <m:sSubPr>
                        <m:ctrlPr>
                          <a:rPr lang="en-US" sz="1600" i="1" smtClean="0">
                            <a:solidFill>
                              <a:srgbClr val="0000FF"/>
                            </a:solidFill>
                            <a:latin typeface="Cambria Math" panose="02040503050406030204" pitchFamily="18" charset="0"/>
                            <a:cs typeface="Times New Roman"/>
                          </a:rPr>
                        </m:ctrlPr>
                      </m:sSubPr>
                      <m:e>
                        <m:r>
                          <a:rPr lang="en-GB" sz="1600" i="1">
                            <a:solidFill>
                              <a:srgbClr val="0000FF"/>
                            </a:solidFill>
                            <a:latin typeface="Cambria Math" panose="02040503050406030204" pitchFamily="18" charset="0"/>
                            <a:cs typeface="Times New Roman"/>
                          </a:rPr>
                          <m:t>𝑏</m:t>
                        </m:r>
                      </m:e>
                      <m:sub>
                        <m:r>
                          <a:rPr lang="en-GB" sz="1600" i="1">
                            <a:solidFill>
                              <a:srgbClr val="0000FF"/>
                            </a:solidFill>
                            <a:latin typeface="Cambria Math" panose="02040503050406030204" pitchFamily="18" charset="0"/>
                            <a:cs typeface="Times New Roman"/>
                          </a:rPr>
                          <m:t>𝑠𝑝</m:t>
                        </m:r>
                      </m:sub>
                    </m:sSub>
                  </m:oMath>
                </a14:m>
                <a:r>
                  <a:rPr lang="en-US" sz="1600" dirty="0">
                    <a:solidFill>
                      <a:srgbClr val="000000"/>
                    </a:solidFill>
                    <a:latin typeface="Times New Roman"/>
                    <a:cs typeface="Times New Roman"/>
                  </a:rPr>
                  <a:t> - Energy deposition duration parameter</a:t>
                </a:r>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395912" y="5235469"/>
                <a:ext cx="3784600" cy="357534"/>
              </a:xfrm>
              <a:prstGeom prst="rect">
                <a:avLst/>
              </a:prstGeom>
              <a:blipFill>
                <a:blip r:embed="rId11"/>
                <a:stretch>
                  <a:fillRect t="-5172" b="-17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66305" y="4894743"/>
                <a:ext cx="1332031"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𝑠𝑝</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𝑠𝑝</m:t>
                          </m:r>
                        </m:sub>
                      </m:sSub>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𝑓</m:t>
                          </m:r>
                        </m:sub>
                      </m:sSub>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2166305" y="4894743"/>
                <a:ext cx="1332031" cy="391582"/>
              </a:xfrm>
              <a:prstGeom prst="rect">
                <a:avLst/>
              </a:prstGeom>
              <a:blipFill rotWithShape="0">
                <a:blip r:embed="rId12"/>
                <a:stretch>
                  <a:fillRect b="-9375"/>
                </a:stretch>
              </a:blipFill>
            </p:spPr>
            <p:txBody>
              <a:bodyPr/>
              <a:lstStyle/>
              <a:p>
                <a:r>
                  <a:rPr lang="en-GB">
                    <a:noFill/>
                  </a:rPr>
                  <a:t> </a:t>
                </a:r>
              </a:p>
            </p:txBody>
          </p:sp>
        </mc:Fallback>
      </mc:AlternateContent>
    </p:spTree>
    <p:extLst>
      <p:ext uri="{BB962C8B-B14F-4D97-AF65-F5344CB8AC3E}">
        <p14:creationId xmlns:p14="http://schemas.microsoft.com/office/powerpoint/2010/main" val="2434552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8109912"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MIE transition &amp; Characterisation</a:t>
            </a:r>
          </a:p>
        </p:txBody>
      </p:sp>
      <p:sp>
        <p:nvSpPr>
          <p:cNvPr id="46" name="TextBox 45"/>
          <p:cNvSpPr txBox="1"/>
          <p:nvPr/>
        </p:nvSpPr>
        <p:spPr>
          <a:xfrm>
            <a:off x="8532160" y="6453336"/>
            <a:ext cx="593432"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12/13</a:t>
            </a:r>
          </a:p>
        </p:txBody>
      </p:sp>
      <p:grpSp>
        <p:nvGrpSpPr>
          <p:cNvPr id="39" name="Group 38"/>
          <p:cNvGrpSpPr/>
          <p:nvPr/>
        </p:nvGrpSpPr>
        <p:grpSpPr>
          <a:xfrm>
            <a:off x="0" y="6093296"/>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0441389-B6B4-4DCF-91EC-B1EB52B16E76}"/>
              </a:ext>
            </a:extLst>
          </p:cNvPr>
          <p:cNvSpPr/>
          <p:nvPr/>
        </p:nvSpPr>
        <p:spPr>
          <a:xfrm>
            <a:off x="-7624" y="6177498"/>
            <a:ext cx="8756087" cy="707886"/>
          </a:xfrm>
          <a:prstGeom prst="rect">
            <a:avLst/>
          </a:prstGeom>
        </p:spPr>
        <p:txBody>
          <a:bodyPr wrap="square">
            <a:spAutoFit/>
          </a:bodyPr>
          <a:lstStyle/>
          <a:p>
            <a:r>
              <a:rPr lang="en-US" sz="1000" dirty="0">
                <a:latin typeface="Times New Roman"/>
                <a:cs typeface="Times New Roman"/>
              </a:rPr>
              <a:t>8 </a:t>
            </a:r>
            <a:r>
              <a:rPr lang="en-GB" sz="1000" dirty="0">
                <a:latin typeface="Times New Roman"/>
                <a:cs typeface="Times New Roman"/>
              </a:rPr>
              <a:t>Shy, S.S., Liu, C.C., Shih, W.: Ignition transition in turbulent premixed combustion. Combust. Flame. 157 (2), 341–350 (2010).</a:t>
            </a:r>
          </a:p>
          <a:p>
            <a:r>
              <a:rPr lang="en-GB" sz="1000" dirty="0">
                <a:latin typeface="Times New Roman"/>
                <a:cs typeface="Times New Roman"/>
              </a:rPr>
              <a:t>9 Cardin, C., et al.: Experimental analysis of laser-induced spark ignition of lean turbulent premixed flames: new insights Comb. Flame. 160 (8), 1414–1427 (2013).</a:t>
            </a:r>
          </a:p>
          <a:p>
            <a:r>
              <a:rPr lang="en-GB" sz="1000" dirty="0">
                <a:latin typeface="Times New Roman"/>
                <a:cs typeface="Times New Roman"/>
              </a:rPr>
              <a:t>10 </a:t>
            </a:r>
            <a:r>
              <a:rPr lang="en-GB" sz="1000" dirty="0" err="1">
                <a:latin typeface="Times New Roman"/>
                <a:cs typeface="Times New Roman"/>
              </a:rPr>
              <a:t>Turquand</a:t>
            </a:r>
            <a:r>
              <a:rPr lang="en-GB" sz="1000" dirty="0">
                <a:latin typeface="Times New Roman"/>
                <a:cs typeface="Times New Roman"/>
              </a:rPr>
              <a:t> </a:t>
            </a:r>
            <a:r>
              <a:rPr lang="en-GB" sz="1000" dirty="0" err="1">
                <a:latin typeface="Times New Roman"/>
                <a:cs typeface="Times New Roman"/>
              </a:rPr>
              <a:t>d’Auzay</a:t>
            </a:r>
            <a:r>
              <a:rPr lang="en-GB" sz="1000" dirty="0">
                <a:latin typeface="Times New Roman"/>
                <a:cs typeface="Times New Roman"/>
              </a:rPr>
              <a:t>, C., et al.: On the minimum ignition energy and its transition in the localised forced ignition of turbulent homogeneous mixtures. Comb. Flame.201, 104–117 (2019).</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5C28514-C6A8-49BD-BB46-70CB810741B9}"/>
                  </a:ext>
                </a:extLst>
              </p:cNvPr>
              <p:cNvSpPr txBox="1">
                <a:spLocks/>
              </p:cNvSpPr>
              <p:nvPr/>
            </p:nvSpPr>
            <p:spPr>
              <a:xfrm>
                <a:off x="20894" y="920914"/>
                <a:ext cx="5422502" cy="2316069"/>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rgbClr val="0000FF"/>
                  </a:buClr>
                  <a:buFont typeface="Wingdings" panose="05000000000000000000" pitchFamily="2" charset="2"/>
                  <a:buChar char="v"/>
                </a:pPr>
                <a14:m>
                  <m:oMath xmlns:m="http://schemas.openxmlformats.org/officeDocument/2006/math">
                    <m:sSub>
                      <m:sSubPr>
                        <m:ctrlPr>
                          <a:rPr lang="en-GB" sz="1800" i="1" smtClean="0">
                            <a:latin typeface="Cambria Math" panose="02040503050406030204" pitchFamily="18" charset="0"/>
                          </a:rPr>
                        </m:ctrlPr>
                      </m:sSubPr>
                      <m:e>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m:rPr>
                                    <m:sty m:val="p"/>
                                  </m:rPr>
                                  <a:rPr lang="en-GB" sz="1800" i="1">
                                    <a:latin typeface="Cambria Math" panose="02040503050406030204" pitchFamily="18" charset="0"/>
                                  </a:rPr>
                                  <m:t>Γ</m:t>
                                </m:r>
                              </m:e>
                              <m:sub>
                                <m:sSup>
                                  <m:sSupPr>
                                    <m:ctrlPr>
                                      <a:rPr lang="en-GB" sz="1800" i="1">
                                        <a:latin typeface="Cambria Math" panose="02040503050406030204" pitchFamily="18" charset="0"/>
                                      </a:rPr>
                                    </m:ctrlPr>
                                  </m:sSupPr>
                                  <m:e>
                                    <m:r>
                                      <a:rPr lang="en-GB" sz="1800" i="1">
                                        <a:latin typeface="Cambria Math" panose="02040503050406030204" pitchFamily="18" charset="0"/>
                                      </a:rPr>
                                      <m:t>𝜓</m:t>
                                    </m:r>
                                  </m:e>
                                  <m:sup>
                                    <m:r>
                                      <a:rPr lang="en-GB" sz="1800" i="1">
                                        <a:latin typeface="Cambria Math" panose="02040503050406030204" pitchFamily="18" charset="0"/>
                                      </a:rPr>
                                      <m:t>𝑢</m:t>
                                    </m:r>
                                  </m:sup>
                                </m:sSup>
                              </m:sub>
                            </m:sSub>
                          </m:e>
                        </m:d>
                      </m:e>
                      <m:sub>
                        <m:r>
                          <a:rPr lang="en-GB" sz="1800" i="1">
                            <a:latin typeface="Cambria Math" panose="02040503050406030204" pitchFamily="18" charset="0"/>
                          </a:rPr>
                          <m:t>𝑝</m:t>
                        </m:r>
                      </m:sub>
                    </m:sSub>
                    <m:r>
                      <a:rPr lang="en-GB" sz="1800" i="1">
                        <a:latin typeface="Cambria Math" panose="02040503050406030204" pitchFamily="18" charset="0"/>
                      </a:rPr>
                      <m:t>∝</m:t>
                    </m:r>
                    <m:sSup>
                      <m:sSupPr>
                        <m:ctrlPr>
                          <a:rPr lang="en-GB" sz="1800" i="1">
                            <a:latin typeface="Cambria Math" panose="02040503050406030204" pitchFamily="18" charset="0"/>
                          </a:rPr>
                        </m:ctrlPr>
                      </m:sSupPr>
                      <m:e>
                        <m:d>
                          <m:dPr>
                            <m:ctrlPr>
                              <a:rPr lang="en-GB" sz="1800" i="1">
                                <a:latin typeface="Cambria Math" panose="02040503050406030204" pitchFamily="18" charset="0"/>
                              </a:rPr>
                            </m:ctrlPr>
                          </m:dPr>
                          <m:e>
                            <m:f>
                              <m:fPr>
                                <m:type m:val="lin"/>
                                <m:ctrlPr>
                                  <a:rPr lang="en-GB" sz="1800" i="1">
                                    <a:latin typeface="Cambria Math" panose="02040503050406030204" pitchFamily="18" charset="0"/>
                                  </a:rPr>
                                </m:ctrlPr>
                              </m:fPr>
                              <m:num>
                                <m:sSup>
                                  <m:sSupPr>
                                    <m:ctrlPr>
                                      <a:rPr lang="en-GB" sz="1800" i="1">
                                        <a:latin typeface="Cambria Math" panose="02040503050406030204" pitchFamily="18" charset="0"/>
                                      </a:rPr>
                                    </m:ctrlPr>
                                  </m:sSupPr>
                                  <m:e>
                                    <m:r>
                                      <a:rPr lang="en-GB" sz="1800" i="1">
                                        <a:latin typeface="Cambria Math" panose="02040503050406030204" pitchFamily="18" charset="0"/>
                                      </a:rPr>
                                      <m:t>𝑢</m:t>
                                    </m:r>
                                  </m:e>
                                  <m:sup>
                                    <m:r>
                                      <a:rPr lang="en-GB" sz="1800" i="1">
                                        <a:latin typeface="Cambria Math" panose="02040503050406030204" pitchFamily="18" charset="0"/>
                                      </a:rPr>
                                      <m:t>′</m:t>
                                    </m:r>
                                  </m:sup>
                                </m:sSup>
                              </m:num>
                              <m:den>
                                <m:sSubSup>
                                  <m:sSubSupPr>
                                    <m:ctrlPr>
                                      <a:rPr lang="en-GB" sz="1800" i="1">
                                        <a:latin typeface="Cambria Math" panose="02040503050406030204" pitchFamily="18" charset="0"/>
                                      </a:rPr>
                                    </m:ctrlPr>
                                  </m:sSubSupPr>
                                  <m:e>
                                    <m:r>
                                      <a:rPr lang="en-GB" sz="1800" i="1">
                                        <a:latin typeface="Cambria Math" panose="02040503050406030204" pitchFamily="18" charset="0"/>
                                      </a:rPr>
                                      <m:t>𝑠</m:t>
                                    </m:r>
                                  </m:e>
                                  <m:sub>
                                    <m:r>
                                      <a:rPr lang="en-GB" sz="1800" i="1">
                                        <a:latin typeface="Cambria Math" panose="02040503050406030204" pitchFamily="18" charset="0"/>
                                      </a:rPr>
                                      <m:t>𝑙</m:t>
                                    </m:r>
                                  </m:sub>
                                  <m:sup>
                                    <m:r>
                                      <a:rPr lang="en-GB" sz="1800" i="1">
                                        <a:latin typeface="Cambria Math" panose="02040503050406030204" pitchFamily="18" charset="0"/>
                                      </a:rPr>
                                      <m:t>0</m:t>
                                    </m:r>
                                  </m:sup>
                                </m:sSubSup>
                              </m:den>
                            </m:f>
                          </m:e>
                        </m:d>
                      </m:e>
                      <m:sup>
                        <m:r>
                          <a:rPr lang="en-GB" sz="1800" i="1">
                            <a:latin typeface="Cambria Math" panose="02040503050406030204" pitchFamily="18" charset="0"/>
                          </a:rPr>
                          <m:t>3−3</m:t>
                        </m:r>
                        <m:sSub>
                          <m:sSubPr>
                            <m:ctrlPr>
                              <a:rPr lang="en-GB" sz="1800" i="1">
                                <a:latin typeface="Cambria Math" panose="02040503050406030204" pitchFamily="18" charset="0"/>
                              </a:rPr>
                            </m:ctrlPr>
                          </m:sSubPr>
                          <m:e>
                            <m:r>
                              <a:rPr lang="en-GB" sz="1800" i="1">
                                <a:latin typeface="Cambria Math" panose="02040503050406030204" pitchFamily="18" charset="0"/>
                              </a:rPr>
                              <m:t>𝑛</m:t>
                            </m:r>
                          </m:e>
                          <m:sub>
                            <m:r>
                              <m:rPr>
                                <m:sty m:val="p"/>
                              </m:rPr>
                              <a:rPr lang="en-GB" sz="1800" i="1">
                                <a:latin typeface="Cambria Math" panose="02040503050406030204" pitchFamily="18" charset="0"/>
                              </a:rPr>
                              <m:t>Ξ</m:t>
                            </m:r>
                          </m:sub>
                        </m:sSub>
                      </m:sup>
                    </m:sSup>
                  </m:oMath>
                </a14:m>
                <a:r>
                  <a:rPr lang="en-GB" sz="1800" dirty="0"/>
                  <a:t> </a:t>
                </a:r>
              </a:p>
              <a:p>
                <a:pPr algn="just">
                  <a:lnSpc>
                    <a:spcPct val="100000"/>
                  </a:lnSpc>
                  <a:buClr>
                    <a:srgbClr val="0000FF"/>
                  </a:buClr>
                  <a:buFont typeface="Wingdings" panose="05000000000000000000" pitchFamily="2" charset="2"/>
                  <a:buChar char="v"/>
                </a:pPr>
                <a:r>
                  <a:rPr lang="en-GB" sz="1800" dirty="0"/>
                  <a:t>Heat release must overcome the overall heat transfer rate</a:t>
                </a:r>
              </a:p>
              <a:p>
                <a:pPr algn="just">
                  <a:lnSpc>
                    <a:spcPct val="100000"/>
                  </a:lnSpc>
                  <a:buClr>
                    <a:srgbClr val="0000FF"/>
                  </a:buClr>
                  <a:buFont typeface="Wingdings" panose="05000000000000000000" pitchFamily="2" charset="2"/>
                  <a:buChar char="v"/>
                </a:pPr>
                <a:r>
                  <a:rPr lang="en-GB" sz="1800" dirty="0"/>
                  <a:t>MIE transition attributed to bending effect </a:t>
                </a:r>
              </a:p>
              <a:p>
                <a:pPr algn="just">
                  <a:lnSpc>
                    <a:spcPct val="100000"/>
                  </a:lnSpc>
                  <a:buClr>
                    <a:srgbClr val="0000FF"/>
                  </a:buClr>
                  <a:buFont typeface="Wingdings" panose="05000000000000000000" pitchFamily="2" charset="2"/>
                  <a:buChar char="v"/>
                </a:pPr>
                <a14:m>
                  <m:oMath xmlns:m="http://schemas.openxmlformats.org/officeDocument/2006/math">
                    <m:r>
                      <m:rPr>
                        <m:sty m:val="p"/>
                      </m:rPr>
                      <a:rPr lang="en-GB" sz="1800">
                        <a:latin typeface="Cambria Math" panose="02040503050406030204" pitchFamily="18" charset="0"/>
                      </a:rPr>
                      <m:t>Ξ</m:t>
                    </m:r>
                  </m:oMath>
                </a14:m>
                <a:r>
                  <a:rPr lang="en-GB" sz="1800" dirty="0"/>
                  <a:t> varies linearly (i.e.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𝑛</m:t>
                        </m:r>
                      </m:e>
                      <m:sub>
                        <m:r>
                          <m:rPr>
                            <m:sty m:val="p"/>
                          </m:rPr>
                          <a:rPr lang="en-GB" sz="1800">
                            <a:latin typeface="Cambria Math" panose="02040503050406030204" pitchFamily="18" charset="0"/>
                          </a:rPr>
                          <m:t>Ξ</m:t>
                        </m:r>
                      </m:sub>
                    </m:sSub>
                    <m:r>
                      <a:rPr lang="en-GB" sz="1800" i="1">
                        <a:latin typeface="Cambria Math" panose="02040503050406030204" pitchFamily="18" charset="0"/>
                      </a:rPr>
                      <m:t>≈1.0</m:t>
                    </m:r>
                  </m:oMath>
                </a14:m>
                <a:r>
                  <a:rPr lang="en-GB" sz="1800" dirty="0"/>
                  <a:t>) with small turbulence intensities</a:t>
                </a:r>
              </a:p>
              <a:p>
                <a:pPr algn="just">
                  <a:lnSpc>
                    <a:spcPct val="100000"/>
                  </a:lnSpc>
                  <a:buClr>
                    <a:srgbClr val="0000FF"/>
                  </a:buClr>
                  <a:buFont typeface="Wingdings" panose="05000000000000000000" pitchFamily="2" charset="2"/>
                  <a:buChar char="v"/>
                </a:pPr>
                <a14:m>
                  <m:oMath xmlns:m="http://schemas.openxmlformats.org/officeDocument/2006/math">
                    <m:r>
                      <m:rPr>
                        <m:nor/>
                      </m:rPr>
                      <a:rPr lang="en-GB" sz="1800" b="0" i="0" dirty="0" smtClean="0"/>
                      <m:t>F</m:t>
                    </m:r>
                    <m:r>
                      <m:rPr>
                        <m:nor/>
                      </m:rPr>
                      <a:rPr lang="en-GB" sz="1800" dirty="0"/>
                      <m:t>or</m:t>
                    </m:r>
                    <m:r>
                      <m:rPr>
                        <m:nor/>
                      </m:rPr>
                      <a:rPr lang="en-GB" sz="1800" dirty="0"/>
                      <m:t> </m:t>
                    </m:r>
                    <m:r>
                      <m:rPr>
                        <m:nor/>
                      </m:rPr>
                      <a:rPr lang="en-GB" sz="1800" dirty="0"/>
                      <m:t>large</m:t>
                    </m:r>
                    <m:r>
                      <m:rPr>
                        <m:nor/>
                      </m:rPr>
                      <a:rPr lang="en-GB" sz="1800" dirty="0"/>
                      <m:t> </m:t>
                    </m:r>
                    <m:r>
                      <m:rPr>
                        <m:nor/>
                      </m:rPr>
                      <a:rPr lang="en-GB" sz="1800" dirty="0"/>
                      <m:t>turbulence</m:t>
                    </m:r>
                    <m:r>
                      <m:rPr>
                        <m:nor/>
                      </m:rPr>
                      <a:rPr lang="en-GB" sz="1800" dirty="0"/>
                      <m:t> </m:t>
                    </m:r>
                    <m:r>
                      <m:rPr>
                        <m:nor/>
                      </m:rPr>
                      <a:rPr lang="en-GB" sz="1800" dirty="0"/>
                      <m:t>intensities</m:t>
                    </m:r>
                    <m:r>
                      <a:rPr lang="en-GB" sz="1800" b="0" i="0" dirty="0" smtClean="0">
                        <a:latin typeface="Cambria Math" panose="02040503050406030204" pitchFamily="18" charset="0"/>
                      </a:rPr>
                      <m:t> </m:t>
                    </m:r>
                    <m:r>
                      <m:rPr>
                        <m:sty m:val="p"/>
                      </m:rPr>
                      <a:rPr lang="en-GB" sz="1800">
                        <a:latin typeface="Cambria Math" panose="02040503050406030204" pitchFamily="18" charset="0"/>
                      </a:rPr>
                      <m:t>Ξ</m:t>
                    </m:r>
                  </m:oMath>
                </a14:m>
                <a:r>
                  <a:rPr lang="en-GB" sz="1800" dirty="0"/>
                  <a:t> becomes less sensitive to the changes in </a:t>
                </a:r>
                <a14:m>
                  <m:oMath xmlns:m="http://schemas.openxmlformats.org/officeDocument/2006/math">
                    <m:sSup>
                      <m:sSupPr>
                        <m:ctrlPr>
                          <a:rPr lang="en-GB" sz="1800" i="1">
                            <a:latin typeface="Cambria Math" panose="02040503050406030204" pitchFamily="18" charset="0"/>
                          </a:rPr>
                        </m:ctrlPr>
                      </m:sSupPr>
                      <m:e>
                        <m:r>
                          <a:rPr lang="en-GB" sz="1800" i="1">
                            <a:latin typeface="Cambria Math" panose="02040503050406030204" pitchFamily="18" charset="0"/>
                          </a:rPr>
                          <m:t>𝑢</m:t>
                        </m:r>
                      </m:e>
                      <m:sup>
                        <m:r>
                          <a:rPr lang="en-GB" sz="1800" i="1">
                            <a:latin typeface="Cambria Math" panose="02040503050406030204" pitchFamily="18" charset="0"/>
                          </a:rPr>
                          <m:t>′</m:t>
                        </m:r>
                      </m:sup>
                    </m:sSup>
                  </m:oMath>
                </a14:m>
                <a:r>
                  <a:rPr lang="en-GB" sz="1800" dirty="0"/>
                  <a:t> with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𝑛</m:t>
                        </m:r>
                      </m:e>
                      <m:sub>
                        <m:r>
                          <m:rPr>
                            <m:sty m:val="p"/>
                          </m:rPr>
                          <a:rPr lang="en-GB" sz="1800">
                            <a:latin typeface="Cambria Math" panose="02040503050406030204" pitchFamily="18" charset="0"/>
                          </a:rPr>
                          <m:t>Ξ</m:t>
                        </m:r>
                      </m:sub>
                    </m:sSub>
                    <m:r>
                      <a:rPr lang="en-GB" sz="1800" i="1">
                        <a:latin typeface="Cambria Math" panose="02040503050406030204" pitchFamily="18" charset="0"/>
                      </a:rPr>
                      <m:t>&lt;1</m:t>
                    </m:r>
                  </m:oMath>
                </a14:m>
                <a:r>
                  <a:rPr lang="en-GB" sz="1800" dirty="0"/>
                  <a:t>.</a:t>
                </a:r>
              </a:p>
            </p:txBody>
          </p:sp>
        </mc:Choice>
        <mc:Fallback xmlns="">
          <p:sp>
            <p:nvSpPr>
              <p:cNvPr id="13" name="Content Placeholder 2">
                <a:extLst>
                  <a:ext uri="{FF2B5EF4-FFF2-40B4-BE49-F238E27FC236}">
                    <a16:creationId xmlns:a16="http://schemas.microsoft.com/office/drawing/2014/main" id="{75C28514-C6A8-49BD-BB46-70CB810741B9}"/>
                  </a:ext>
                </a:extLst>
              </p:cNvPr>
              <p:cNvSpPr txBox="1">
                <a:spLocks noRot="1" noChangeAspect="1" noMove="1" noResize="1" noEditPoints="1" noAdjustHandles="1" noChangeArrowheads="1" noChangeShapeType="1" noTextEdit="1"/>
              </p:cNvSpPr>
              <p:nvPr/>
            </p:nvSpPr>
            <p:spPr>
              <a:xfrm>
                <a:off x="20894" y="920914"/>
                <a:ext cx="5422502" cy="2316069"/>
              </a:xfrm>
              <a:prstGeom prst="rect">
                <a:avLst/>
              </a:prstGeom>
              <a:blipFill>
                <a:blip r:embed="rId4"/>
                <a:stretch>
                  <a:fillRect l="-2022" t="-13421" r="-2022"/>
                </a:stretch>
              </a:blipFill>
            </p:spPr>
            <p:txBody>
              <a:bodyPr/>
              <a:lstStyle/>
              <a:p>
                <a:r>
                  <a:rPr lang="en-GB">
                    <a:noFill/>
                  </a:rPr>
                  <a:t> </a:t>
                </a:r>
              </a:p>
            </p:txBody>
          </p:sp>
        </mc:Fallback>
      </mc:AlternateContent>
      <p:graphicFrame>
        <p:nvGraphicFramePr>
          <p:cNvPr id="12" name="Object 11">
            <a:extLst>
              <a:ext uri="{FF2B5EF4-FFF2-40B4-BE49-F238E27FC236}">
                <a16:creationId xmlns:a16="http://schemas.microsoft.com/office/drawing/2014/main" id="{0989847E-A625-4A03-AC21-4599A85D58F8}"/>
              </a:ext>
            </a:extLst>
          </p:cNvPr>
          <p:cNvGraphicFramePr>
            <a:graphicFrameLocks noChangeAspect="1"/>
          </p:cNvGraphicFramePr>
          <p:nvPr>
            <p:extLst>
              <p:ext uri="{D42A27DB-BD31-4B8C-83A1-F6EECF244321}">
                <p14:modId xmlns:p14="http://schemas.microsoft.com/office/powerpoint/2010/main" val="3975818281"/>
              </p:ext>
            </p:extLst>
          </p:nvPr>
        </p:nvGraphicFramePr>
        <p:xfrm>
          <a:off x="-1463970" y="3867058"/>
          <a:ext cx="8552369" cy="1800000"/>
        </p:xfrm>
        <a:graphic>
          <a:graphicData uri="http://schemas.openxmlformats.org/presentationml/2006/ole">
            <mc:AlternateContent xmlns:mc="http://schemas.openxmlformats.org/markup-compatibility/2006">
              <mc:Choice xmlns:v="urn:schemas-microsoft-com:vml" Requires="v">
                <p:oleObj spid="_x0000_s30763" name="Document" r:id="rId5" imgW="5731988" imgH="1207123" progId="Word.Document.12">
                  <p:embed/>
                </p:oleObj>
              </mc:Choice>
              <mc:Fallback>
                <p:oleObj name="Document" r:id="rId5" imgW="5731988" imgH="1207123" progId="Word.Document.12">
                  <p:embed/>
                  <p:pic>
                    <p:nvPicPr>
                      <p:cNvPr id="2" name="Object 1">
                        <a:extLst>
                          <a:ext uri="{FF2B5EF4-FFF2-40B4-BE49-F238E27FC236}">
                            <a16:creationId xmlns:a16="http://schemas.microsoft.com/office/drawing/2014/main" id="{0203C519-FE07-4D35-9C7E-55E5C54E4771}"/>
                          </a:ext>
                        </a:extLst>
                      </p:cNvPr>
                      <p:cNvPicPr/>
                      <p:nvPr/>
                    </p:nvPicPr>
                    <p:blipFill>
                      <a:blip r:embed="rId6"/>
                      <a:stretch>
                        <a:fillRect/>
                      </a:stretch>
                    </p:blipFill>
                    <p:spPr>
                      <a:xfrm>
                        <a:off x="-1463970" y="3867058"/>
                        <a:ext cx="8552369" cy="180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1E837E2-C1B8-4FED-892D-0D393234BD76}"/>
                  </a:ext>
                </a:extLst>
              </p:cNvPr>
              <p:cNvSpPr/>
              <p:nvPr/>
            </p:nvSpPr>
            <p:spPr>
              <a:xfrm>
                <a:off x="5933260" y="3429000"/>
                <a:ext cx="2566728" cy="450636"/>
              </a:xfrm>
              <a:prstGeom prst="rect">
                <a:avLst/>
              </a:prstGeom>
            </p:spPr>
            <p:txBody>
              <a:bodyPr wrap="none">
                <a:spAutoFit/>
              </a:bodyPr>
              <a:lstStyle/>
              <a:p>
                <a:r>
                  <a:rPr lang="en-GB" sz="1400" dirty="0"/>
                  <a:t>For </a:t>
                </a:r>
                <a14:m>
                  <m:oMath xmlns:m="http://schemas.openxmlformats.org/officeDocument/2006/math">
                    <m:d>
                      <m:dPr>
                        <m:ctrlPr>
                          <a:rPr lang="en-GB" b="1" i="1">
                            <a:latin typeface="Cambria Math" panose="02040503050406030204" pitchFamily="18" charset="0"/>
                          </a:rPr>
                        </m:ctrlPr>
                      </m:dPr>
                      <m:e>
                        <m:sSup>
                          <m:sSupPr>
                            <m:ctrlPr>
                              <a:rPr lang="en-GB" b="1" i="1">
                                <a:latin typeface="Cambria Math" panose="02040503050406030204" pitchFamily="18" charset="0"/>
                              </a:rPr>
                            </m:ctrlPr>
                          </m:sSupPr>
                          <m:e>
                            <m:r>
                              <a:rPr lang="en-GB" b="1" i="1">
                                <a:latin typeface="Cambria Math" panose="02040503050406030204" pitchFamily="18" charset="0"/>
                              </a:rPr>
                              <m:t>𝒖</m:t>
                            </m:r>
                          </m:e>
                          <m:sup>
                            <m:r>
                              <a:rPr lang="en-GB" b="1" i="1">
                                <a:latin typeface="Cambria Math" panose="02040503050406030204" pitchFamily="18" charset="0"/>
                              </a:rPr>
                              <m:t>′</m:t>
                            </m:r>
                          </m:sup>
                        </m:sSup>
                        <m:r>
                          <m:rPr>
                            <m:lit/>
                          </m:rPr>
                          <a:rPr lang="en-GB" b="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𝒔</m:t>
                            </m:r>
                          </m:e>
                          <m:sub>
                            <m:r>
                              <a:rPr lang="en-GB" b="1" i="1">
                                <a:latin typeface="Cambria Math" panose="02040503050406030204" pitchFamily="18" charset="0"/>
                              </a:rPr>
                              <m:t>𝒍</m:t>
                            </m:r>
                          </m:sub>
                          <m:sup>
                            <m:r>
                              <a:rPr lang="en-GB" b="1" i="1">
                                <a:latin typeface="Cambria Math" panose="02040503050406030204" pitchFamily="18" charset="0"/>
                              </a:rPr>
                              <m:t>𝟎</m:t>
                            </m:r>
                          </m:sup>
                        </m:sSubSup>
                      </m:e>
                    </m:d>
                    <m:r>
                      <a:rPr lang="en-GB" b="1" i="1">
                        <a:latin typeface="Cambria Math" panose="02040503050406030204" pitchFamily="18" charset="0"/>
                      </a:rPr>
                      <m:t>&gt;</m:t>
                    </m:r>
                  </m:oMath>
                </a14:m>
                <a:r>
                  <a:rPr lang="en-GB" b="1" dirty="0"/>
                  <a:t> </a:t>
                </a:r>
                <a14:m>
                  <m:oMath xmlns:m="http://schemas.openxmlformats.org/officeDocument/2006/math">
                    <m:sSub>
                      <m:sSubPr>
                        <m:ctrlPr>
                          <a:rPr lang="en-GB" b="1" i="1">
                            <a:latin typeface="Cambria Math" panose="02040503050406030204" pitchFamily="18" charset="0"/>
                          </a:rPr>
                        </m:ctrlPr>
                      </m:sSubPr>
                      <m:e>
                        <m:d>
                          <m:dPr>
                            <m:ctrlPr>
                              <a:rPr lang="en-GB" b="1" i="1">
                                <a:latin typeface="Cambria Math" panose="02040503050406030204" pitchFamily="18" charset="0"/>
                              </a:rPr>
                            </m:ctrlPr>
                          </m:dPr>
                          <m:e>
                            <m:sSup>
                              <m:sSupPr>
                                <m:ctrlPr>
                                  <a:rPr lang="en-GB" b="1" i="1">
                                    <a:latin typeface="Cambria Math" panose="02040503050406030204" pitchFamily="18" charset="0"/>
                                  </a:rPr>
                                </m:ctrlPr>
                              </m:sSupPr>
                              <m:e>
                                <m:r>
                                  <a:rPr lang="en-GB" b="1" i="1">
                                    <a:latin typeface="Cambria Math" panose="02040503050406030204" pitchFamily="18" charset="0"/>
                                  </a:rPr>
                                  <m:t>𝒖</m:t>
                                </m:r>
                              </m:e>
                              <m:sup>
                                <m:r>
                                  <a:rPr lang="en-GB" b="1" i="1">
                                    <a:latin typeface="Cambria Math" panose="02040503050406030204" pitchFamily="18" charset="0"/>
                                  </a:rPr>
                                  <m:t>′</m:t>
                                </m:r>
                              </m:sup>
                            </m:sSup>
                            <m:r>
                              <m:rPr>
                                <m:lit/>
                              </m:rPr>
                              <a:rPr lang="en-GB" b="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𝒔</m:t>
                                </m:r>
                              </m:e>
                              <m:sub>
                                <m:r>
                                  <a:rPr lang="en-GB" b="1" i="1">
                                    <a:latin typeface="Cambria Math" panose="02040503050406030204" pitchFamily="18" charset="0"/>
                                  </a:rPr>
                                  <m:t>𝒍</m:t>
                                </m:r>
                              </m:sub>
                              <m:sup>
                                <m:r>
                                  <a:rPr lang="en-GB" b="1" i="1">
                                    <a:latin typeface="Cambria Math" panose="02040503050406030204" pitchFamily="18" charset="0"/>
                                  </a:rPr>
                                  <m:t>𝟎</m:t>
                                </m:r>
                              </m:sup>
                            </m:sSubSup>
                          </m:e>
                        </m:d>
                      </m:e>
                      <m:sub>
                        <m:r>
                          <a:rPr lang="en-GB" b="1" i="1">
                            <a:latin typeface="Cambria Math" panose="02040503050406030204" pitchFamily="18" charset="0"/>
                          </a:rPr>
                          <m:t>𝒄𝒓𝒊𝒕</m:t>
                        </m:r>
                      </m:sub>
                    </m:sSub>
                  </m:oMath>
                </a14:m>
                <a:endParaRPr lang="en-GB" sz="1400" dirty="0"/>
              </a:p>
            </p:txBody>
          </p:sp>
        </mc:Choice>
        <mc:Fallback xmlns="">
          <p:sp>
            <p:nvSpPr>
              <p:cNvPr id="14" name="Rectangle 13">
                <a:extLst>
                  <a:ext uri="{FF2B5EF4-FFF2-40B4-BE49-F238E27FC236}">
                    <a16:creationId xmlns:a16="http://schemas.microsoft.com/office/drawing/2014/main" id="{51E837E2-C1B8-4FED-892D-0D393234BD76}"/>
                  </a:ext>
                </a:extLst>
              </p:cNvPr>
              <p:cNvSpPr>
                <a:spLocks noRot="1" noChangeAspect="1" noMove="1" noResize="1" noEditPoints="1" noAdjustHandles="1" noChangeArrowheads="1" noChangeShapeType="1" noTextEdit="1"/>
              </p:cNvSpPr>
              <p:nvPr/>
            </p:nvSpPr>
            <p:spPr>
              <a:xfrm>
                <a:off x="5933260" y="3429000"/>
                <a:ext cx="2566728" cy="450636"/>
              </a:xfrm>
              <a:prstGeom prst="rect">
                <a:avLst/>
              </a:prstGeom>
              <a:blipFill>
                <a:blip r:embed="rId7"/>
                <a:stretch>
                  <a:fillRect l="-713" b="-2740"/>
                </a:stretch>
              </a:blipFill>
            </p:spPr>
            <p:txBody>
              <a:bodyPr/>
              <a:lstStyle/>
              <a:p>
                <a:r>
                  <a:rPr lang="en-GB">
                    <a:noFill/>
                  </a:rPr>
                  <a:t> </a:t>
                </a:r>
              </a:p>
            </p:txBody>
          </p:sp>
        </mc:Fallback>
      </mc:AlternateContent>
      <p:graphicFrame>
        <p:nvGraphicFramePr>
          <p:cNvPr id="3" name="Object 2">
            <a:extLst>
              <a:ext uri="{FF2B5EF4-FFF2-40B4-BE49-F238E27FC236}">
                <a16:creationId xmlns:a16="http://schemas.microsoft.com/office/drawing/2014/main" id="{F1C6F14C-729A-465C-B69F-1C2513AF1723}"/>
              </a:ext>
            </a:extLst>
          </p:cNvPr>
          <p:cNvGraphicFramePr>
            <a:graphicFrameLocks noChangeAspect="1"/>
          </p:cNvGraphicFramePr>
          <p:nvPr>
            <p:extLst>
              <p:ext uri="{D42A27DB-BD31-4B8C-83A1-F6EECF244321}">
                <p14:modId xmlns:p14="http://schemas.microsoft.com/office/powerpoint/2010/main" val="370174656"/>
              </p:ext>
            </p:extLst>
          </p:nvPr>
        </p:nvGraphicFramePr>
        <p:xfrm>
          <a:off x="3524808" y="3890201"/>
          <a:ext cx="7256556" cy="2520000"/>
        </p:xfrm>
        <a:graphic>
          <a:graphicData uri="http://schemas.openxmlformats.org/presentationml/2006/ole">
            <mc:AlternateContent xmlns:mc="http://schemas.openxmlformats.org/markup-compatibility/2006">
              <mc:Choice xmlns:v="urn:schemas-microsoft-com:vml" Requires="v">
                <p:oleObj spid="_x0000_s30764" name="Document" r:id="rId8" imgW="5731988" imgH="1991232" progId="Word.Document.12">
                  <p:embed/>
                </p:oleObj>
              </mc:Choice>
              <mc:Fallback>
                <p:oleObj name="Document" r:id="rId8" imgW="5731988" imgH="1991232" progId="Word.Document.12">
                  <p:embed/>
                  <p:pic>
                    <p:nvPicPr>
                      <p:cNvPr id="0" name=""/>
                      <p:cNvPicPr/>
                      <p:nvPr/>
                    </p:nvPicPr>
                    <p:blipFill>
                      <a:blip r:embed="rId9"/>
                      <a:stretch>
                        <a:fillRect/>
                      </a:stretch>
                    </p:blipFill>
                    <p:spPr>
                      <a:xfrm>
                        <a:off x="3524808" y="3890201"/>
                        <a:ext cx="7256556" cy="252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72A7E73-BCC3-4BF0-9F58-9C54BCF96E6E}"/>
                  </a:ext>
                </a:extLst>
              </p:cNvPr>
              <p:cNvSpPr/>
              <p:nvPr/>
            </p:nvSpPr>
            <p:spPr>
              <a:xfrm>
                <a:off x="5851952" y="929896"/>
                <a:ext cx="3737709" cy="2243884"/>
              </a:xfrm>
              <a:prstGeom prst="rect">
                <a:avLst/>
              </a:prstGeom>
            </p:spPr>
            <p:txBody>
              <a:bodyPr wrap="square">
                <a:spAutoFit/>
              </a:bodyPr>
              <a:lstStyle/>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𝐷</m:t>
                        </m:r>
                      </m:e>
                      <m:sub>
                        <m:r>
                          <a:rPr lang="en-GB" sz="1500">
                            <a:solidFill>
                              <a:schemeClr val="tx1">
                                <a:lumMod val="75000"/>
                                <a:lumOff val="25000"/>
                              </a:schemeClr>
                            </a:solidFill>
                            <a:latin typeface="Cambria Math" panose="02040503050406030204" pitchFamily="18" charset="0"/>
                          </a:rPr>
                          <m:t>𝑡</m:t>
                        </m:r>
                      </m:sub>
                    </m:sSub>
                    <m:r>
                      <a:rPr lang="en-GB" sz="1500">
                        <a:solidFill>
                          <a:schemeClr val="tx1">
                            <a:lumMod val="75000"/>
                            <a:lumOff val="25000"/>
                          </a:schemeClr>
                        </a:solidFill>
                        <a:latin typeface="Cambria Math" panose="02040503050406030204" pitchFamily="18" charset="0"/>
                      </a:rPr>
                      <m:t>~</m:t>
                    </m:r>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𝑢</m:t>
                        </m:r>
                      </m:e>
                      <m:sup>
                        <m:r>
                          <a:rPr lang="en-GB" sz="1500">
                            <a:solidFill>
                              <a:schemeClr val="tx1">
                                <a:lumMod val="75000"/>
                                <a:lumOff val="25000"/>
                              </a:schemeClr>
                            </a:solidFill>
                            <a:latin typeface="Cambria Math" panose="02040503050406030204" pitchFamily="18" charset="0"/>
                          </a:rPr>
                          <m:t>′</m:t>
                        </m:r>
                      </m:sup>
                    </m:sSup>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𝑙</m:t>
                        </m:r>
                      </m:e>
                      <m:sub>
                        <m:r>
                          <a:rPr lang="en-GB" sz="1500">
                            <a:solidFill>
                              <a:schemeClr val="tx1">
                                <a:lumMod val="75000"/>
                                <a:lumOff val="25000"/>
                              </a:schemeClr>
                            </a:solidFill>
                            <a:latin typeface="Cambria Math" panose="02040503050406030204" pitchFamily="18" charset="0"/>
                          </a:rPr>
                          <m:t>𝑡</m:t>
                        </m:r>
                      </m:sub>
                    </m:sSub>
                  </m:oMath>
                </a14:m>
                <a:endParaRPr lang="en-GB" sz="1500" dirty="0">
                  <a:solidFill>
                    <a:schemeClr val="tx1">
                      <a:lumMod val="75000"/>
                      <a:lumOff val="25000"/>
                    </a:schemeClr>
                  </a:solidFill>
                </a:endParaRP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𝑇</m:t>
                        </m:r>
                      </m:sub>
                    </m:sSub>
                  </m:oMath>
                </a14:m>
                <a:r>
                  <a:rPr lang="en-GB" sz="1500" dirty="0">
                    <a:solidFill>
                      <a:schemeClr val="tx1">
                        <a:lumMod val="75000"/>
                        <a:lumOff val="25000"/>
                      </a:schemeClr>
                    </a:solidFill>
                  </a:rPr>
                  <a:t> is the actual </a:t>
                </a:r>
                <a:r>
                  <a:rPr lang="en-GB" sz="1500" dirty="0" err="1">
                    <a:solidFill>
                      <a:schemeClr val="tx1">
                        <a:lumMod val="75000"/>
                        <a:lumOff val="25000"/>
                      </a:schemeClr>
                    </a:solidFill>
                  </a:rPr>
                  <a:t>flamelet</a:t>
                </a:r>
                <a:r>
                  <a:rPr lang="en-GB" sz="1500" dirty="0">
                    <a:solidFill>
                      <a:schemeClr val="tx1">
                        <a:lumMod val="75000"/>
                        <a:lumOff val="25000"/>
                      </a:schemeClr>
                    </a:solidFill>
                  </a:rPr>
                  <a:t> area</a:t>
                </a: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𝑝</m:t>
                        </m:r>
                      </m:sub>
                    </m:sSub>
                  </m:oMath>
                </a14:m>
                <a:r>
                  <a:rPr lang="en-GB" sz="1500" dirty="0">
                    <a:solidFill>
                      <a:schemeClr val="tx1">
                        <a:lumMod val="75000"/>
                        <a:lumOff val="25000"/>
                      </a:schemeClr>
                    </a:solidFill>
                  </a:rPr>
                  <a:t> is the projected flame surface</a:t>
                </a:r>
              </a:p>
              <a:p>
                <a:pPr marL="91440" lvl="1"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𝑇</m:t>
                        </m:r>
                      </m:sub>
                    </m:sSub>
                    <m:r>
                      <a:rPr lang="en-GB" sz="1500">
                        <a:solidFill>
                          <a:schemeClr val="tx1">
                            <a:lumMod val="75000"/>
                            <a:lumOff val="25000"/>
                          </a:schemeClr>
                        </a:solidFill>
                        <a:latin typeface="Cambria Math" panose="02040503050406030204" pitchFamily="18" charset="0"/>
                      </a:rPr>
                      <m:t>/</m:t>
                    </m:r>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𝐴</m:t>
                        </m:r>
                      </m:e>
                      <m:sub>
                        <m:r>
                          <a:rPr lang="en-GB" sz="1500">
                            <a:solidFill>
                              <a:schemeClr val="tx1">
                                <a:lumMod val="75000"/>
                                <a:lumOff val="25000"/>
                              </a:schemeClr>
                            </a:solidFill>
                            <a:latin typeface="Cambria Math" panose="02040503050406030204" pitchFamily="18" charset="0"/>
                          </a:rPr>
                          <m:t>𝑝</m:t>
                        </m:r>
                      </m:sub>
                    </m:sSub>
                  </m:oMath>
                </a14:m>
                <a:r>
                  <a:rPr lang="en-GB" sz="1500" dirty="0">
                    <a:solidFill>
                      <a:schemeClr val="tx1">
                        <a:lumMod val="75000"/>
                        <a:lumOff val="25000"/>
                      </a:schemeClr>
                    </a:solidFill>
                  </a:rPr>
                  <a:t> is by definition is the wrinkling factor </a:t>
                </a:r>
                <a14:m>
                  <m:oMath xmlns:m="http://schemas.openxmlformats.org/officeDocument/2006/math">
                    <m:r>
                      <m:rPr>
                        <m:sty m:val="p"/>
                      </m:rPr>
                      <a:rPr lang="en-GB" sz="1500">
                        <a:solidFill>
                          <a:schemeClr val="tx1">
                            <a:lumMod val="75000"/>
                            <a:lumOff val="25000"/>
                          </a:schemeClr>
                        </a:solidFill>
                        <a:latin typeface="Cambria Math" panose="02040503050406030204" pitchFamily="18" charset="0"/>
                      </a:rPr>
                      <m:t>Ξ</m:t>
                    </m:r>
                  </m:oMath>
                </a14:m>
                <a:endParaRPr lang="en-GB" sz="1500" dirty="0">
                  <a:solidFill>
                    <a:schemeClr val="tx1">
                      <a:lumMod val="75000"/>
                      <a:lumOff val="25000"/>
                    </a:schemeClr>
                  </a:solidFill>
                </a:endParaRPr>
              </a:p>
              <a:p>
                <a:pPr marL="91440" lvl="2" indent="-91440">
                  <a:lnSpc>
                    <a:spcPct val="90000"/>
                  </a:lnSpc>
                  <a:spcBef>
                    <a:spcPts val="1200"/>
                  </a:spcBef>
                  <a:spcAft>
                    <a:spcPts val="200"/>
                  </a:spcAft>
                  <a:buClr>
                    <a:srgbClr val="0000FF"/>
                  </a:buClr>
                  <a:buSzPct val="100000"/>
                  <a:buFont typeface="Wingdings" panose="05000000000000000000" pitchFamily="2" charset="2"/>
                  <a:buChar char="v"/>
                </a:pPr>
                <a14:m>
                  <m:oMath xmlns:m="http://schemas.openxmlformats.org/officeDocument/2006/math">
                    <m:r>
                      <m:rPr>
                        <m:sty m:val="p"/>
                      </m:rPr>
                      <a:rPr lang="en-GB" sz="1500">
                        <a:solidFill>
                          <a:schemeClr val="tx1">
                            <a:lumMod val="75000"/>
                            <a:lumOff val="25000"/>
                          </a:schemeClr>
                        </a:solidFill>
                        <a:latin typeface="Cambria Math" panose="02040503050406030204" pitchFamily="18" charset="0"/>
                      </a:rPr>
                      <m:t>Ξ</m:t>
                    </m:r>
                    <m:r>
                      <a:rPr lang="en-GB" sz="1500">
                        <a:solidFill>
                          <a:schemeClr val="tx1">
                            <a:lumMod val="75000"/>
                            <a:lumOff val="25000"/>
                          </a:schemeClr>
                        </a:solidFill>
                        <a:latin typeface="Cambria Math" panose="02040503050406030204" pitchFamily="18" charset="0"/>
                      </a:rPr>
                      <m:t>~</m:t>
                    </m:r>
                    <m:sSup>
                      <m:sSupPr>
                        <m:ctrlPr>
                          <a:rPr lang="en-GB" sz="1500" i="1">
                            <a:solidFill>
                              <a:schemeClr val="tx1">
                                <a:lumMod val="75000"/>
                                <a:lumOff val="25000"/>
                              </a:schemeClr>
                            </a:solidFill>
                            <a:latin typeface="Cambria Math" panose="02040503050406030204" pitchFamily="18" charset="0"/>
                          </a:rPr>
                        </m:ctrlPr>
                      </m:sSupPr>
                      <m:e>
                        <m:d>
                          <m:dPr>
                            <m:ctrlPr>
                              <a:rPr lang="en-GB" sz="1500" i="1">
                                <a:solidFill>
                                  <a:schemeClr val="tx1">
                                    <a:lumMod val="75000"/>
                                    <a:lumOff val="25000"/>
                                  </a:schemeClr>
                                </a:solidFill>
                                <a:latin typeface="Cambria Math" panose="02040503050406030204" pitchFamily="18" charset="0"/>
                              </a:rPr>
                            </m:ctrlPr>
                          </m:dPr>
                          <m:e>
                            <m:f>
                              <m:fPr>
                                <m:type m:val="lin"/>
                                <m:ctrlPr>
                                  <a:rPr lang="en-GB" sz="1500" i="1">
                                    <a:solidFill>
                                      <a:schemeClr val="tx1">
                                        <a:lumMod val="75000"/>
                                        <a:lumOff val="25000"/>
                                      </a:schemeClr>
                                    </a:solidFill>
                                    <a:latin typeface="Cambria Math" panose="02040503050406030204" pitchFamily="18" charset="0"/>
                                  </a:rPr>
                                </m:ctrlPr>
                              </m:fPr>
                              <m:num>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𝑢</m:t>
                                    </m:r>
                                  </m:e>
                                  <m:sup>
                                    <m:r>
                                      <a:rPr lang="en-GB" sz="1500">
                                        <a:solidFill>
                                          <a:schemeClr val="tx1">
                                            <a:lumMod val="75000"/>
                                            <a:lumOff val="25000"/>
                                          </a:schemeClr>
                                        </a:solidFill>
                                        <a:latin typeface="Cambria Math" panose="02040503050406030204" pitchFamily="18" charset="0"/>
                                      </a:rPr>
                                      <m:t>′</m:t>
                                    </m:r>
                                  </m:sup>
                                </m:sSup>
                              </m:num>
                              <m:den>
                                <m:sSubSup>
                                  <m:sSubSupPr>
                                    <m:ctrlPr>
                                      <a:rPr lang="en-GB" sz="1500" i="1">
                                        <a:solidFill>
                                          <a:schemeClr val="tx1">
                                            <a:lumMod val="75000"/>
                                            <a:lumOff val="25000"/>
                                          </a:schemeClr>
                                        </a:solidFill>
                                        <a:latin typeface="Cambria Math" panose="02040503050406030204" pitchFamily="18" charset="0"/>
                                      </a:rPr>
                                    </m:ctrlPr>
                                  </m:sSubSupPr>
                                  <m:e>
                                    <m:r>
                                      <a:rPr lang="en-GB" sz="1500">
                                        <a:solidFill>
                                          <a:schemeClr val="tx1">
                                            <a:lumMod val="75000"/>
                                            <a:lumOff val="25000"/>
                                          </a:schemeClr>
                                        </a:solidFill>
                                        <a:latin typeface="Cambria Math" panose="02040503050406030204" pitchFamily="18" charset="0"/>
                                      </a:rPr>
                                      <m:t>𝑠</m:t>
                                    </m:r>
                                  </m:e>
                                  <m:sub>
                                    <m:r>
                                      <a:rPr lang="en-GB" sz="1500">
                                        <a:solidFill>
                                          <a:schemeClr val="tx1">
                                            <a:lumMod val="75000"/>
                                            <a:lumOff val="25000"/>
                                          </a:schemeClr>
                                        </a:solidFill>
                                        <a:latin typeface="Cambria Math" panose="02040503050406030204" pitchFamily="18" charset="0"/>
                                      </a:rPr>
                                      <m:t>𝑙</m:t>
                                    </m:r>
                                  </m:sub>
                                  <m:sup>
                                    <m:sSup>
                                      <m:sSupPr>
                                        <m:ctrlPr>
                                          <a:rPr lang="en-GB" sz="1500" i="1">
                                            <a:solidFill>
                                              <a:schemeClr val="tx1">
                                                <a:lumMod val="75000"/>
                                                <a:lumOff val="25000"/>
                                              </a:schemeClr>
                                            </a:solidFill>
                                            <a:latin typeface="Cambria Math" panose="02040503050406030204" pitchFamily="18" charset="0"/>
                                          </a:rPr>
                                        </m:ctrlPr>
                                      </m:sSupPr>
                                      <m:e>
                                        <m:r>
                                          <a:rPr lang="en-GB" sz="1500">
                                            <a:solidFill>
                                              <a:schemeClr val="tx1">
                                                <a:lumMod val="75000"/>
                                                <a:lumOff val="25000"/>
                                              </a:schemeClr>
                                            </a:solidFill>
                                            <a:latin typeface="Cambria Math" panose="02040503050406030204" pitchFamily="18" charset="0"/>
                                          </a:rPr>
                                          <m:t>𝜓</m:t>
                                        </m:r>
                                      </m:e>
                                      <m:sup>
                                        <m:r>
                                          <a:rPr lang="en-GB" sz="1500">
                                            <a:solidFill>
                                              <a:schemeClr val="tx1">
                                                <a:lumMod val="75000"/>
                                                <a:lumOff val="25000"/>
                                              </a:schemeClr>
                                            </a:solidFill>
                                            <a:latin typeface="Cambria Math" panose="02040503050406030204" pitchFamily="18" charset="0"/>
                                          </a:rPr>
                                          <m:t>𝑢</m:t>
                                        </m:r>
                                      </m:sup>
                                    </m:sSup>
                                  </m:sup>
                                </m:sSubSup>
                              </m:den>
                            </m:f>
                          </m:e>
                        </m:d>
                      </m:e>
                      <m:sup>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𝑛</m:t>
                            </m:r>
                          </m:e>
                          <m:sub>
                            <m:r>
                              <m:rPr>
                                <m:sty m:val="p"/>
                              </m:rPr>
                              <a:rPr lang="en-GB" sz="1500">
                                <a:solidFill>
                                  <a:schemeClr val="tx1">
                                    <a:lumMod val="75000"/>
                                    <a:lumOff val="25000"/>
                                  </a:schemeClr>
                                </a:solidFill>
                                <a:latin typeface="Cambria Math" panose="02040503050406030204" pitchFamily="18" charset="0"/>
                              </a:rPr>
                              <m:t>Ξ</m:t>
                            </m:r>
                          </m:sub>
                        </m:sSub>
                      </m:sup>
                    </m:sSup>
                    <m:r>
                      <m:rPr>
                        <m:nor/>
                      </m:rPr>
                      <a:rPr lang="en-GB" sz="1500">
                        <a:solidFill>
                          <a:schemeClr val="tx1">
                            <a:lumMod val="75000"/>
                            <a:lumOff val="25000"/>
                          </a:schemeClr>
                        </a:solidFill>
                      </a:rPr>
                      <m:t>with</m:t>
                    </m:r>
                    <m:r>
                      <m:rPr>
                        <m:nor/>
                      </m:rPr>
                      <a:rPr lang="en-GB" sz="1500">
                        <a:solidFill>
                          <a:schemeClr val="tx1">
                            <a:lumMod val="75000"/>
                            <a:lumOff val="25000"/>
                          </a:schemeClr>
                        </a:solidFill>
                      </a:rPr>
                      <m:t> </m:t>
                    </m:r>
                    <m:r>
                      <a:rPr lang="en-GB" sz="1500">
                        <a:solidFill>
                          <a:schemeClr val="tx1">
                            <a:lumMod val="75000"/>
                            <a:lumOff val="25000"/>
                          </a:schemeClr>
                        </a:solidFill>
                        <a:latin typeface="Cambria Math" panose="02040503050406030204" pitchFamily="18" charset="0"/>
                      </a:rPr>
                      <m:t>0&lt;</m:t>
                    </m:r>
                    <m:sSub>
                      <m:sSubPr>
                        <m:ctrlPr>
                          <a:rPr lang="en-GB" sz="1500" i="1">
                            <a:solidFill>
                              <a:schemeClr val="tx1">
                                <a:lumMod val="75000"/>
                                <a:lumOff val="25000"/>
                              </a:schemeClr>
                            </a:solidFill>
                            <a:latin typeface="Cambria Math" panose="02040503050406030204" pitchFamily="18" charset="0"/>
                          </a:rPr>
                        </m:ctrlPr>
                      </m:sSubPr>
                      <m:e>
                        <m:r>
                          <a:rPr lang="en-GB" sz="1500">
                            <a:solidFill>
                              <a:schemeClr val="tx1">
                                <a:lumMod val="75000"/>
                                <a:lumOff val="25000"/>
                              </a:schemeClr>
                            </a:solidFill>
                            <a:latin typeface="Cambria Math" panose="02040503050406030204" pitchFamily="18" charset="0"/>
                          </a:rPr>
                          <m:t>𝑛</m:t>
                        </m:r>
                      </m:e>
                      <m:sub>
                        <m:r>
                          <m:rPr>
                            <m:sty m:val="p"/>
                          </m:rPr>
                          <a:rPr lang="en-GB" sz="1500">
                            <a:solidFill>
                              <a:schemeClr val="tx1">
                                <a:lumMod val="75000"/>
                                <a:lumOff val="25000"/>
                              </a:schemeClr>
                            </a:solidFill>
                            <a:latin typeface="Cambria Math" panose="02040503050406030204" pitchFamily="18" charset="0"/>
                          </a:rPr>
                          <m:t>Ξ</m:t>
                        </m:r>
                      </m:sub>
                    </m:sSub>
                    <m:r>
                      <a:rPr lang="en-GB" sz="1500">
                        <a:solidFill>
                          <a:schemeClr val="tx1">
                            <a:lumMod val="75000"/>
                            <a:lumOff val="25000"/>
                          </a:schemeClr>
                        </a:solidFill>
                        <a:latin typeface="Cambria Math" panose="02040503050406030204" pitchFamily="18" charset="0"/>
                      </a:rPr>
                      <m:t>&lt;1</m:t>
                    </m:r>
                  </m:oMath>
                </a14:m>
                <a:endParaRPr lang="en-GB" sz="1500" dirty="0">
                  <a:solidFill>
                    <a:schemeClr val="tx1">
                      <a:lumMod val="75000"/>
                      <a:lumOff val="25000"/>
                    </a:schemeClr>
                  </a:solidFill>
                </a:endParaRPr>
              </a:p>
            </p:txBody>
          </p:sp>
        </mc:Choice>
        <mc:Fallback xmlns="">
          <p:sp>
            <p:nvSpPr>
              <p:cNvPr id="4" name="Rectangle 3">
                <a:extLst>
                  <a:ext uri="{FF2B5EF4-FFF2-40B4-BE49-F238E27FC236}">
                    <a16:creationId xmlns:a16="http://schemas.microsoft.com/office/drawing/2014/main" id="{972A7E73-BCC3-4BF0-9F58-9C54BCF96E6E}"/>
                  </a:ext>
                </a:extLst>
              </p:cNvPr>
              <p:cNvSpPr>
                <a:spLocks noRot="1" noChangeAspect="1" noMove="1" noResize="1" noEditPoints="1" noAdjustHandles="1" noChangeArrowheads="1" noChangeShapeType="1" noTextEdit="1"/>
              </p:cNvSpPr>
              <p:nvPr/>
            </p:nvSpPr>
            <p:spPr>
              <a:xfrm>
                <a:off x="5851952" y="929896"/>
                <a:ext cx="3737709" cy="2243884"/>
              </a:xfrm>
              <a:prstGeom prst="rect">
                <a:avLst/>
              </a:prstGeom>
              <a:blipFill>
                <a:blip r:embed="rId10"/>
                <a:stretch>
                  <a:fillRect l="-489" t="-543" b="-28533"/>
                </a:stretch>
              </a:blipFill>
            </p:spPr>
            <p:txBody>
              <a:bodyPr/>
              <a:lstStyle/>
              <a:p>
                <a:r>
                  <a:rPr lang="en-GB">
                    <a:noFill/>
                  </a:rPr>
                  <a:t> </a:t>
                </a:r>
              </a:p>
            </p:txBody>
          </p:sp>
        </mc:Fallback>
      </mc:AlternateContent>
    </p:spTree>
    <p:extLst>
      <p:ext uri="{BB962C8B-B14F-4D97-AF65-F5344CB8AC3E}">
        <p14:creationId xmlns:p14="http://schemas.microsoft.com/office/powerpoint/2010/main" val="348816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0832" y="0"/>
            <a:ext cx="5727850"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Numerical Implementation</a:t>
            </a:r>
          </a:p>
        </p:txBody>
      </p:sp>
      <p:sp>
        <p:nvSpPr>
          <p:cNvPr id="42" name="TextBox 41"/>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3/11</a:t>
            </a:r>
          </a:p>
        </p:txBody>
      </p:sp>
      <p:grpSp>
        <p:nvGrpSpPr>
          <p:cNvPr id="16" name="Group 15"/>
          <p:cNvGrpSpPr/>
          <p:nvPr/>
        </p:nvGrpSpPr>
        <p:grpSpPr>
          <a:xfrm>
            <a:off x="0" y="6165304"/>
            <a:ext cx="9144000" cy="72008"/>
            <a:chOff x="0" y="6165304"/>
            <a:chExt cx="6876256" cy="72008"/>
          </a:xfrm>
        </p:grpSpPr>
        <p:cxnSp>
          <p:nvCxnSpPr>
            <p:cNvPr id="17" name="Straight Connector 16"/>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3" name="Text Box 2"/>
          <p:cNvSpPr txBox="1">
            <a:spLocks noChangeArrowheads="1"/>
          </p:cNvSpPr>
          <p:nvPr/>
        </p:nvSpPr>
        <p:spPr bwMode="auto">
          <a:xfrm>
            <a:off x="4244754" y="5148400"/>
            <a:ext cx="5189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i="1" dirty="0">
                <a:latin typeface="Times New Roman" panose="02020603050405020304" pitchFamily="18" charset="0"/>
                <a:cs typeface="Times New Roman" panose="02020603050405020304" pitchFamily="18" charset="0"/>
              </a:rPr>
              <a:t>         </a:t>
            </a:r>
            <a:r>
              <a:rPr lang="en-GB" altLang="en-US" sz="1600" i="1" dirty="0">
                <a:latin typeface="Times New Roman" panose="02020603050405020304" pitchFamily="18" charset="0"/>
                <a:cs typeface="Times New Roman" panose="02020603050405020304" pitchFamily="18" charset="0"/>
              </a:rPr>
              <a:t>Geometrical description of the domain </a:t>
            </a:r>
          </a:p>
        </p:txBody>
      </p:sp>
      <p:pic>
        <p:nvPicPr>
          <p:cNvPr id="25" name="Picture 24">
            <a:extLst>
              <a:ext uri="{FF2B5EF4-FFF2-40B4-BE49-F238E27FC236}">
                <a16:creationId xmlns:a16="http://schemas.microsoft.com/office/drawing/2014/main" id="{75BA0DF1-A8B2-4B28-AEA0-126574CAD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51" y="1484784"/>
            <a:ext cx="3600000" cy="3499011"/>
          </a:xfrm>
          <a:prstGeom prst="rect">
            <a:avLst/>
          </a:prstGeom>
        </p:spPr>
      </p:pic>
      <p:grpSp>
        <p:nvGrpSpPr>
          <p:cNvPr id="3" name="Group 2"/>
          <p:cNvGrpSpPr/>
          <p:nvPr/>
        </p:nvGrpSpPr>
        <p:grpSpPr>
          <a:xfrm>
            <a:off x="5220072" y="4340192"/>
            <a:ext cx="841058" cy="929531"/>
            <a:chOff x="4849899" y="5013544"/>
            <a:chExt cx="841058" cy="929531"/>
          </a:xfrm>
        </p:grpSpPr>
        <p:sp>
          <p:nvSpPr>
            <p:cNvPr id="14" name="Line 21"/>
            <p:cNvSpPr>
              <a:spLocks noChangeShapeType="1"/>
            </p:cNvSpPr>
            <p:nvPr/>
          </p:nvSpPr>
          <p:spPr bwMode="auto">
            <a:xfrm flipV="1">
              <a:off x="4849899" y="5522239"/>
              <a:ext cx="483401" cy="24507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20" name="Line 22"/>
            <p:cNvSpPr>
              <a:spLocks noChangeShapeType="1"/>
            </p:cNvSpPr>
            <p:nvPr/>
          </p:nvSpPr>
          <p:spPr bwMode="auto">
            <a:xfrm flipV="1">
              <a:off x="4849899" y="5238414"/>
              <a:ext cx="0" cy="5400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1" name="Line 23"/>
            <p:cNvSpPr>
              <a:spLocks noChangeShapeType="1"/>
            </p:cNvSpPr>
            <p:nvPr/>
          </p:nvSpPr>
          <p:spPr bwMode="auto">
            <a:xfrm>
              <a:off x="4849899" y="5778448"/>
              <a:ext cx="59027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22" name="Text Box 24"/>
            <p:cNvSpPr txBox="1">
              <a:spLocks noChangeArrowheads="1"/>
            </p:cNvSpPr>
            <p:nvPr/>
          </p:nvSpPr>
          <p:spPr bwMode="auto">
            <a:xfrm>
              <a:off x="5445418" y="5361632"/>
              <a:ext cx="208769"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i="1">
                  <a:solidFill>
                    <a:srgbClr val="660033"/>
                  </a:solidFill>
                  <a:latin typeface="Times New Roman" panose="02020603050405020304" pitchFamily="18" charset="0"/>
                </a:rPr>
                <a:t>x</a:t>
              </a:r>
            </a:p>
          </p:txBody>
        </p:sp>
        <p:sp>
          <p:nvSpPr>
            <p:cNvPr id="23" name="Text Box 25"/>
            <p:cNvSpPr txBox="1">
              <a:spLocks noChangeArrowheads="1"/>
            </p:cNvSpPr>
            <p:nvPr/>
          </p:nvSpPr>
          <p:spPr bwMode="auto">
            <a:xfrm>
              <a:off x="4849899" y="5013544"/>
              <a:ext cx="208769"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a:solidFill>
                    <a:srgbClr val="660033"/>
                  </a:solidFill>
                  <a:latin typeface="Times New Roman" panose="02020603050405020304" pitchFamily="18" charset="0"/>
                </a:rPr>
                <a:t>y</a:t>
              </a:r>
            </a:p>
          </p:txBody>
        </p:sp>
        <p:sp>
          <p:nvSpPr>
            <p:cNvPr id="24" name="Text Box 26"/>
            <p:cNvSpPr txBox="1">
              <a:spLocks noChangeArrowheads="1"/>
            </p:cNvSpPr>
            <p:nvPr/>
          </p:nvSpPr>
          <p:spPr bwMode="auto">
            <a:xfrm>
              <a:off x="5499586" y="5613754"/>
              <a:ext cx="191371"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panose="020B0604020202020204" pitchFamily="34" charset="0"/>
                </a:defRPr>
              </a:lvl1pPr>
              <a:lvl2pPr marL="411163" defTabSz="822325">
                <a:defRPr>
                  <a:solidFill>
                    <a:schemeClr val="tx1"/>
                  </a:solidFill>
                  <a:latin typeface="Arial" panose="020B0604020202020204" pitchFamily="34" charset="0"/>
                </a:defRPr>
              </a:lvl2pPr>
              <a:lvl3pPr marL="822325" defTabSz="822325">
                <a:defRPr>
                  <a:solidFill>
                    <a:schemeClr val="tx1"/>
                  </a:solidFill>
                  <a:latin typeface="Arial" panose="020B0604020202020204" pitchFamily="34" charset="0"/>
                </a:defRPr>
              </a:lvl3pPr>
              <a:lvl4pPr marL="1235075" defTabSz="822325">
                <a:defRPr>
                  <a:solidFill>
                    <a:schemeClr val="tx1"/>
                  </a:solidFill>
                  <a:latin typeface="Arial" panose="020B0604020202020204" pitchFamily="34" charset="0"/>
                </a:defRPr>
              </a:lvl4pPr>
              <a:lvl5pPr marL="1646238" defTabSz="822325">
                <a:defRPr>
                  <a:solidFill>
                    <a:schemeClr val="tx1"/>
                  </a:solidFill>
                  <a:latin typeface="Arial" panose="020B0604020202020204" pitchFamily="34" charset="0"/>
                </a:defRPr>
              </a:lvl5pPr>
              <a:lvl6pPr marL="2103438" defTabSz="822325" fontAlgn="base">
                <a:spcBef>
                  <a:spcPct val="0"/>
                </a:spcBef>
                <a:spcAft>
                  <a:spcPct val="0"/>
                </a:spcAft>
                <a:defRPr>
                  <a:solidFill>
                    <a:schemeClr val="tx1"/>
                  </a:solidFill>
                  <a:latin typeface="Arial" panose="020B0604020202020204" pitchFamily="34" charset="0"/>
                </a:defRPr>
              </a:lvl6pPr>
              <a:lvl7pPr marL="2560638" defTabSz="822325" fontAlgn="base">
                <a:spcBef>
                  <a:spcPct val="0"/>
                </a:spcBef>
                <a:spcAft>
                  <a:spcPct val="0"/>
                </a:spcAft>
                <a:defRPr>
                  <a:solidFill>
                    <a:schemeClr val="tx1"/>
                  </a:solidFill>
                  <a:latin typeface="Arial" panose="020B0604020202020204" pitchFamily="34" charset="0"/>
                </a:defRPr>
              </a:lvl7pPr>
              <a:lvl8pPr marL="3017838" defTabSz="822325" fontAlgn="base">
                <a:spcBef>
                  <a:spcPct val="0"/>
                </a:spcBef>
                <a:spcAft>
                  <a:spcPct val="0"/>
                </a:spcAft>
                <a:defRPr>
                  <a:solidFill>
                    <a:schemeClr val="tx1"/>
                  </a:solidFill>
                  <a:latin typeface="Arial" panose="020B0604020202020204" pitchFamily="34" charset="0"/>
                </a:defRPr>
              </a:lvl8pPr>
              <a:lvl9pPr marL="3475038" defTabSz="822325"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600" b="1" i="1">
                  <a:solidFill>
                    <a:srgbClr val="660033"/>
                  </a:solidFill>
                  <a:latin typeface="Times New Roman" panose="02020603050405020304" pitchFamily="18" charset="0"/>
                </a:rPr>
                <a:t>z</a:t>
              </a:r>
            </a:p>
          </p:txBody>
        </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F36434CE-D607-4DFC-ABBD-F2D37A543C22}"/>
                  </a:ext>
                </a:extLst>
              </p:cNvPr>
              <p:cNvSpPr txBox="1">
                <a:spLocks/>
              </p:cNvSpPr>
              <p:nvPr/>
            </p:nvSpPr>
            <p:spPr>
              <a:xfrm>
                <a:off x="120261" y="1034327"/>
                <a:ext cx="4702579" cy="485063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Three domain sizes used, dependent on the turbulence intensity, </a:t>
                </a:r>
                <a14:m>
                  <m:oMath xmlns:m="http://schemas.openxmlformats.org/officeDocument/2006/math">
                    <m:r>
                      <a:rPr lang="en-GB" b="0" i="0" smtClean="0">
                        <a:latin typeface="Cambria Math" panose="02040503050406030204" pitchFamily="18" charset="0"/>
                      </a:rPr>
                      <m:t>4</m:t>
                    </m:r>
                    <m:r>
                      <a:rPr lang="en-GB" b="0" i="1" smtClean="0">
                        <a:latin typeface="Cambria Math" panose="02040503050406030204" pitchFamily="18" charset="0"/>
                      </a:rPr>
                      <m:t>.8</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𝑙</m:t>
                        </m:r>
                      </m:e>
                      <m:sub>
                        <m:r>
                          <a:rPr lang="en-GB" b="0" i="1" smtClean="0">
                            <a:latin typeface="Cambria Math" panose="02040503050406030204" pitchFamily="18" charset="0"/>
                          </a:rPr>
                          <m:t>𝑡</m:t>
                        </m:r>
                      </m:sub>
                      <m:sup>
                        <m:r>
                          <a:rPr lang="en-GB" b="0" i="1" smtClean="0">
                            <a:latin typeface="Cambria Math" panose="02040503050406030204" pitchFamily="18" charset="0"/>
                          </a:rPr>
                          <m:t>3</m:t>
                        </m:r>
                      </m:sup>
                    </m:sSubSup>
                  </m:oMath>
                </a14:m>
                <a:r>
                  <a:rPr lang="en-GB" dirty="0">
                    <a:latin typeface="Times New Roman" panose="02020603050405020304" pitchFamily="18" charset="0"/>
                    <a:cs typeface="Times New Roman" panose="02020603050405020304" pitchFamily="18" charset="0"/>
                  </a:rPr>
                  <a:t> </a:t>
                </a:r>
                <a14:m>
                  <m:oMath xmlns:m="http://schemas.openxmlformats.org/officeDocument/2006/math">
                    <m:r>
                      <a:rPr lang="en-GB" b="0" i="0" dirty="0" smtClean="0">
                        <a:latin typeface="Cambria Math" panose="02040503050406030204" pitchFamily="18" charset="0"/>
                      </a:rPr>
                      <m:t>(</m:t>
                    </m:r>
                    <m:r>
                      <a:rPr lang="en-GB" b="0" i="1" dirty="0" smtClean="0">
                        <a:latin typeface="Cambria Math" panose="02040503050406030204" pitchFamily="18" charset="0"/>
                      </a:rPr>
                      <m:t>44</m:t>
                    </m:r>
                    <m:sSubSup>
                      <m:sSubSupPr>
                        <m:ctrlPr>
                          <a:rPr lang="en-GB" b="0" i="1" dirty="0" smtClean="0">
                            <a:latin typeface="Cambria Math" panose="02040503050406030204" pitchFamily="18" charset="0"/>
                          </a:rPr>
                        </m:ctrlPr>
                      </m:sSubSupPr>
                      <m:e>
                        <m:r>
                          <a:rPr lang="en-GB" b="0" i="1" dirty="0" smtClean="0">
                            <a:latin typeface="Cambria Math" panose="02040503050406030204" pitchFamily="18" charset="0"/>
                          </a:rPr>
                          <m:t>𝛿</m:t>
                        </m:r>
                      </m:e>
                      <m:sub>
                        <m:r>
                          <a:rPr lang="en-GB" b="0" i="1" dirty="0" smtClean="0">
                            <a:latin typeface="Cambria Math" panose="02040503050406030204" pitchFamily="18" charset="0"/>
                          </a:rPr>
                          <m:t>𝑧</m:t>
                        </m:r>
                      </m:sub>
                      <m:sup>
                        <m:r>
                          <a:rPr lang="en-GB" b="0" i="1" dirty="0" smtClean="0">
                            <a:latin typeface="Cambria Math" panose="02040503050406030204" pitchFamily="18" charset="0"/>
                          </a:rPr>
                          <m:t>3</m:t>
                        </m:r>
                      </m:sup>
                    </m:sSubSup>
                  </m:oMath>
                </a14:m>
                <a:r>
                  <a:rPr lang="en-GB" b="0" dirty="0">
                    <a:latin typeface="Cambria Math" panose="02040503050406030204" pitchFamily="18" charset="0"/>
                  </a:rPr>
                  <a:t>), </a:t>
                </a:r>
                <a14:m>
                  <m:oMath xmlns:m="http://schemas.openxmlformats.org/officeDocument/2006/math">
                    <m:r>
                      <a:rPr lang="en-GB" b="0" i="0" smtClean="0">
                        <a:latin typeface="Cambria Math" panose="02040503050406030204" pitchFamily="18" charset="0"/>
                      </a:rPr>
                      <m:t>7</m:t>
                    </m:r>
                    <m:r>
                      <a:rPr lang="en-GB" i="1">
                        <a:latin typeface="Cambria Math" panose="02040503050406030204" pitchFamily="18" charset="0"/>
                      </a:rPr>
                      <m:t>.</m:t>
                    </m:r>
                    <m:r>
                      <a:rPr lang="en-GB" b="0" i="1" smtClean="0">
                        <a:latin typeface="Cambria Math" panose="02040503050406030204" pitchFamily="18" charset="0"/>
                      </a:rPr>
                      <m:t>4</m:t>
                    </m:r>
                    <m:sSubSup>
                      <m:sSubSupPr>
                        <m:ctrlPr>
                          <a:rPr lang="en-GB" i="1">
                            <a:latin typeface="Cambria Math" panose="02040503050406030204" pitchFamily="18" charset="0"/>
                          </a:rPr>
                        </m:ctrlPr>
                      </m:sSubSupPr>
                      <m:e>
                        <m:r>
                          <a:rPr lang="en-GB" i="1">
                            <a:latin typeface="Cambria Math" panose="02040503050406030204" pitchFamily="18" charset="0"/>
                          </a:rPr>
                          <m:t>𝑙</m:t>
                        </m:r>
                      </m:e>
                      <m:sub>
                        <m:r>
                          <a:rPr lang="en-GB" i="1">
                            <a:latin typeface="Cambria Math" panose="02040503050406030204" pitchFamily="18" charset="0"/>
                          </a:rPr>
                          <m:t>𝑡</m:t>
                        </m:r>
                      </m:sub>
                      <m:sup>
                        <m:r>
                          <a:rPr lang="en-GB" i="1">
                            <a:latin typeface="Cambria Math" panose="02040503050406030204" pitchFamily="18" charset="0"/>
                          </a:rPr>
                          <m:t>3</m:t>
                        </m:r>
                      </m:sup>
                    </m:sSubSup>
                  </m:oMath>
                </a14:m>
                <a:r>
                  <a:rPr lang="en-GB" dirty="0">
                    <a:latin typeface="Times New Roman" panose="02020603050405020304" pitchFamily="18" charset="0"/>
                    <a:cs typeface="Times New Roman" panose="02020603050405020304" pitchFamily="18" charset="0"/>
                  </a:rPr>
                  <a:t> </a:t>
                </a:r>
                <a14:m>
                  <m:oMath xmlns:m="http://schemas.openxmlformats.org/officeDocument/2006/math">
                    <m:r>
                      <a:rPr lang="en-GB" dirty="0">
                        <a:latin typeface="Cambria Math" panose="02040503050406030204" pitchFamily="18" charset="0"/>
                      </a:rPr>
                      <m:t>(</m:t>
                    </m:r>
                    <m:r>
                      <a:rPr lang="en-GB" b="0" i="1" dirty="0" smtClean="0">
                        <a:latin typeface="Cambria Math" panose="02040503050406030204" pitchFamily="18" charset="0"/>
                      </a:rPr>
                      <m:t>66</m:t>
                    </m:r>
                    <m:sSubSup>
                      <m:sSubSupPr>
                        <m:ctrlPr>
                          <a:rPr lang="en-GB" i="1" dirty="0">
                            <a:latin typeface="Cambria Math" panose="02040503050406030204" pitchFamily="18" charset="0"/>
                          </a:rPr>
                        </m:ctrlPr>
                      </m:sSubSupPr>
                      <m:e>
                        <m:r>
                          <a:rPr lang="en-GB" i="1" dirty="0">
                            <a:latin typeface="Cambria Math" panose="02040503050406030204" pitchFamily="18" charset="0"/>
                          </a:rPr>
                          <m:t>𝛿</m:t>
                        </m:r>
                      </m:e>
                      <m:sub>
                        <m:r>
                          <a:rPr lang="en-GB" i="1" dirty="0">
                            <a:latin typeface="Cambria Math" panose="02040503050406030204" pitchFamily="18" charset="0"/>
                          </a:rPr>
                          <m:t>𝑧</m:t>
                        </m:r>
                      </m:sub>
                      <m:sup>
                        <m:r>
                          <a:rPr lang="en-GB" i="1" dirty="0">
                            <a:latin typeface="Cambria Math" panose="02040503050406030204" pitchFamily="18" charset="0"/>
                          </a:rPr>
                          <m:t>3</m:t>
                        </m:r>
                      </m:sup>
                    </m:sSubSup>
                  </m:oMath>
                </a14:m>
                <a:r>
                  <a:rPr lang="en-GB" dirty="0">
                    <a:latin typeface="Cambria Math" panose="02040503050406030204" pitchFamily="18" charset="0"/>
                  </a:rPr>
                  <a:t>) and </a:t>
                </a:r>
                <a14:m>
                  <m:oMath xmlns:m="http://schemas.openxmlformats.org/officeDocument/2006/math">
                    <m:r>
                      <a:rPr lang="en-GB" dirty="0" smtClean="0">
                        <a:latin typeface="Cambria Math" panose="02040503050406030204" pitchFamily="18" charset="0"/>
                      </a:rPr>
                      <m:t>9</m:t>
                    </m:r>
                    <m:r>
                      <a:rPr lang="en-GB" i="1">
                        <a:latin typeface="Cambria Math" panose="02040503050406030204" pitchFamily="18" charset="0"/>
                      </a:rPr>
                      <m:t>.</m:t>
                    </m:r>
                    <m:r>
                      <a:rPr lang="en-GB" b="0" i="1" smtClean="0">
                        <a:latin typeface="Cambria Math" panose="02040503050406030204" pitchFamily="18" charset="0"/>
                      </a:rPr>
                      <m:t>9</m:t>
                    </m:r>
                    <m:sSubSup>
                      <m:sSubSupPr>
                        <m:ctrlPr>
                          <a:rPr lang="en-GB" i="1">
                            <a:latin typeface="Cambria Math" panose="02040503050406030204" pitchFamily="18" charset="0"/>
                          </a:rPr>
                        </m:ctrlPr>
                      </m:sSubSupPr>
                      <m:e>
                        <m:r>
                          <a:rPr lang="en-GB" i="1">
                            <a:latin typeface="Cambria Math" panose="02040503050406030204" pitchFamily="18" charset="0"/>
                          </a:rPr>
                          <m:t>𝑙</m:t>
                        </m:r>
                      </m:e>
                      <m:sub>
                        <m:r>
                          <a:rPr lang="en-GB" i="1">
                            <a:latin typeface="Cambria Math" panose="02040503050406030204" pitchFamily="18" charset="0"/>
                          </a:rPr>
                          <m:t>𝑡</m:t>
                        </m:r>
                      </m:sub>
                      <m:sup>
                        <m:r>
                          <a:rPr lang="en-GB" i="1">
                            <a:latin typeface="Cambria Math" panose="02040503050406030204" pitchFamily="18" charset="0"/>
                          </a:rPr>
                          <m:t>3</m:t>
                        </m:r>
                      </m:sup>
                    </m:sSubSup>
                  </m:oMath>
                </a14:m>
                <a:r>
                  <a:rPr lang="en-GB" dirty="0">
                    <a:latin typeface="Times New Roman" panose="02020603050405020304" pitchFamily="18" charset="0"/>
                    <a:cs typeface="Times New Roman" panose="02020603050405020304" pitchFamily="18" charset="0"/>
                  </a:rPr>
                  <a:t> </a:t>
                </a:r>
                <a14:m>
                  <m:oMath xmlns:m="http://schemas.openxmlformats.org/officeDocument/2006/math">
                    <m:r>
                      <a:rPr lang="en-GB" dirty="0">
                        <a:latin typeface="Cambria Math" panose="02040503050406030204" pitchFamily="18" charset="0"/>
                      </a:rPr>
                      <m:t>(</m:t>
                    </m:r>
                    <m:r>
                      <a:rPr lang="en-GB" b="0" i="1" dirty="0" smtClean="0">
                        <a:latin typeface="Cambria Math" panose="02040503050406030204" pitchFamily="18" charset="0"/>
                      </a:rPr>
                      <m:t>89</m:t>
                    </m:r>
                    <m:sSubSup>
                      <m:sSubSupPr>
                        <m:ctrlPr>
                          <a:rPr lang="en-GB" i="1" dirty="0">
                            <a:latin typeface="Cambria Math" panose="02040503050406030204" pitchFamily="18" charset="0"/>
                          </a:rPr>
                        </m:ctrlPr>
                      </m:sSubSupPr>
                      <m:e>
                        <m:r>
                          <a:rPr lang="en-GB" i="1" dirty="0">
                            <a:latin typeface="Cambria Math" panose="02040503050406030204" pitchFamily="18" charset="0"/>
                          </a:rPr>
                          <m:t>𝛿</m:t>
                        </m:r>
                      </m:e>
                      <m:sub>
                        <m:r>
                          <a:rPr lang="en-GB" i="1" dirty="0">
                            <a:latin typeface="Cambria Math" panose="02040503050406030204" pitchFamily="18" charset="0"/>
                          </a:rPr>
                          <m:t>𝑧</m:t>
                        </m:r>
                      </m:sub>
                      <m:sup>
                        <m:r>
                          <a:rPr lang="en-GB" i="1" dirty="0">
                            <a:latin typeface="Cambria Math" panose="02040503050406030204" pitchFamily="18" charset="0"/>
                          </a:rPr>
                          <m:t>3</m:t>
                        </m:r>
                      </m:sup>
                    </m:sSubSup>
                  </m:oMath>
                </a14:m>
                <a:r>
                  <a:rPr lang="en-GB" dirty="0">
                    <a:latin typeface="Cambria Math" panose="02040503050406030204" pitchFamily="18" charset="0"/>
                  </a:rPr>
                  <a:t>), </a:t>
                </a:r>
                <a:r>
                  <a:rPr lang="en-GB" dirty="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GB" i="1">
                            <a:latin typeface="Cambria Math" panose="02040503050406030204" pitchFamily="18" charset="0"/>
                            <a:cs typeface="Times New Roman" panose="02020603050405020304" pitchFamily="18" charset="0"/>
                          </a:rPr>
                        </m:ctrlPr>
                      </m:sSubSupPr>
                      <m:e>
                        <m:r>
                          <a:rPr lang="en-GB" i="1">
                            <a:latin typeface="Cambria Math" panose="02040503050406030204" pitchFamily="18" charset="0"/>
                            <a:ea typeface="Calibri" panose="020F0502020204030204" pitchFamily="34" charset="0"/>
                            <a:cs typeface="Times New Roman" panose="02020603050405020304" pitchFamily="18" charset="0"/>
                          </a:rPr>
                          <m:t>𝛿</m:t>
                        </m:r>
                      </m:e>
                      <m:sub>
                        <m:r>
                          <a:rPr lang="en-GB" i="1">
                            <a:latin typeface="Cambria Math" panose="02040503050406030204" pitchFamily="18" charset="0"/>
                            <a:ea typeface="Calibri" panose="020F0502020204030204" pitchFamily="34" charset="0"/>
                            <a:cs typeface="Times New Roman" panose="02020603050405020304" pitchFamily="18" charset="0"/>
                          </a:rPr>
                          <m:t>𝑧</m:t>
                        </m:r>
                      </m:sub>
                      <m:sup>
                        <m:r>
                          <a:rPr lang="en-GB" i="1">
                            <a:latin typeface="Cambria Math" panose="02040503050406030204" pitchFamily="18" charset="0"/>
                            <a:ea typeface="Calibri" panose="020F0502020204030204" pitchFamily="34" charset="0"/>
                            <a:cs typeface="Times New Roman" panose="02020603050405020304" pitchFamily="18" charset="0"/>
                          </a:rPr>
                          <m:t>0</m:t>
                        </m:r>
                      </m:sup>
                    </m:sSubSup>
                    <m:r>
                      <a:rPr lang="en-GB" i="1">
                        <a:latin typeface="Cambria Math" panose="02040503050406030204" pitchFamily="18" charset="0"/>
                        <a:ea typeface="Calibri" panose="020F0502020204030204" pitchFamily="34" charset="0"/>
                        <a:cs typeface="Times New Roman" panose="02020603050405020304" pitchFamily="18" charset="0"/>
                      </a:rPr>
                      <m:t> = </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rPr>
                          <m:t>𝐷</m:t>
                        </m:r>
                      </m:e>
                      <m:sub>
                        <m:r>
                          <a:rPr lang="en-GB" i="1">
                            <a:latin typeface="Cambria Math" panose="02040503050406030204" pitchFamily="18" charset="0"/>
                            <a:ea typeface="Calibri" panose="020F0502020204030204" pitchFamily="34" charset="0"/>
                            <a:cs typeface="Times New Roman" panose="02020603050405020304" pitchFamily="18" charset="0"/>
                          </a:rPr>
                          <m:t>0</m:t>
                        </m:r>
                      </m:sub>
                    </m:sSub>
                    <m:r>
                      <m:rPr>
                        <m:lit/>
                      </m:rPr>
                      <a:rPr lang="en-GB"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i="1">
                            <a:latin typeface="Cambria Math" panose="02040503050406030204" pitchFamily="18" charset="0"/>
                            <a:cs typeface="Times New Roman" panose="02020603050405020304" pitchFamily="18" charset="0"/>
                          </a:rPr>
                        </m:ctrlPr>
                      </m:sSubSupPr>
                      <m:e>
                        <m:r>
                          <a:rPr lang="en-GB" i="1">
                            <a:latin typeface="Cambria Math" panose="02040503050406030204" pitchFamily="18" charset="0"/>
                            <a:ea typeface="Calibri" panose="020F0502020204030204" pitchFamily="34" charset="0"/>
                            <a:cs typeface="Times New Roman" panose="02020603050405020304" pitchFamily="18" charset="0"/>
                          </a:rPr>
                          <m:t>𝑠</m:t>
                        </m:r>
                      </m:e>
                      <m:sub>
                        <m:r>
                          <a:rPr lang="en-GB" i="1">
                            <a:latin typeface="Cambria Math" panose="02040503050406030204" pitchFamily="18" charset="0"/>
                            <a:ea typeface="Calibri" panose="020F0502020204030204" pitchFamily="34" charset="0"/>
                            <a:cs typeface="Times New Roman" panose="02020603050405020304" pitchFamily="18" charset="0"/>
                          </a:rPr>
                          <m:t>𝑙</m:t>
                        </m:r>
                      </m:sub>
                      <m:sup>
                        <m:r>
                          <a:rPr lang="en-GB" i="1">
                            <a:latin typeface="Cambria Math" panose="02040503050406030204" pitchFamily="18" charset="0"/>
                            <a:ea typeface="Calibri" panose="020F0502020204030204" pitchFamily="34" charset="0"/>
                            <a:cs typeface="Times New Roman" panose="02020603050405020304" pitchFamily="18" charset="0"/>
                          </a:rPr>
                          <m:t>0</m:t>
                        </m:r>
                      </m:sup>
                    </m:sSubSup>
                  </m:oMath>
                </a14:m>
                <a:r>
                  <a:rPr lang="en-GB" dirty="0">
                    <a:latin typeface="Times New Roman" panose="02020603050405020304" pitchFamily="18" charset="0"/>
                    <a:cs typeface="Times New Roman" panose="02020603050405020304" pitchFamily="18" charset="0"/>
                  </a:rPr>
                  <a:t>is the </a:t>
                </a:r>
                <a:r>
                  <a:rPr lang="en-GB" dirty="0" err="1">
                    <a:latin typeface="Times New Roman" panose="02020603050405020304" pitchFamily="18" charset="0"/>
                    <a:cs typeface="Times New Roman" panose="02020603050405020304" pitchFamily="18" charset="0"/>
                  </a:rPr>
                  <a:t>Zel’dovich</a:t>
                </a:r>
                <a:r>
                  <a:rPr lang="en-GB" dirty="0">
                    <a:latin typeface="Times New Roman" panose="02020603050405020304" pitchFamily="18" charset="0"/>
                    <a:cs typeface="Times New Roman" panose="02020603050405020304" pitchFamily="18" charset="0"/>
                  </a:rPr>
                  <a:t> flame thickness of the stoichiometric mixture</a:t>
                </a:r>
              </a:p>
              <a:p>
                <a:pPr>
                  <a:lnSpc>
                    <a:spcPct val="100000"/>
                  </a:lnSpc>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Cartesian grid of </a:t>
                </a:r>
                <a14:m>
                  <m:oMath xmlns:m="http://schemas.openxmlformats.org/officeDocument/2006/math">
                    <m:sSup>
                      <m:sSupPr>
                        <m:ctrlPr>
                          <a:rPr lang="en-GB" b="0" i="1" dirty="0" smtClean="0">
                            <a:latin typeface="Cambria Math" panose="02040503050406030204" pitchFamily="18" charset="0"/>
                          </a:rPr>
                        </m:ctrlPr>
                      </m:sSupPr>
                      <m:e>
                        <m:r>
                          <a:rPr lang="en-GB" b="0" i="0" dirty="0" smtClean="0">
                            <a:latin typeface="Cambria Math" panose="02040503050406030204" pitchFamily="18" charset="0"/>
                          </a:rPr>
                          <m:t>352</m:t>
                        </m:r>
                      </m:e>
                      <m:sup>
                        <m:r>
                          <a:rPr lang="en-GB" b="0" i="0" dirty="0" smtClean="0">
                            <a:latin typeface="Cambria Math" panose="02040503050406030204" pitchFamily="18" charset="0"/>
                          </a:rPr>
                          <m:t>3</m:t>
                        </m:r>
                      </m:sup>
                    </m:sSup>
                  </m:oMath>
                </a14:m>
                <a:r>
                  <a:rPr lang="en-GB"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i="1" dirty="0">
                            <a:latin typeface="Cambria Math" panose="02040503050406030204" pitchFamily="18" charset="0"/>
                          </a:rPr>
                        </m:ctrlPr>
                      </m:sSupPr>
                      <m:e>
                        <m:r>
                          <a:rPr lang="en-GB" dirty="0">
                            <a:latin typeface="Cambria Math" panose="02040503050406030204" pitchFamily="18" charset="0"/>
                          </a:rPr>
                          <m:t>5</m:t>
                        </m:r>
                        <m:r>
                          <a:rPr lang="en-GB" b="0" i="1" dirty="0" smtClean="0">
                            <a:latin typeface="Cambria Math" panose="02040503050406030204" pitchFamily="18" charset="0"/>
                          </a:rPr>
                          <m:t>40</m:t>
                        </m:r>
                      </m:e>
                      <m:sup>
                        <m:r>
                          <a:rPr lang="en-GB" dirty="0">
                            <a:latin typeface="Cambria Math" panose="02040503050406030204" pitchFamily="18" charset="0"/>
                          </a:rPr>
                          <m:t>3</m:t>
                        </m:r>
                      </m:sup>
                    </m:sSup>
                  </m:oMath>
                </a14:m>
                <a:r>
                  <a:rPr lang="en-GB"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GB" i="1" dirty="0">
                            <a:latin typeface="Cambria Math" panose="02040503050406030204" pitchFamily="18" charset="0"/>
                          </a:rPr>
                        </m:ctrlPr>
                      </m:sSupPr>
                      <m:e>
                        <m:r>
                          <a:rPr lang="en-GB" b="0" i="0" dirty="0" smtClean="0">
                            <a:latin typeface="Cambria Math" panose="02040503050406030204" pitchFamily="18" charset="0"/>
                          </a:rPr>
                          <m:t>720</m:t>
                        </m:r>
                      </m:e>
                      <m:sup>
                        <m:r>
                          <a:rPr lang="en-GB" dirty="0">
                            <a:latin typeface="Cambria Math" panose="02040503050406030204" pitchFamily="18" charset="0"/>
                          </a:rPr>
                          <m:t>3</m:t>
                        </m:r>
                      </m:sup>
                    </m:sSup>
                  </m:oMath>
                </a14:m>
                <a:r>
                  <a:rPr lang="en-GB" dirty="0">
                    <a:latin typeface="Times New Roman" panose="02020603050405020304" pitchFamily="18" charset="0"/>
                    <a:cs typeface="Times New Roman" panose="02020603050405020304" pitchFamily="18" charset="0"/>
                  </a:rPr>
                  <a:t> respectively, ensures:</a:t>
                </a:r>
              </a:p>
              <a:p>
                <a:pPr marL="614363" lvl="1" indent="-342900">
                  <a:lnSpc>
                    <a:spcPct val="100000"/>
                  </a:lnSpc>
                  <a:buClr>
                    <a:srgbClr val="0000FF"/>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10 grid points across the thermal flame thickness</a:t>
                </a:r>
              </a:p>
              <a:p>
                <a:pPr marL="614363" lvl="1" indent="-342900">
                  <a:lnSpc>
                    <a:spcPct val="100000"/>
                  </a:lnSpc>
                  <a:buClr>
                    <a:srgbClr val="0000FF"/>
                  </a:buClr>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cs typeface="Times New Roman" panose="02020603050405020304" pitchFamily="18" charset="0"/>
                          </a:rPr>
                        </m:ctrlPr>
                      </m:sSubPr>
                      <m:e>
                        <m:r>
                          <a:rPr lang="en-GB" sz="2000" b="0" i="1" smtClean="0">
                            <a:latin typeface="Cambria Math" panose="02040503050406030204" pitchFamily="18" charset="0"/>
                            <a:cs typeface="Times New Roman" panose="02020603050405020304" pitchFamily="18" charset="0"/>
                          </a:rPr>
                          <m:t>𝜂</m:t>
                        </m:r>
                      </m:e>
                      <m:sub>
                        <m:r>
                          <a:rPr lang="en-GB" sz="2000" b="0" i="1" smtClean="0">
                            <a:latin typeface="Cambria Math" panose="02040503050406030204" pitchFamily="18" charset="0"/>
                            <a:cs typeface="Times New Roman" panose="02020603050405020304" pitchFamily="18" charset="0"/>
                          </a:rPr>
                          <m:t>𝑘</m:t>
                        </m:r>
                      </m:sub>
                    </m:sSub>
                    <m:r>
                      <a:rPr lang="en-GB" sz="2000" b="0" i="1" smtClean="0">
                        <a:latin typeface="Cambria Math" panose="02040503050406030204" pitchFamily="18" charset="0"/>
                        <a:cs typeface="Times New Roman" panose="02020603050405020304" pitchFamily="18" charset="0"/>
                      </a:rPr>
                      <m:t>&gt;</m:t>
                    </m:r>
                    <m:r>
                      <m:rPr>
                        <m:sty m:val="p"/>
                      </m:rPr>
                      <a:rPr lang="en-GB" sz="2000" b="0" i="0" smtClean="0">
                        <a:latin typeface="Cambria Math" panose="02040503050406030204" pitchFamily="18" charset="0"/>
                        <a:cs typeface="Times New Roman" panose="02020603050405020304" pitchFamily="18" charset="0"/>
                      </a:rPr>
                      <m:t>Δ</m:t>
                    </m:r>
                    <m:r>
                      <a:rPr lang="en-GB" sz="2000" b="0" i="1" smtClean="0">
                        <a:latin typeface="Cambria Math" panose="02040503050406030204" pitchFamily="18" charset="0"/>
                        <a:cs typeface="Times New Roman" panose="02020603050405020304" pitchFamily="18" charset="0"/>
                      </a:rPr>
                      <m:t>𝑥</m:t>
                    </m:r>
                  </m:oMath>
                </a14:m>
                <a:r>
                  <a:rPr lang="en-GB" sz="2000" dirty="0">
                    <a:latin typeface="Times New Roman" panose="02020603050405020304" pitchFamily="18" charset="0"/>
                    <a:cs typeface="Times New Roman" panose="02020603050405020304" pitchFamily="18" charset="0"/>
                  </a:rPr>
                  <a:t> where</a:t>
                </a:r>
                <a14:m>
                  <m:oMath xmlns:m="http://schemas.openxmlformats.org/officeDocument/2006/math">
                    <m:r>
                      <a:rPr lang="en-GB" sz="2000" b="0" i="0" dirty="0" smtClean="0">
                        <a:latin typeface="Cambria Math" panose="02040503050406030204" pitchFamily="18" charset="0"/>
                        <a:cs typeface="Times New Roman" panose="02020603050405020304" pitchFamily="18" charset="0"/>
                      </a:rPr>
                      <m:t> </m:t>
                    </m:r>
                    <m:sSub>
                      <m:sSubPr>
                        <m:ctrlPr>
                          <a:rPr lang="en-GB" sz="2000" b="0" i="1" dirty="0" smtClean="0">
                            <a:latin typeface="Cambria Math" panose="02040503050406030204" pitchFamily="18" charset="0"/>
                            <a:cs typeface="Times New Roman" panose="02020603050405020304" pitchFamily="18" charset="0"/>
                          </a:rPr>
                        </m:ctrlPr>
                      </m:sSubPr>
                      <m:e>
                        <m:r>
                          <a:rPr lang="en-GB" sz="2000" b="0" i="1" dirty="0" smtClean="0">
                            <a:latin typeface="Cambria Math" panose="02040503050406030204" pitchFamily="18" charset="0"/>
                            <a:cs typeface="Times New Roman" panose="02020603050405020304" pitchFamily="18" charset="0"/>
                          </a:rPr>
                          <m:t>𝜂</m:t>
                        </m:r>
                      </m:e>
                      <m:sub>
                        <m:r>
                          <a:rPr lang="en-GB" sz="2000" b="0" i="1" dirty="0" smtClean="0">
                            <a:latin typeface="Cambria Math" panose="02040503050406030204" pitchFamily="18" charset="0"/>
                            <a:cs typeface="Times New Roman" panose="02020603050405020304" pitchFamily="18" charset="0"/>
                          </a:rPr>
                          <m:t>𝑘</m:t>
                        </m:r>
                      </m:sub>
                    </m:sSub>
                  </m:oMath>
                </a14:m>
                <a:r>
                  <a:rPr lang="en-GB" sz="2000" dirty="0">
                    <a:latin typeface="Times New Roman" panose="02020603050405020304" pitchFamily="18" charset="0"/>
                    <a:cs typeface="Times New Roman" panose="02020603050405020304" pitchFamily="18" charset="0"/>
                  </a:rPr>
                  <a:t> is the Kolmogorov length scale</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Spark location is at the centre of the domain</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Energy deposition accounted for by addition of source term to energy equation </a:t>
                </a:r>
              </a:p>
              <a:p>
                <a:pPr>
                  <a:buClr>
                    <a:srgbClr val="0000FF"/>
                  </a:buCl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Energy deposition duration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𝑠𝑝</m:t>
                        </m:r>
                      </m:sub>
                    </m:sSub>
                  </m:oMath>
                </a14:m>
                <a:r>
                  <a:rPr lang="en-GB" dirty="0">
                    <a:latin typeface="Times New Roman" panose="02020603050405020304" pitchFamily="18" charset="0"/>
                    <a:cs typeface="Times New Roman" panose="02020603050405020304" pitchFamily="18" charset="0"/>
                  </a:rPr>
                  <a:t>) and width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𝑠𝑝</m:t>
                        </m:r>
                      </m:sub>
                    </m:sSub>
                  </m:oMath>
                </a14:m>
                <a:r>
                  <a:rPr lang="en-GB" dirty="0">
                    <a:latin typeface="Times New Roman" panose="02020603050405020304" pitchFamily="18" charset="0"/>
                    <a:cs typeface="Times New Roman" panose="02020603050405020304" pitchFamily="18" charset="0"/>
                  </a:rPr>
                  <a:t>) kept constant, only spark power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𝑠𝑝</m:t>
                        </m:r>
                      </m:sub>
                    </m:sSub>
                  </m:oMath>
                </a14:m>
                <a:r>
                  <a:rPr lang="en-GB" dirty="0">
                    <a:latin typeface="Times New Roman" panose="02020603050405020304" pitchFamily="18" charset="0"/>
                    <a:cs typeface="Times New Roman" panose="02020603050405020304" pitchFamily="18" charset="0"/>
                  </a:rPr>
                  <a:t>) is varied to find the MIE</a:t>
                </a:r>
              </a:p>
              <a:p>
                <a:pPr>
                  <a:buFont typeface="Arial" panose="020B0604020202020204" pitchFamily="34" charset="0"/>
                  <a:buChar char="•"/>
                </a:pPr>
                <a:endParaRPr lang="en-GB" dirty="0"/>
              </a:p>
            </p:txBody>
          </p:sp>
        </mc:Choice>
        <mc:Fallback xmlns="">
          <p:sp>
            <p:nvSpPr>
              <p:cNvPr id="26" name="Content Placeholder 2">
                <a:extLst>
                  <a:ext uri="{FF2B5EF4-FFF2-40B4-BE49-F238E27FC236}">
                    <a16:creationId xmlns:a16="http://schemas.microsoft.com/office/drawing/2014/main" id="{F36434CE-D607-4DFC-ABBD-F2D37A543C22}"/>
                  </a:ext>
                </a:extLst>
              </p:cNvPr>
              <p:cNvSpPr txBox="1">
                <a:spLocks noRot="1" noChangeAspect="1" noMove="1" noResize="1" noEditPoints="1" noAdjustHandles="1" noChangeArrowheads="1" noChangeShapeType="1" noTextEdit="1"/>
              </p:cNvSpPr>
              <p:nvPr/>
            </p:nvSpPr>
            <p:spPr>
              <a:xfrm>
                <a:off x="120261" y="1034327"/>
                <a:ext cx="4702579" cy="4850632"/>
              </a:xfrm>
              <a:prstGeom prst="rect">
                <a:avLst/>
              </a:prstGeom>
              <a:blipFill>
                <a:blip r:embed="rId4"/>
                <a:stretch>
                  <a:fillRect l="-2983" t="-1761" r="-1686" b="-755"/>
                </a:stretch>
              </a:blipFill>
            </p:spPr>
            <p:txBody>
              <a:bodyPr/>
              <a:lstStyle/>
              <a:p>
                <a:r>
                  <a:rPr lang="en-GB">
                    <a:noFill/>
                  </a:rPr>
                  <a:t> </a:t>
                </a:r>
              </a:p>
            </p:txBody>
          </p:sp>
        </mc:Fallback>
      </mc:AlternateContent>
    </p:spTree>
    <p:extLst>
      <p:ext uri="{BB962C8B-B14F-4D97-AF65-F5344CB8AC3E}">
        <p14:creationId xmlns:p14="http://schemas.microsoft.com/office/powerpoint/2010/main" val="1686495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408" y="18718"/>
            <a:ext cx="2008883" cy="707886"/>
          </a:xfrm>
          <a:prstGeom prst="rect">
            <a:avLst/>
          </a:prstGeom>
        </p:spPr>
        <p:txBody>
          <a:bodyPr wrap="none">
            <a:spAutoFit/>
          </a:bodyPr>
          <a:lstStyle/>
          <a:p>
            <a:r>
              <a:rPr lang="en-GB" sz="4000" dirty="0">
                <a:solidFill>
                  <a:schemeClr val="bg1"/>
                </a:solidFill>
                <a:latin typeface="Times New Roman" panose="02020603050405020304" pitchFamily="18" charset="0"/>
                <a:cs typeface="Times New Roman" panose="02020603050405020304" pitchFamily="18" charset="0"/>
              </a:rPr>
              <a:t>Contents</a:t>
            </a:r>
          </a:p>
        </p:txBody>
      </p:sp>
      <p:sp>
        <p:nvSpPr>
          <p:cNvPr id="22" name="AutoShape 51"/>
          <p:cNvSpPr>
            <a:spLocks noChangeArrowheads="1"/>
          </p:cNvSpPr>
          <p:nvPr/>
        </p:nvSpPr>
        <p:spPr bwMode="gray">
          <a:xfrm>
            <a:off x="838403" y="2276872"/>
            <a:ext cx="7848000" cy="720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sz="2000" b="1" dirty="0">
              <a:latin typeface="Times New Roman" panose="02020603050405020304" pitchFamily="18" charset="0"/>
              <a:cs typeface="Times New Roman" panose="02020603050405020304" pitchFamily="18" charset="0"/>
            </a:endParaRPr>
          </a:p>
        </p:txBody>
      </p:sp>
      <p:sp>
        <p:nvSpPr>
          <p:cNvPr id="23" name="AutoShape 52"/>
          <p:cNvSpPr>
            <a:spLocks noChangeArrowheads="1"/>
          </p:cNvSpPr>
          <p:nvPr/>
        </p:nvSpPr>
        <p:spPr bwMode="gray">
          <a:xfrm>
            <a:off x="836134" y="1196752"/>
            <a:ext cx="7848872" cy="720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sz="2000" b="1" dirty="0">
              <a:latin typeface="Times New Roman" panose="02020603050405020304" pitchFamily="18" charset="0"/>
              <a:cs typeface="Times New Roman" panose="02020603050405020304" pitchFamily="18" charset="0"/>
            </a:endParaRPr>
          </a:p>
        </p:txBody>
      </p:sp>
      <p:grpSp>
        <p:nvGrpSpPr>
          <p:cNvPr id="24" name="Group 53"/>
          <p:cNvGrpSpPr>
            <a:grpSpLocks/>
          </p:cNvGrpSpPr>
          <p:nvPr/>
        </p:nvGrpSpPr>
        <p:grpSpPr bwMode="auto">
          <a:xfrm>
            <a:off x="477309" y="1359111"/>
            <a:ext cx="381000" cy="381000"/>
            <a:chOff x="2078" y="1680"/>
            <a:chExt cx="1615" cy="1615"/>
          </a:xfrm>
        </p:grpSpPr>
        <p:sp>
          <p:nvSpPr>
            <p:cNvPr id="25"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26" name="Oval 55"/>
            <p:cNvSpPr>
              <a:spLocks noChangeArrowheads="1"/>
            </p:cNvSpPr>
            <p:nvPr/>
          </p:nvSpPr>
          <p:spPr bwMode="gray">
            <a:xfrm>
              <a:off x="2170" y="1771"/>
              <a:ext cx="1430" cy="1430"/>
            </a:xfrm>
            <a:prstGeom prst="ellipse">
              <a:avLst/>
            </a:prstGeom>
            <a:gradFill rotWithShape="1">
              <a:gsLst>
                <a:gs pos="0">
                  <a:srgbClr val="0000FF"/>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27"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28"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0000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29"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30" name="Oval 59"/>
            <p:cNvSpPr>
              <a:spLocks noChangeArrowheads="1"/>
            </p:cNvSpPr>
            <p:nvPr/>
          </p:nvSpPr>
          <p:spPr bwMode="gray">
            <a:xfrm>
              <a:off x="2337" y="1939"/>
              <a:ext cx="1096" cy="1098"/>
            </a:xfrm>
            <a:prstGeom prst="ellipse">
              <a:avLst/>
            </a:prstGeom>
            <a:gradFill rotWithShape="1">
              <a:gsLst>
                <a:gs pos="0">
                  <a:srgbClr val="0000FF"/>
                </a:gs>
                <a:gs pos="100000">
                  <a:srgbClr val="C0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grpSp>
      <p:sp>
        <p:nvSpPr>
          <p:cNvPr id="52" name="Rectangle 2"/>
          <p:cNvSpPr txBox="1">
            <a:spLocks noChangeArrowheads="1"/>
          </p:cNvSpPr>
          <p:nvPr/>
        </p:nvSpPr>
        <p:spPr>
          <a:xfrm>
            <a:off x="668894" y="369085"/>
            <a:ext cx="7756263"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accent1"/>
              </a:solidFill>
            </a:endParaRPr>
          </a:p>
        </p:txBody>
      </p:sp>
      <p:grpSp>
        <p:nvGrpSpPr>
          <p:cNvPr id="53" name="Group 53"/>
          <p:cNvGrpSpPr>
            <a:grpSpLocks/>
          </p:cNvGrpSpPr>
          <p:nvPr/>
        </p:nvGrpSpPr>
        <p:grpSpPr bwMode="auto">
          <a:xfrm>
            <a:off x="497582" y="2441966"/>
            <a:ext cx="381000" cy="381000"/>
            <a:chOff x="2078" y="1680"/>
            <a:chExt cx="1615" cy="1615"/>
          </a:xfrm>
        </p:grpSpPr>
        <p:sp>
          <p:nvSpPr>
            <p:cNvPr id="54"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55" name="Oval 55"/>
            <p:cNvSpPr>
              <a:spLocks noChangeArrowheads="1"/>
            </p:cNvSpPr>
            <p:nvPr/>
          </p:nvSpPr>
          <p:spPr bwMode="gray">
            <a:xfrm>
              <a:off x="2170" y="1771"/>
              <a:ext cx="1430" cy="1430"/>
            </a:xfrm>
            <a:prstGeom prst="ellipse">
              <a:avLst/>
            </a:prstGeom>
            <a:gradFill rotWithShape="1">
              <a:gsLst>
                <a:gs pos="0">
                  <a:srgbClr val="0000FF"/>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56"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57"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0000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58"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59" name="Oval 59"/>
            <p:cNvSpPr>
              <a:spLocks noChangeArrowheads="1"/>
            </p:cNvSpPr>
            <p:nvPr/>
          </p:nvSpPr>
          <p:spPr bwMode="gray">
            <a:xfrm>
              <a:off x="2337" y="1939"/>
              <a:ext cx="1096" cy="1098"/>
            </a:xfrm>
            <a:prstGeom prst="ellipse">
              <a:avLst/>
            </a:prstGeom>
            <a:gradFill rotWithShape="1">
              <a:gsLst>
                <a:gs pos="0">
                  <a:srgbClr val="0000FF"/>
                </a:gs>
                <a:gs pos="100000">
                  <a:srgbClr val="C0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grpSp>
      <p:grpSp>
        <p:nvGrpSpPr>
          <p:cNvPr id="75" name="Group 74"/>
          <p:cNvGrpSpPr/>
          <p:nvPr/>
        </p:nvGrpSpPr>
        <p:grpSpPr>
          <a:xfrm>
            <a:off x="0" y="6165304"/>
            <a:ext cx="9144000" cy="72008"/>
            <a:chOff x="0" y="6165304"/>
            <a:chExt cx="6876256" cy="72008"/>
          </a:xfrm>
        </p:grpSpPr>
        <p:cxnSp>
          <p:nvCxnSpPr>
            <p:cNvPr id="76" name="Straight Connector 75"/>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28382" y="1317169"/>
            <a:ext cx="7283441" cy="400110"/>
          </a:xfrm>
          <a:prstGeom prst="rect">
            <a:avLst/>
          </a:prstGeom>
        </p:spPr>
        <p:txBody>
          <a:bodyPr wrap="square">
            <a:spAutoFit/>
          </a:bodyPr>
          <a:lstStyle/>
          <a:p>
            <a:pPr algn="just" eaLnBrk="0" hangingPunct="0"/>
            <a:r>
              <a:rPr lang="en-GB" sz="2000" b="1" dirty="0">
                <a:latin typeface="Times New Roman" panose="02020603050405020304" pitchFamily="18" charset="0"/>
                <a:cs typeface="Times New Roman" panose="02020603050405020304" pitchFamily="18" charset="0"/>
              </a:rPr>
              <a:t>1. Motivation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130233" y="2278169"/>
            <a:ext cx="7409385" cy="400110"/>
          </a:xfrm>
          <a:prstGeom prst="rect">
            <a:avLst/>
          </a:prstGeom>
        </p:spPr>
        <p:txBody>
          <a:bodyPr wrap="square">
            <a:spAutoFit/>
          </a:bodyPr>
          <a:lstStyle/>
          <a:p>
            <a:pPr eaLnBrk="0" hangingPunct="0"/>
            <a:r>
              <a:rPr lang="en-GB" sz="2000" b="1" dirty="0">
                <a:latin typeface="Times New Roman" panose="02020603050405020304" pitchFamily="18" charset="0"/>
                <a:cs typeface="Times New Roman" panose="02020603050405020304" pitchFamily="18" charset="0"/>
              </a:rPr>
              <a:t>2. Mathematical Background and Numerical Implementation</a:t>
            </a:r>
            <a:endParaRPr lang="en-US" sz="20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532160" y="6505599"/>
            <a:ext cx="503664"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1/13</a:t>
            </a:r>
          </a:p>
        </p:txBody>
      </p:sp>
      <p:sp>
        <p:nvSpPr>
          <p:cNvPr id="38" name="AutoShape 51">
            <a:extLst>
              <a:ext uri="{FF2B5EF4-FFF2-40B4-BE49-F238E27FC236}">
                <a16:creationId xmlns:a16="http://schemas.microsoft.com/office/drawing/2014/main" id="{5F9AFE14-06C0-4F4E-AB50-FFEE336BB9CE}"/>
              </a:ext>
            </a:extLst>
          </p:cNvPr>
          <p:cNvSpPr>
            <a:spLocks noChangeArrowheads="1"/>
          </p:cNvSpPr>
          <p:nvPr/>
        </p:nvSpPr>
        <p:spPr bwMode="gray">
          <a:xfrm>
            <a:off x="808365" y="3356992"/>
            <a:ext cx="7848000" cy="720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sz="2000" b="1" dirty="0">
              <a:latin typeface="Times New Roman" panose="02020603050405020304" pitchFamily="18" charset="0"/>
              <a:cs typeface="Times New Roman" panose="02020603050405020304" pitchFamily="18" charset="0"/>
            </a:endParaRPr>
          </a:p>
        </p:txBody>
      </p:sp>
      <p:grpSp>
        <p:nvGrpSpPr>
          <p:cNvPr id="39" name="Group 53">
            <a:extLst>
              <a:ext uri="{FF2B5EF4-FFF2-40B4-BE49-F238E27FC236}">
                <a16:creationId xmlns:a16="http://schemas.microsoft.com/office/drawing/2014/main" id="{EB0B80BB-ABFB-4DEC-B8D8-608613BF7031}"/>
              </a:ext>
            </a:extLst>
          </p:cNvPr>
          <p:cNvGrpSpPr>
            <a:grpSpLocks/>
          </p:cNvGrpSpPr>
          <p:nvPr/>
        </p:nvGrpSpPr>
        <p:grpSpPr bwMode="auto">
          <a:xfrm>
            <a:off x="467544" y="3522086"/>
            <a:ext cx="381000" cy="381000"/>
            <a:chOff x="2078" y="1680"/>
            <a:chExt cx="1615" cy="1615"/>
          </a:xfrm>
        </p:grpSpPr>
        <p:sp>
          <p:nvSpPr>
            <p:cNvPr id="40" name="Oval 54">
              <a:extLst>
                <a:ext uri="{FF2B5EF4-FFF2-40B4-BE49-F238E27FC236}">
                  <a16:creationId xmlns:a16="http://schemas.microsoft.com/office/drawing/2014/main" id="{8B236F1E-3E1D-42AA-9E42-5A1D7DFDB897}"/>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41" name="Oval 55">
              <a:extLst>
                <a:ext uri="{FF2B5EF4-FFF2-40B4-BE49-F238E27FC236}">
                  <a16:creationId xmlns:a16="http://schemas.microsoft.com/office/drawing/2014/main" id="{8DA3AAEA-9249-428F-9F5B-49B4B17AF2A7}"/>
                </a:ext>
              </a:extLst>
            </p:cNvPr>
            <p:cNvSpPr>
              <a:spLocks noChangeArrowheads="1"/>
            </p:cNvSpPr>
            <p:nvPr/>
          </p:nvSpPr>
          <p:spPr bwMode="gray">
            <a:xfrm>
              <a:off x="2170" y="1771"/>
              <a:ext cx="1430" cy="1430"/>
            </a:xfrm>
            <a:prstGeom prst="ellipse">
              <a:avLst/>
            </a:prstGeom>
            <a:gradFill rotWithShape="1">
              <a:gsLst>
                <a:gs pos="0">
                  <a:srgbClr val="0000FF"/>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42" name="Oval 56">
              <a:extLst>
                <a:ext uri="{FF2B5EF4-FFF2-40B4-BE49-F238E27FC236}">
                  <a16:creationId xmlns:a16="http://schemas.microsoft.com/office/drawing/2014/main" id="{07C32732-E6E1-4336-A870-0B59C17D9D68}"/>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43" name="Oval 57">
              <a:extLst>
                <a:ext uri="{FF2B5EF4-FFF2-40B4-BE49-F238E27FC236}">
                  <a16:creationId xmlns:a16="http://schemas.microsoft.com/office/drawing/2014/main" id="{02EEEF69-2048-41A1-9D47-9EEF94687EE1}"/>
                </a:ext>
              </a:extLst>
            </p:cNvPr>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0000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44" name="Oval 58">
              <a:extLst>
                <a:ext uri="{FF2B5EF4-FFF2-40B4-BE49-F238E27FC236}">
                  <a16:creationId xmlns:a16="http://schemas.microsoft.com/office/drawing/2014/main" id="{442F721D-1BB4-495D-8C52-282966E15A42}"/>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45" name="Oval 59">
              <a:extLst>
                <a:ext uri="{FF2B5EF4-FFF2-40B4-BE49-F238E27FC236}">
                  <a16:creationId xmlns:a16="http://schemas.microsoft.com/office/drawing/2014/main" id="{2F9CABC7-D6CD-4B02-9B8F-2CEDAD332222}"/>
                </a:ext>
              </a:extLst>
            </p:cNvPr>
            <p:cNvSpPr>
              <a:spLocks noChangeArrowheads="1"/>
            </p:cNvSpPr>
            <p:nvPr/>
          </p:nvSpPr>
          <p:spPr bwMode="gray">
            <a:xfrm>
              <a:off x="2337" y="1939"/>
              <a:ext cx="1096" cy="1098"/>
            </a:xfrm>
            <a:prstGeom prst="ellipse">
              <a:avLst/>
            </a:prstGeom>
            <a:gradFill rotWithShape="1">
              <a:gsLst>
                <a:gs pos="0">
                  <a:srgbClr val="0000FF"/>
                </a:gs>
                <a:gs pos="100000">
                  <a:srgbClr val="C0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grpSp>
      <p:sp>
        <p:nvSpPr>
          <p:cNvPr id="46" name="Rectangle 45">
            <a:extLst>
              <a:ext uri="{FF2B5EF4-FFF2-40B4-BE49-F238E27FC236}">
                <a16:creationId xmlns:a16="http://schemas.microsoft.com/office/drawing/2014/main" id="{3703DD0D-1234-45B9-B7F5-653CF6275344}"/>
              </a:ext>
            </a:extLst>
          </p:cNvPr>
          <p:cNvSpPr/>
          <p:nvPr/>
        </p:nvSpPr>
        <p:spPr>
          <a:xfrm>
            <a:off x="1100195" y="3358289"/>
            <a:ext cx="7409385" cy="400110"/>
          </a:xfrm>
          <a:prstGeom prst="rect">
            <a:avLst/>
          </a:prstGeom>
        </p:spPr>
        <p:txBody>
          <a:bodyPr wrap="square">
            <a:spAutoFit/>
          </a:bodyPr>
          <a:lstStyle/>
          <a:p>
            <a:pPr eaLnBrk="0" hangingPunct="0"/>
            <a:r>
              <a:rPr lang="en-GB" sz="2000" b="1" dirty="0">
                <a:latin typeface="Times New Roman" panose="02020603050405020304" pitchFamily="18" charset="0"/>
                <a:cs typeface="Times New Roman" panose="02020603050405020304" pitchFamily="18" charset="0"/>
              </a:rPr>
              <a:t>3. Results</a:t>
            </a:r>
            <a:endParaRPr lang="en-US" sz="2000" b="1" dirty="0">
              <a:latin typeface="Times New Roman" panose="02020603050405020304" pitchFamily="18" charset="0"/>
              <a:cs typeface="Times New Roman" panose="02020603050405020304" pitchFamily="18" charset="0"/>
            </a:endParaRPr>
          </a:p>
        </p:txBody>
      </p:sp>
      <p:sp>
        <p:nvSpPr>
          <p:cNvPr id="47" name="AutoShape 51">
            <a:extLst>
              <a:ext uri="{FF2B5EF4-FFF2-40B4-BE49-F238E27FC236}">
                <a16:creationId xmlns:a16="http://schemas.microsoft.com/office/drawing/2014/main" id="{38412846-4286-4357-ABC4-E96EED12C752}"/>
              </a:ext>
            </a:extLst>
          </p:cNvPr>
          <p:cNvSpPr>
            <a:spLocks noChangeArrowheads="1"/>
          </p:cNvSpPr>
          <p:nvPr/>
        </p:nvSpPr>
        <p:spPr bwMode="gray">
          <a:xfrm>
            <a:off x="808365" y="4509120"/>
            <a:ext cx="7848000" cy="720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sz="2000" b="1" dirty="0">
              <a:latin typeface="Times New Roman" panose="02020603050405020304" pitchFamily="18" charset="0"/>
              <a:cs typeface="Times New Roman" panose="02020603050405020304" pitchFamily="18" charset="0"/>
            </a:endParaRPr>
          </a:p>
        </p:txBody>
      </p:sp>
      <p:grpSp>
        <p:nvGrpSpPr>
          <p:cNvPr id="48" name="Group 53">
            <a:extLst>
              <a:ext uri="{FF2B5EF4-FFF2-40B4-BE49-F238E27FC236}">
                <a16:creationId xmlns:a16="http://schemas.microsoft.com/office/drawing/2014/main" id="{1D2DE7EA-02CB-4869-B05B-F4E42904B214}"/>
              </a:ext>
            </a:extLst>
          </p:cNvPr>
          <p:cNvGrpSpPr>
            <a:grpSpLocks/>
          </p:cNvGrpSpPr>
          <p:nvPr/>
        </p:nvGrpSpPr>
        <p:grpSpPr bwMode="auto">
          <a:xfrm>
            <a:off x="467544" y="4674214"/>
            <a:ext cx="381000" cy="381000"/>
            <a:chOff x="2078" y="1680"/>
            <a:chExt cx="1615" cy="1615"/>
          </a:xfrm>
        </p:grpSpPr>
        <p:sp>
          <p:nvSpPr>
            <p:cNvPr id="49" name="Oval 54">
              <a:extLst>
                <a:ext uri="{FF2B5EF4-FFF2-40B4-BE49-F238E27FC236}">
                  <a16:creationId xmlns:a16="http://schemas.microsoft.com/office/drawing/2014/main" id="{D83AF134-EB99-4B77-AE81-519A97AB84A5}"/>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50" name="Oval 55">
              <a:extLst>
                <a:ext uri="{FF2B5EF4-FFF2-40B4-BE49-F238E27FC236}">
                  <a16:creationId xmlns:a16="http://schemas.microsoft.com/office/drawing/2014/main" id="{7BD54783-F399-4FF1-B2BA-28B88EA75625}"/>
                </a:ext>
              </a:extLst>
            </p:cNvPr>
            <p:cNvSpPr>
              <a:spLocks noChangeArrowheads="1"/>
            </p:cNvSpPr>
            <p:nvPr/>
          </p:nvSpPr>
          <p:spPr bwMode="gray">
            <a:xfrm>
              <a:off x="2170" y="1771"/>
              <a:ext cx="1430" cy="1430"/>
            </a:xfrm>
            <a:prstGeom prst="ellipse">
              <a:avLst/>
            </a:prstGeom>
            <a:gradFill rotWithShape="1">
              <a:gsLst>
                <a:gs pos="0">
                  <a:srgbClr val="0000FF"/>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tr-TR"/>
            </a:p>
          </p:txBody>
        </p:sp>
        <p:sp>
          <p:nvSpPr>
            <p:cNvPr id="51" name="Oval 56">
              <a:extLst>
                <a:ext uri="{FF2B5EF4-FFF2-40B4-BE49-F238E27FC236}">
                  <a16:creationId xmlns:a16="http://schemas.microsoft.com/office/drawing/2014/main" id="{A745D48D-9852-4099-B879-A45A2D4CB8DF}"/>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67" name="Oval 57">
              <a:extLst>
                <a:ext uri="{FF2B5EF4-FFF2-40B4-BE49-F238E27FC236}">
                  <a16:creationId xmlns:a16="http://schemas.microsoft.com/office/drawing/2014/main" id="{DB22083C-E576-4982-82C8-5C492551BE17}"/>
                </a:ext>
              </a:extLst>
            </p:cNvPr>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0000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p>
          </p:txBody>
        </p:sp>
        <p:sp>
          <p:nvSpPr>
            <p:cNvPr id="68" name="Oval 58">
              <a:extLst>
                <a:ext uri="{FF2B5EF4-FFF2-40B4-BE49-F238E27FC236}">
                  <a16:creationId xmlns:a16="http://schemas.microsoft.com/office/drawing/2014/main" id="{CEC8B236-59EE-4014-8E34-638114B1FBC3}"/>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69" name="Oval 59">
              <a:extLst>
                <a:ext uri="{FF2B5EF4-FFF2-40B4-BE49-F238E27FC236}">
                  <a16:creationId xmlns:a16="http://schemas.microsoft.com/office/drawing/2014/main" id="{34377290-1694-472F-B0A1-9A3207B8A309}"/>
                </a:ext>
              </a:extLst>
            </p:cNvPr>
            <p:cNvSpPr>
              <a:spLocks noChangeArrowheads="1"/>
            </p:cNvSpPr>
            <p:nvPr/>
          </p:nvSpPr>
          <p:spPr bwMode="gray">
            <a:xfrm>
              <a:off x="2337" y="1939"/>
              <a:ext cx="1096" cy="1098"/>
            </a:xfrm>
            <a:prstGeom prst="ellipse">
              <a:avLst/>
            </a:prstGeom>
            <a:gradFill rotWithShape="1">
              <a:gsLst>
                <a:gs pos="0">
                  <a:srgbClr val="0000FF"/>
                </a:gs>
                <a:gs pos="100000">
                  <a:srgbClr val="C0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grpSp>
      <p:sp>
        <p:nvSpPr>
          <p:cNvPr id="70" name="Rectangle 69">
            <a:extLst>
              <a:ext uri="{FF2B5EF4-FFF2-40B4-BE49-F238E27FC236}">
                <a16:creationId xmlns:a16="http://schemas.microsoft.com/office/drawing/2014/main" id="{36A4F5D8-AF00-4B61-9791-0877BACBCC3C}"/>
              </a:ext>
            </a:extLst>
          </p:cNvPr>
          <p:cNvSpPr/>
          <p:nvPr/>
        </p:nvSpPr>
        <p:spPr>
          <a:xfrm>
            <a:off x="1100195" y="4510417"/>
            <a:ext cx="7409385" cy="400110"/>
          </a:xfrm>
          <a:prstGeom prst="rect">
            <a:avLst/>
          </a:prstGeom>
        </p:spPr>
        <p:txBody>
          <a:bodyPr wrap="square">
            <a:spAutoFit/>
          </a:bodyPr>
          <a:lstStyle/>
          <a:p>
            <a:pPr eaLnBrk="0" hangingPunct="0"/>
            <a:r>
              <a:rPr lang="en-GB" sz="2000" b="1" dirty="0">
                <a:latin typeface="Times New Roman" panose="02020603050405020304" pitchFamily="18" charset="0"/>
                <a:cs typeface="Times New Roman" panose="02020603050405020304" pitchFamily="18" charset="0"/>
              </a:rPr>
              <a:t>4. Conclusions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38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0" y="0"/>
            <a:ext cx="8746305" cy="584775"/>
          </a:xfrm>
          <a:prstGeom prst="rect">
            <a:avLst/>
          </a:prstGeom>
        </p:spPr>
        <p:txBody>
          <a:bodyPr wrap="none">
            <a:spAutoFit/>
          </a:bodyPr>
          <a:lstStyle/>
          <a:p>
            <a:r>
              <a:rPr lang="en-GB" sz="3200" dirty="0">
                <a:solidFill>
                  <a:schemeClr val="bg1"/>
                </a:solidFill>
                <a:latin typeface="Times New Roman" panose="02020603050405020304" pitchFamily="18" charset="0"/>
                <a:cs typeface="Times New Roman" panose="02020603050405020304" pitchFamily="18" charset="0"/>
              </a:rPr>
              <a:t>Numerical Implementation: Parameters investigated</a:t>
            </a:r>
          </a:p>
        </p:txBody>
      </p:sp>
      <p:sp>
        <p:nvSpPr>
          <p:cNvPr id="35" name="TextBox 34"/>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4/11</a:t>
            </a:r>
          </a:p>
        </p:txBody>
      </p:sp>
      <mc:AlternateContent xmlns:mc="http://schemas.openxmlformats.org/markup-compatibility/2006" xmlns:a14="http://schemas.microsoft.com/office/drawing/2010/main">
        <mc:Choice Requires="a14">
          <p:sp>
            <p:nvSpPr>
              <p:cNvPr id="2" name="Rectangle 1"/>
              <p:cNvSpPr/>
              <p:nvPr/>
            </p:nvSpPr>
            <p:spPr>
              <a:xfrm>
                <a:off x="107504" y="836712"/>
                <a:ext cx="8064896" cy="5991768"/>
              </a:xfrm>
              <a:prstGeom prst="rect">
                <a:avLst/>
              </a:prstGeom>
            </p:spPr>
            <p:txBody>
              <a:bodyPr wrap="square">
                <a:spAutoFit/>
              </a:bodyPr>
              <a:lstStyle/>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To demonstrate and explain the influences of initial </a:t>
                </a:r>
                <a:r>
                  <a:rPr lang="en-GB" sz="1900" dirty="0">
                    <a:solidFill>
                      <a:srgbClr val="0000FF"/>
                    </a:solidFill>
                    <a:latin typeface="Times New Roman" panose="02020603050405020304" pitchFamily="18" charset="0"/>
                    <a:cs typeface="Times New Roman" panose="02020603050405020304" pitchFamily="18" charset="0"/>
                  </a:rPr>
                  <a:t>turbulence intensity (</a:t>
                </a:r>
                <a14:m>
                  <m:oMath xmlns:m="http://schemas.openxmlformats.org/officeDocument/2006/math">
                    <m:sSup>
                      <m:sSupPr>
                        <m:ctrlPr>
                          <a:rPr lang="en-GB" sz="2000" i="1">
                            <a:solidFill>
                              <a:srgbClr val="0000FF"/>
                            </a:solidFill>
                            <a:latin typeface="Cambria Math" panose="02040503050406030204" pitchFamily="18" charset="0"/>
                          </a:rPr>
                        </m:ctrlPr>
                      </m:sSupPr>
                      <m:e>
                        <m:r>
                          <a:rPr lang="en-GB" sz="2000" b="0" i="1">
                            <a:solidFill>
                              <a:srgbClr val="0000FF"/>
                            </a:solidFill>
                            <a:latin typeface="Cambria Math" panose="02040503050406030204" pitchFamily="18" charset="0"/>
                          </a:rPr>
                          <m:t>𝑢</m:t>
                        </m:r>
                      </m:e>
                      <m:sup>
                        <m:r>
                          <a:rPr lang="en-GB" sz="2000" b="0" i="1">
                            <a:solidFill>
                              <a:srgbClr val="0000FF"/>
                            </a:solidFill>
                            <a:latin typeface="Cambria Math" panose="02040503050406030204" pitchFamily="18" charset="0"/>
                          </a:rPr>
                          <m:t>′</m:t>
                        </m:r>
                      </m:sup>
                    </m:sSup>
                    <m:r>
                      <m:rPr>
                        <m:lit/>
                      </m:rPr>
                      <a:rPr lang="en-GB" sz="2000" b="0">
                        <a:solidFill>
                          <a:srgbClr val="0000FF"/>
                        </a:solidFill>
                        <a:latin typeface="Cambria Math" panose="02040503050406030204" pitchFamily="18" charset="0"/>
                      </a:rPr>
                      <m:t>/</m:t>
                    </m:r>
                    <m:sSubSup>
                      <m:sSubSupPr>
                        <m:ctrlPr>
                          <a:rPr lang="en-GB" sz="2000" i="1">
                            <a:solidFill>
                              <a:srgbClr val="0000FF"/>
                            </a:solidFill>
                            <a:latin typeface="Cambria Math" panose="02040503050406030204" pitchFamily="18" charset="0"/>
                          </a:rPr>
                        </m:ctrlPr>
                      </m:sSubSupPr>
                      <m:e>
                        <m:r>
                          <a:rPr lang="en-GB" sz="2000" b="0" i="1">
                            <a:solidFill>
                              <a:srgbClr val="0000FF"/>
                            </a:solidFill>
                            <a:latin typeface="Cambria Math" panose="02040503050406030204" pitchFamily="18" charset="0"/>
                          </a:rPr>
                          <m:t>𝑠</m:t>
                        </m:r>
                      </m:e>
                      <m:sub>
                        <m:r>
                          <a:rPr lang="en-GB" sz="2000" b="0" i="1">
                            <a:solidFill>
                              <a:srgbClr val="0000FF"/>
                            </a:solidFill>
                            <a:latin typeface="Cambria Math" panose="02040503050406030204" pitchFamily="18" charset="0"/>
                          </a:rPr>
                          <m:t>𝑙</m:t>
                        </m:r>
                      </m:sub>
                      <m:sup>
                        <m:r>
                          <a:rPr lang="en-GB" sz="2000" b="0" i="1">
                            <a:solidFill>
                              <a:srgbClr val="0000FF"/>
                            </a:solidFill>
                            <a:latin typeface="Cambria Math" panose="02040503050406030204" pitchFamily="18" charset="0"/>
                          </a:rPr>
                          <m:t>0</m:t>
                        </m:r>
                      </m:sup>
                    </m:sSubSup>
                  </m:oMath>
                </a14:m>
                <a:r>
                  <a:rPr lang="en-GB" sz="1900" dirty="0">
                    <a:solidFill>
                      <a:srgbClr val="0000FF"/>
                    </a:solidFill>
                    <a:latin typeface="Times New Roman" panose="02020603050405020304" pitchFamily="18" charset="0"/>
                    <a:cs typeface="Times New Roman" panose="02020603050405020304" pitchFamily="18" charset="0"/>
                  </a:rPr>
                  <a:t>)</a:t>
                </a: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and </a:t>
                </a:r>
                <a:r>
                  <a:rPr lang="en-GB" sz="1900" dirty="0">
                    <a:solidFill>
                      <a:srgbClr val="0000FF"/>
                    </a:solidFill>
                    <a:latin typeface="Times New Roman" panose="02020603050405020304" pitchFamily="18" charset="0"/>
                    <a:cs typeface="Times New Roman" panose="02020603050405020304" pitchFamily="18" charset="0"/>
                  </a:rPr>
                  <a:t>level of dilution (</a:t>
                </a:r>
                <a14:m>
                  <m:oMath xmlns:m="http://schemas.openxmlformats.org/officeDocument/2006/math">
                    <m:sSup>
                      <m:sSupPr>
                        <m:ctrlPr>
                          <a:rPr lang="en-GB" sz="2000" i="1">
                            <a:solidFill>
                              <a:srgbClr val="0000FF"/>
                            </a:solidFill>
                            <a:latin typeface="Cambria Math" panose="02040503050406030204" pitchFamily="18" charset="0"/>
                          </a:rPr>
                        </m:ctrlPr>
                      </m:sSupPr>
                      <m:e>
                        <m:r>
                          <a:rPr lang="en-GB" sz="2000" i="1">
                            <a:solidFill>
                              <a:srgbClr val="0000FF"/>
                            </a:solidFill>
                            <a:latin typeface="Cambria Math" panose="02040503050406030204" pitchFamily="18" charset="0"/>
                          </a:rPr>
                          <m:t>𝜓</m:t>
                        </m:r>
                      </m:e>
                      <m:sup>
                        <m:r>
                          <a:rPr lang="en-GB" sz="2000" i="1">
                            <a:solidFill>
                              <a:srgbClr val="0000FF"/>
                            </a:solidFill>
                            <a:latin typeface="Cambria Math" panose="02040503050406030204" pitchFamily="18" charset="0"/>
                          </a:rPr>
                          <m:t>𝑢</m:t>
                        </m:r>
                      </m:sup>
                    </m:sSup>
                  </m:oMath>
                </a14:m>
                <a:r>
                  <a:rPr lang="en-GB" sz="1900" dirty="0">
                    <a:solidFill>
                      <a:srgbClr val="0000FF"/>
                    </a:solidFill>
                    <a:latin typeface="Times New Roman" panose="02020603050405020304" pitchFamily="18" charset="0"/>
                    <a:cs typeface="Times New Roman" panose="02020603050405020304" pitchFamily="18" charset="0"/>
                  </a:rPr>
                  <a:t>) </a:t>
                </a: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on the Minimum Ignition Energy (MIE) of biogas-air mixtures.</a:t>
                </a: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MIE – the smallest amount of energy which can be deposited into the mixture for a successful ignition to occur</a:t>
                </a: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Biogas combustion has the following global reaction, with the Diluent being C</a:t>
                </a:r>
                <a14:m>
                  <m:oMath xmlns:m="http://schemas.openxmlformats.org/officeDocument/2006/math">
                    <m:sSub>
                      <m:sSubPr>
                        <m:ctrlPr>
                          <a:rPr lang="en-GB" sz="1900" i="1" dirty="0" smtClean="0">
                            <a:solidFill>
                              <a:schemeClr val="tx1">
                                <a:lumMod val="75000"/>
                                <a:lumOff val="25000"/>
                              </a:schemeClr>
                            </a:solidFill>
                            <a:latin typeface="Cambria Math" panose="02040503050406030204" pitchFamily="18" charset="0"/>
                            <a:cs typeface="Times New Roman" panose="02020603050405020304" pitchFamily="18" charset="0"/>
                          </a:rPr>
                        </m:ctrlPr>
                      </m:sSubPr>
                      <m:e>
                        <m:r>
                          <m:rPr>
                            <m:sty m:val="p"/>
                          </m:rPr>
                          <a:rPr lang="en-GB" sz="1900" i="0" dirty="0" smtClean="0">
                            <a:solidFill>
                              <a:schemeClr val="tx1">
                                <a:lumMod val="75000"/>
                                <a:lumOff val="25000"/>
                              </a:schemeClr>
                            </a:solidFill>
                            <a:latin typeface="Cambria Math" panose="02040503050406030204" pitchFamily="18" charset="0"/>
                            <a:cs typeface="Times New Roman" panose="02020603050405020304" pitchFamily="18" charset="0"/>
                          </a:rPr>
                          <m:t>O</m:t>
                        </m:r>
                      </m:e>
                      <m:sub>
                        <m:r>
                          <a:rPr lang="en-GB" sz="1900" i="0" dirty="0" smtClean="0">
                            <a:solidFill>
                              <a:schemeClr val="tx1">
                                <a:lumMod val="75000"/>
                                <a:lumOff val="25000"/>
                              </a:schemeClr>
                            </a:solidFill>
                            <a:latin typeface="Cambria Math" panose="02040503050406030204" pitchFamily="18" charset="0"/>
                            <a:cs typeface="Times New Roman" panose="02020603050405020304" pitchFamily="18" charset="0"/>
                          </a:rPr>
                          <m:t>2</m:t>
                        </m:r>
                      </m:sub>
                    </m:sSub>
                  </m:oMath>
                </a14:m>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to represent biogas:</a:t>
                </a: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indent="-177800">
                  <a:buClr>
                    <a:srgbClr val="0000FF"/>
                  </a:buClr>
                </a:pPr>
                <a14:m>
                  <m:oMathPara xmlns:m="http://schemas.openxmlformats.org/officeDocument/2006/math">
                    <m:oMathParaPr>
                      <m:jc m:val="center"/>
                    </m:oMathParaPr>
                    <m:oMath xmlns:m="http://schemas.openxmlformats.org/officeDocument/2006/math">
                      <m:r>
                        <a:rPr lang="en-GB" b="1" i="1">
                          <a:solidFill>
                            <a:schemeClr val="tx1">
                              <a:lumMod val="75000"/>
                              <a:lumOff val="25000"/>
                            </a:schemeClr>
                          </a:solidFill>
                          <a:latin typeface="Cambria Math" panose="02040503050406030204" pitchFamily="18" charset="0"/>
                        </a:rPr>
                        <m:t>𝐂</m:t>
                      </m:r>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𝐇</m:t>
                          </m:r>
                        </m:e>
                        <m:sub>
                          <m:r>
                            <a:rPr lang="en-GB" b="1" i="1">
                              <a:solidFill>
                                <a:schemeClr val="tx1">
                                  <a:lumMod val="75000"/>
                                  <a:lumOff val="25000"/>
                                </a:schemeClr>
                              </a:solidFill>
                              <a:latin typeface="Cambria Math" panose="02040503050406030204" pitchFamily="18" charset="0"/>
                            </a:rPr>
                            <m:t>𝟒</m:t>
                          </m:r>
                        </m:sub>
                      </m:sSub>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𝟐</m:t>
                      </m:r>
                      <m:d>
                        <m:dPr>
                          <m:ctrlPr>
                            <a:rPr lang="en-GB" b="1" i="1">
                              <a:solidFill>
                                <a:schemeClr val="tx1">
                                  <a:lumMod val="75000"/>
                                  <a:lumOff val="25000"/>
                                </a:schemeClr>
                              </a:solidFill>
                              <a:latin typeface="Cambria Math" panose="02040503050406030204" pitchFamily="18" charset="0"/>
                            </a:rPr>
                          </m:ctrlPr>
                        </m:dPr>
                        <m:e>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𝐎</m:t>
                              </m:r>
                            </m:e>
                            <m:sub>
                              <m:r>
                                <a:rPr lang="en-GB" b="1" i="1">
                                  <a:solidFill>
                                    <a:schemeClr val="tx1">
                                      <a:lumMod val="75000"/>
                                      <a:lumOff val="25000"/>
                                    </a:schemeClr>
                                  </a:solidFill>
                                  <a:latin typeface="Cambria Math" panose="02040503050406030204" pitchFamily="18" charset="0"/>
                                </a:rPr>
                                <m:t>𝟐</m:t>
                              </m:r>
                            </m:sub>
                          </m:sSub>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𝟑</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𝟕𝟔</m:t>
                          </m:r>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𝐍</m:t>
                              </m:r>
                            </m:e>
                            <m:sub>
                              <m:r>
                                <a:rPr lang="en-GB" b="1" i="1">
                                  <a:solidFill>
                                    <a:schemeClr val="tx1">
                                      <a:lumMod val="75000"/>
                                      <a:lumOff val="25000"/>
                                    </a:schemeClr>
                                  </a:solidFill>
                                  <a:latin typeface="Cambria Math" panose="02040503050406030204" pitchFamily="18" charset="0"/>
                                </a:rPr>
                                <m:t>𝟐</m:t>
                              </m:r>
                            </m:sub>
                          </m:sSub>
                        </m:e>
                      </m:d>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𝐚</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𝐃𝐢𝐥𝐮𝐞𝐧𝐭</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𝐂</m:t>
                      </m:r>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𝐎</m:t>
                          </m:r>
                        </m:e>
                        <m:sub>
                          <m:r>
                            <a:rPr lang="en-GB" b="1" i="1">
                              <a:solidFill>
                                <a:schemeClr val="tx1">
                                  <a:lumMod val="75000"/>
                                  <a:lumOff val="25000"/>
                                </a:schemeClr>
                              </a:solidFill>
                              <a:latin typeface="Cambria Math" panose="02040503050406030204" pitchFamily="18" charset="0"/>
                            </a:rPr>
                            <m:t>𝟐</m:t>
                          </m:r>
                        </m:sub>
                      </m:sSub>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𝟐</m:t>
                      </m:r>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𝐇</m:t>
                          </m:r>
                        </m:e>
                        <m:sub>
                          <m:r>
                            <a:rPr lang="en-GB" b="1" i="1">
                              <a:solidFill>
                                <a:schemeClr val="tx1">
                                  <a:lumMod val="75000"/>
                                  <a:lumOff val="25000"/>
                                </a:schemeClr>
                              </a:solidFill>
                              <a:latin typeface="Cambria Math" panose="02040503050406030204" pitchFamily="18" charset="0"/>
                            </a:rPr>
                            <m:t>𝟐</m:t>
                          </m:r>
                        </m:sub>
                      </m:sSub>
                      <m:r>
                        <a:rPr lang="en-GB" b="1" i="1">
                          <a:solidFill>
                            <a:schemeClr val="tx1">
                              <a:lumMod val="75000"/>
                              <a:lumOff val="25000"/>
                            </a:schemeClr>
                          </a:solidFill>
                          <a:latin typeface="Cambria Math" panose="02040503050406030204" pitchFamily="18" charset="0"/>
                        </a:rPr>
                        <m:t>𝐎</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𝟕</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𝟓𝟐</m:t>
                      </m:r>
                      <m:sSub>
                        <m:sSubPr>
                          <m:ctrlPr>
                            <a:rPr lang="en-GB" b="1" i="1">
                              <a:solidFill>
                                <a:schemeClr val="tx1">
                                  <a:lumMod val="75000"/>
                                  <a:lumOff val="25000"/>
                                </a:schemeClr>
                              </a:solidFill>
                              <a:latin typeface="Cambria Math" panose="02040503050406030204" pitchFamily="18" charset="0"/>
                            </a:rPr>
                          </m:ctrlPr>
                        </m:sSubPr>
                        <m:e>
                          <m:r>
                            <a:rPr lang="en-GB" b="1" i="1">
                              <a:solidFill>
                                <a:schemeClr val="tx1">
                                  <a:lumMod val="75000"/>
                                  <a:lumOff val="25000"/>
                                </a:schemeClr>
                              </a:solidFill>
                              <a:latin typeface="Cambria Math" panose="02040503050406030204" pitchFamily="18" charset="0"/>
                            </a:rPr>
                            <m:t>𝐍</m:t>
                          </m:r>
                        </m:e>
                        <m:sub>
                          <m:r>
                            <a:rPr lang="en-GB" b="1" i="1">
                              <a:solidFill>
                                <a:schemeClr val="tx1">
                                  <a:lumMod val="75000"/>
                                  <a:lumOff val="25000"/>
                                </a:schemeClr>
                              </a:solidFill>
                              <a:latin typeface="Cambria Math" panose="02040503050406030204" pitchFamily="18" charset="0"/>
                            </a:rPr>
                            <m:t>𝟐</m:t>
                          </m:r>
                        </m:sub>
                      </m:sSub>
                      <m:r>
                        <a:rPr lang="en-GB" b="1">
                          <a:solidFill>
                            <a:schemeClr val="tx1">
                              <a:lumMod val="75000"/>
                              <a:lumOff val="25000"/>
                            </a:schemeClr>
                          </a:solidFill>
                          <a:latin typeface="Cambria Math" panose="02040503050406030204" pitchFamily="18" charset="0"/>
                        </a:rPr>
                        <m:t>+ </m:t>
                      </m:r>
                      <m:r>
                        <a:rPr lang="en-GB" b="1" i="1">
                          <a:solidFill>
                            <a:schemeClr val="tx1">
                              <a:lumMod val="75000"/>
                              <a:lumOff val="25000"/>
                            </a:schemeClr>
                          </a:solidFill>
                          <a:latin typeface="Cambria Math" panose="02040503050406030204" pitchFamily="18" charset="0"/>
                        </a:rPr>
                        <m:t>𝐚</m:t>
                      </m:r>
                      <m:r>
                        <a:rPr lang="en-GB" b="1">
                          <a:solidFill>
                            <a:schemeClr val="tx1">
                              <a:lumMod val="75000"/>
                              <a:lumOff val="25000"/>
                            </a:schemeClr>
                          </a:solidFill>
                          <a:latin typeface="Cambria Math" panose="02040503050406030204" pitchFamily="18" charset="0"/>
                        </a:rPr>
                        <m:t>⋅</m:t>
                      </m:r>
                      <m:r>
                        <a:rPr lang="en-GB" b="1" i="1">
                          <a:solidFill>
                            <a:schemeClr val="tx1">
                              <a:lumMod val="75000"/>
                              <a:lumOff val="25000"/>
                            </a:schemeClr>
                          </a:solidFill>
                          <a:latin typeface="Cambria Math" panose="02040503050406030204" pitchFamily="18" charset="0"/>
                        </a:rPr>
                        <m:t>𝐃𝐢𝐥𝐮𝐞𝐧𝐭</m:t>
                      </m:r>
                    </m:oMath>
                  </m:oMathPara>
                </a14:m>
                <a:endParaRPr lang="en-GB"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Level of dilution (</a:t>
                </a:r>
                <a14:m>
                  <m:oMath xmlns:m="http://schemas.openxmlformats.org/officeDocument/2006/math">
                    <m:r>
                      <a:rPr lang="en-GB" sz="1900">
                        <a:solidFill>
                          <a:schemeClr val="tx1">
                            <a:lumMod val="75000"/>
                            <a:lumOff val="25000"/>
                          </a:schemeClr>
                        </a:solidFill>
                        <a:latin typeface="Cambria Math" panose="02040503050406030204" pitchFamily="18" charset="0"/>
                      </a:rPr>
                      <m:t>𝜓</m:t>
                    </m:r>
                  </m:oMath>
                </a14:m>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is defined following the definitions of </a:t>
                </a:r>
                <a:r>
                  <a:rPr lang="en-GB" sz="1900" dirty="0" err="1">
                    <a:solidFill>
                      <a:schemeClr val="tx1">
                        <a:lumMod val="75000"/>
                        <a:lumOff val="25000"/>
                      </a:schemeClr>
                    </a:solidFill>
                    <a:latin typeface="Times New Roman" panose="02020603050405020304" pitchFamily="18" charset="0"/>
                    <a:cs typeface="Times New Roman" panose="02020603050405020304" pitchFamily="18" charset="0"/>
                  </a:rPr>
                  <a:t>Galmiche</a:t>
                </a: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et al.</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 </m:t>
                        </m:r>
                      </m:e>
                      <m:sup>
                        <m:r>
                          <a:rPr lang="en-GB" sz="2000" b="0" i="1" smtClean="0">
                            <a:latin typeface="Cambria Math" panose="02040503050406030204" pitchFamily="18" charset="0"/>
                          </a:rPr>
                          <m:t>4</m:t>
                        </m:r>
                      </m:sup>
                    </m:sSup>
                  </m:oMath>
                </a14:m>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742950" lvl="1"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08050" lvl="1" indent="-342900">
                  <a:buClr>
                    <a:srgbClr val="0000FF"/>
                  </a:buClr>
                  <a:buFont typeface="Arial" panose="020B0604020202020204" pitchFamily="34" charset="0"/>
                  <a:buChar char="•"/>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In the unburned mixture:	 </a:t>
                </a:r>
                <a14:m>
                  <m:oMath xmlns:m="http://schemas.openxmlformats.org/officeDocument/2006/math">
                    <m:sSup>
                      <m:sSupPr>
                        <m:ctrlPr>
                          <a:rPr lang="en-GB" b="1" i="1">
                            <a:latin typeface="Cambria Math" panose="02040503050406030204" pitchFamily="18" charset="0"/>
                          </a:rPr>
                        </m:ctrlPr>
                      </m:sSupPr>
                      <m:e>
                        <m:r>
                          <a:rPr lang="en-GB" b="1" i="1">
                            <a:latin typeface="Cambria Math" panose="02040503050406030204" pitchFamily="18" charset="0"/>
                          </a:rPr>
                          <m:t>𝝍</m:t>
                        </m:r>
                      </m:e>
                      <m:sup>
                        <m:r>
                          <a:rPr lang="en-GB" b="1" i="1">
                            <a:latin typeface="Cambria Math" panose="02040503050406030204" pitchFamily="18" charset="0"/>
                          </a:rPr>
                          <m:t>𝒖</m:t>
                        </m:r>
                      </m:sup>
                    </m:sSup>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𝒂</m:t>
                        </m:r>
                      </m:num>
                      <m:den>
                        <m:r>
                          <a:rPr lang="en-GB" b="1" i="1">
                            <a:latin typeface="Cambria Math" panose="02040503050406030204" pitchFamily="18" charset="0"/>
                          </a:rPr>
                          <m:t>𝒂</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𝟓𝟐</m:t>
                        </m:r>
                      </m:den>
                    </m:f>
                    <m:r>
                      <a:rPr lang="en-GB" b="1" i="0">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𝒂</m:t>
                        </m:r>
                      </m:num>
                      <m:den>
                        <m:r>
                          <a:rPr lang="en-GB" b="1" i="1">
                            <a:latin typeface="Cambria Math" panose="02040503050406030204" pitchFamily="18" charset="0"/>
                          </a:rPr>
                          <m:t>𝒂</m:t>
                        </m:r>
                        <m:r>
                          <a:rPr lang="en-GB" b="1" i="1">
                            <a:latin typeface="Cambria Math" panose="02040503050406030204" pitchFamily="18" charset="0"/>
                          </a:rPr>
                          <m:t>+</m:t>
                        </m:r>
                        <m:r>
                          <a:rPr lang="en-GB" b="1" i="1">
                            <a:latin typeface="Cambria Math" panose="02040503050406030204" pitchFamily="18" charset="0"/>
                          </a:rPr>
                          <m:t>𝟏𝟎</m:t>
                        </m:r>
                        <m:r>
                          <a:rPr lang="en-GB" b="1" i="1">
                            <a:latin typeface="Cambria Math" panose="02040503050406030204" pitchFamily="18" charset="0"/>
                          </a:rPr>
                          <m:t>.</m:t>
                        </m:r>
                        <m:r>
                          <a:rPr lang="en-GB" b="1" i="1">
                            <a:latin typeface="Cambria Math" panose="02040503050406030204" pitchFamily="18" charset="0"/>
                          </a:rPr>
                          <m:t>𝟓𝟐</m:t>
                        </m:r>
                      </m:den>
                    </m:f>
                  </m:oMath>
                </a14:m>
                <a:endParaRPr lang="en-GB" b="1" i="1" dirty="0"/>
              </a:p>
              <a:p>
                <a:pPr marL="908050" lvl="1" indent="-342900">
                  <a:buClr>
                    <a:srgbClr val="0000FF"/>
                  </a:buClr>
                  <a:buFont typeface="Arial" panose="020B0604020202020204" pitchFamily="34" charset="0"/>
                  <a:buChar char="•"/>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08050" lvl="1" indent="-342900">
                  <a:buClr>
                    <a:srgbClr val="0000FF"/>
                  </a:buClr>
                  <a:buFont typeface="Arial" panose="020B0604020202020204" pitchFamily="34" charset="0"/>
                  <a:buChar char="•"/>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In the fuel: </a:t>
                </a:r>
                <a:r>
                  <a:rPr lang="en-GB" sz="24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b="1" i="1">
                            <a:latin typeface="Cambria Math" panose="02040503050406030204" pitchFamily="18" charset="0"/>
                          </a:rPr>
                        </m:ctrlPr>
                      </m:sSupPr>
                      <m:e>
                        <m:r>
                          <a:rPr lang="en-GB" b="1" i="1">
                            <a:latin typeface="Cambria Math" panose="02040503050406030204" pitchFamily="18" charset="0"/>
                          </a:rPr>
                          <m:t>𝝍</m:t>
                        </m:r>
                      </m:e>
                      <m:sup>
                        <m:r>
                          <a:rPr lang="en-GB" b="1" i="1">
                            <a:latin typeface="Cambria Math" panose="02040503050406030204" pitchFamily="18" charset="0"/>
                          </a:rPr>
                          <m:t>𝒇</m:t>
                        </m:r>
                      </m:sup>
                    </m:sSup>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𝒂</m:t>
                        </m:r>
                      </m:num>
                      <m:den>
                        <m:r>
                          <a:rPr lang="en-GB" b="1" i="1">
                            <a:latin typeface="Cambria Math" panose="02040503050406030204" pitchFamily="18" charset="0"/>
                          </a:rPr>
                          <m:t>𝒂</m:t>
                        </m:r>
                        <m:r>
                          <a:rPr lang="en-GB" b="1" i="1">
                            <a:latin typeface="Cambria Math" panose="02040503050406030204" pitchFamily="18" charset="0"/>
                          </a:rPr>
                          <m:t>+</m:t>
                        </m:r>
                        <m:r>
                          <a:rPr lang="en-GB" b="1" i="1">
                            <a:latin typeface="Cambria Math" panose="02040503050406030204" pitchFamily="18" charset="0"/>
                          </a:rPr>
                          <m:t>𝟏</m:t>
                        </m:r>
                      </m:den>
                    </m:f>
                  </m:oMath>
                </a14:m>
                <a:endParaRPr lang="en-GB" sz="2400" b="1" dirty="0">
                  <a:latin typeface="Times New Roman" panose="02020603050405020304" pitchFamily="18" charset="0"/>
                  <a:cs typeface="Times New Roman" panose="02020603050405020304" pitchFamily="18" charset="0"/>
                </a:endParaRPr>
              </a:p>
              <a:p>
                <a:pPr marL="742950" lvl="1" indent="-285750" algn="just">
                  <a:buClr>
                    <a:srgbClr val="0000FF"/>
                  </a:buClr>
                  <a:buFont typeface="Wingdings" panose="05000000000000000000" pitchFamily="2" charset="2"/>
                  <a:buChar char="v"/>
                </a:pPr>
                <a:endParaRPr lang="en-GB" sz="2400" b="1" dirty="0">
                  <a:latin typeface="Times New Roman" panose="02020603050405020304" pitchFamily="18" charset="0"/>
                  <a:cs typeface="Times New Roman" panose="02020603050405020304" pitchFamily="18" charset="0"/>
                </a:endParaRPr>
              </a:p>
              <a:p>
                <a:pPr algn="just">
                  <a:buClr>
                    <a:srgbClr val="0000FF"/>
                  </a:buClr>
                </a:pPr>
                <a:endParaRPr lang="en-GB" sz="24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7504" y="836712"/>
                <a:ext cx="8064896" cy="5991768"/>
              </a:xfrm>
              <a:prstGeom prst="rect">
                <a:avLst/>
              </a:prstGeom>
              <a:blipFill>
                <a:blip r:embed="rId3"/>
                <a:stretch>
                  <a:fillRect t="-509" r="-605"/>
                </a:stretch>
              </a:blipFill>
            </p:spPr>
            <p:txBody>
              <a:bodyPr/>
              <a:lstStyle/>
              <a:p>
                <a:r>
                  <a:rPr lang="en-GB">
                    <a:noFill/>
                  </a:rPr>
                  <a:t> </a:t>
                </a:r>
              </a:p>
            </p:txBody>
          </p:sp>
        </mc:Fallback>
      </mc:AlternateContent>
      <p:grpSp>
        <p:nvGrpSpPr>
          <p:cNvPr id="16" name="Group 15"/>
          <p:cNvGrpSpPr/>
          <p:nvPr/>
        </p:nvGrpSpPr>
        <p:grpSpPr>
          <a:xfrm>
            <a:off x="0" y="6165304"/>
            <a:ext cx="9144000" cy="72008"/>
            <a:chOff x="0" y="6165304"/>
            <a:chExt cx="6876256" cy="72008"/>
          </a:xfrm>
        </p:grpSpPr>
        <p:cxnSp>
          <p:nvCxnSpPr>
            <p:cNvPr id="21" name="Straight Connector 20"/>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1D41DE9-D8DA-4B31-96BD-3609E94E833B}"/>
              </a:ext>
            </a:extLst>
          </p:cNvPr>
          <p:cNvSpPr/>
          <p:nvPr/>
        </p:nvSpPr>
        <p:spPr>
          <a:xfrm>
            <a:off x="-7623" y="6288684"/>
            <a:ext cx="8396048" cy="246221"/>
          </a:xfrm>
          <a:prstGeom prst="rect">
            <a:avLst/>
          </a:prstGeom>
        </p:spPr>
        <p:txBody>
          <a:bodyPr wrap="square">
            <a:spAutoFit/>
          </a:bodyPr>
          <a:lstStyle/>
          <a:p>
            <a:r>
              <a:rPr lang="en-US" sz="1000" dirty="0">
                <a:latin typeface="Times New Roman"/>
                <a:cs typeface="Times New Roman"/>
              </a:rPr>
              <a:t>4 </a:t>
            </a:r>
            <a:r>
              <a:rPr lang="en-GB" sz="1000" dirty="0" err="1">
                <a:latin typeface="Times New Roman"/>
                <a:cs typeface="Times New Roman"/>
              </a:rPr>
              <a:t>Galmiche</a:t>
            </a:r>
            <a:r>
              <a:rPr lang="en-GB" sz="1000" dirty="0">
                <a:latin typeface="Times New Roman"/>
                <a:cs typeface="Times New Roman"/>
              </a:rPr>
              <a:t>, B. et al., Effects of dilution on laminar burning velocity of premixed methane/air flames. Energy Fuels. 25(3), 948–954 (2011)</a:t>
            </a:r>
            <a:endParaRPr lang="en-US" sz="1000" dirty="0">
              <a:latin typeface="Times New Roman"/>
              <a:cs typeface="Times New Roman"/>
            </a:endParaRPr>
          </a:p>
        </p:txBody>
      </p:sp>
    </p:spTree>
    <p:extLst>
      <p:ext uri="{BB962C8B-B14F-4D97-AF65-F5344CB8AC3E}">
        <p14:creationId xmlns:p14="http://schemas.microsoft.com/office/powerpoint/2010/main" val="303110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0" y="0"/>
            <a:ext cx="9115275" cy="584775"/>
          </a:xfrm>
          <a:prstGeom prst="rect">
            <a:avLst/>
          </a:prstGeom>
        </p:spPr>
        <p:txBody>
          <a:bodyPr wrap="square">
            <a:spAutoFit/>
          </a:bodyPr>
          <a:lstStyle/>
          <a:p>
            <a:r>
              <a:rPr lang="en-GB" sz="3200" dirty="0">
                <a:solidFill>
                  <a:schemeClr val="bg1"/>
                </a:solidFill>
                <a:latin typeface="Times New Roman" panose="02020603050405020304" pitchFamily="18" charset="0"/>
                <a:cs typeface="Times New Roman" panose="02020603050405020304" pitchFamily="18" charset="0"/>
              </a:rPr>
              <a:t>Numerical Implementation: Parameters investigated</a:t>
            </a:r>
          </a:p>
        </p:txBody>
      </p:sp>
      <p:sp>
        <p:nvSpPr>
          <p:cNvPr id="35" name="TextBox 34"/>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5/11</a:t>
            </a:r>
          </a:p>
        </p:txBody>
      </p:sp>
      <mc:AlternateContent xmlns:mc="http://schemas.openxmlformats.org/markup-compatibility/2006" xmlns:a14="http://schemas.microsoft.com/office/drawing/2010/main">
        <mc:Choice Requires="a14">
          <p:sp>
            <p:nvSpPr>
              <p:cNvPr id="2" name="Rectangle 1"/>
              <p:cNvSpPr/>
              <p:nvPr/>
            </p:nvSpPr>
            <p:spPr>
              <a:xfrm>
                <a:off x="251520" y="836712"/>
                <a:ext cx="8480623" cy="6477351"/>
              </a:xfrm>
              <a:prstGeom prst="rect">
                <a:avLst/>
              </a:prstGeom>
            </p:spPr>
            <p:txBody>
              <a:bodyPr wrap="square">
                <a:spAutoFit/>
              </a:bodyPr>
              <a:lstStyle/>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Four levels of dilution investigated: </a:t>
                </a:r>
                <a14:m>
                  <m:oMath xmlns:m="http://schemas.openxmlformats.org/officeDocument/2006/math">
                    <m:sSup>
                      <m:sSupPr>
                        <m:ctrlPr>
                          <a:rPr lang="en-GB" i="1" smtClean="0">
                            <a:solidFill>
                              <a:srgbClr val="0000FF"/>
                            </a:solidFill>
                            <a:latin typeface="Cambria Math" panose="02040503050406030204" pitchFamily="18" charset="0"/>
                          </a:rPr>
                        </m:ctrlPr>
                      </m:sSupPr>
                      <m:e>
                        <m:r>
                          <a:rPr lang="en-GB" i="1">
                            <a:solidFill>
                              <a:srgbClr val="0000FF"/>
                            </a:solidFill>
                            <a:latin typeface="Cambria Math" panose="02040503050406030204" pitchFamily="18" charset="0"/>
                          </a:rPr>
                          <m:t>𝜓</m:t>
                        </m:r>
                      </m:e>
                      <m:sup>
                        <m:r>
                          <a:rPr lang="en-GB" i="1">
                            <a:solidFill>
                              <a:srgbClr val="0000FF"/>
                            </a:solidFill>
                            <a:latin typeface="Cambria Math" panose="02040503050406030204" pitchFamily="18" charset="0"/>
                          </a:rPr>
                          <m:t>𝑢</m:t>
                        </m:r>
                      </m:sup>
                    </m:sSup>
                    <m:r>
                      <a:rPr lang="en-GB" i="1">
                        <a:solidFill>
                          <a:srgbClr val="0000FF"/>
                        </a:solidFill>
                        <a:latin typeface="Cambria Math" panose="02040503050406030204" pitchFamily="18" charset="0"/>
                      </a:rPr>
                      <m:t>= {0.0, 0.025, 0.05, 0.10}</m:t>
                    </m:r>
                  </m:oMath>
                </a14:m>
                <a:endParaRPr lang="en-GB" dirty="0">
                  <a:solidFill>
                    <a:srgbClr val="0000FF"/>
                  </a:solidFill>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Stoichiometric mixture in all cases: </a:t>
                </a:r>
                <a14:m>
                  <m:oMath xmlns:m="http://schemas.openxmlformats.org/officeDocument/2006/math">
                    <m:r>
                      <a:rPr lang="en-GB" i="1" smtClean="0">
                        <a:solidFill>
                          <a:srgbClr val="0000FF"/>
                        </a:solidFill>
                        <a:latin typeface="Cambria Math" panose="02040503050406030204" pitchFamily="18" charset="0"/>
                      </a:rPr>
                      <m:t>𝜙</m:t>
                    </m:r>
                    <m:r>
                      <a:rPr lang="en-GB" i="1" smtClean="0">
                        <a:solidFill>
                          <a:srgbClr val="0000FF"/>
                        </a:solidFill>
                        <a:latin typeface="Cambria Math" panose="02040503050406030204" pitchFamily="18" charset="0"/>
                      </a:rPr>
                      <m:t>=1.0</m:t>
                    </m:r>
                  </m:oMath>
                </a14:m>
                <a:r>
                  <a:rPr lang="en-GB" sz="1900" dirty="0">
                    <a:solidFill>
                      <a:srgbClr val="0000FF"/>
                    </a:solidFill>
                    <a:latin typeface="Times New Roman" panose="02020603050405020304" pitchFamily="18" charset="0"/>
                    <a:cs typeface="Times New Roman" panose="02020603050405020304" pitchFamily="18" charset="0"/>
                  </a:rPr>
                  <a:t> </a:t>
                </a: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Isotropic decaying turbulence, </a:t>
                </a:r>
                <a:r>
                  <a:rPr lang="en-GB" sz="1900" dirty="0">
                    <a:latin typeface="Times New Roman" panose="02020603050405020304" pitchFamily="18" charset="0"/>
                    <a:cs typeface="Times New Roman" panose="02020603050405020304" pitchFamily="18" charset="0"/>
                  </a:rPr>
                  <a:t>initial turbulence intensities </a:t>
                </a: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GB" b="1" i="1" smtClean="0">
                            <a:solidFill>
                              <a:srgbClr val="0000FF"/>
                            </a:solidFill>
                            <a:latin typeface="Cambria Math" panose="02040503050406030204" pitchFamily="18" charset="0"/>
                          </a:rPr>
                        </m:ctrlPr>
                      </m:sSupPr>
                      <m:e>
                        <m:r>
                          <a:rPr lang="en-GB" b="1" i="1">
                            <a:solidFill>
                              <a:srgbClr val="0000FF"/>
                            </a:solidFill>
                            <a:latin typeface="Cambria Math" panose="02040503050406030204" pitchFamily="18" charset="0"/>
                          </a:rPr>
                          <m:t>𝒖</m:t>
                        </m:r>
                      </m:e>
                      <m:sup>
                        <m:r>
                          <a:rPr lang="en-GB" b="1" i="1">
                            <a:solidFill>
                              <a:srgbClr val="0000FF"/>
                            </a:solidFill>
                            <a:latin typeface="Cambria Math" panose="02040503050406030204" pitchFamily="18" charset="0"/>
                          </a:rPr>
                          <m:t>′</m:t>
                        </m:r>
                      </m:sup>
                    </m:sSup>
                    <m:r>
                      <m:rPr>
                        <m:lit/>
                      </m:rPr>
                      <a:rPr lang="en-GB" b="1">
                        <a:solidFill>
                          <a:srgbClr val="0000FF"/>
                        </a:solidFill>
                        <a:latin typeface="Cambria Math" panose="02040503050406030204" pitchFamily="18" charset="0"/>
                      </a:rPr>
                      <m:t>/</m:t>
                    </m:r>
                    <m:sSubSup>
                      <m:sSubSupPr>
                        <m:ctrlPr>
                          <a:rPr lang="en-GB" b="1" i="1">
                            <a:solidFill>
                              <a:srgbClr val="0000FF"/>
                            </a:solidFill>
                            <a:latin typeface="Cambria Math" panose="02040503050406030204" pitchFamily="18" charset="0"/>
                          </a:rPr>
                        </m:ctrlPr>
                      </m:sSubSupPr>
                      <m:e>
                        <m:r>
                          <a:rPr lang="en-GB" b="1" i="1">
                            <a:solidFill>
                              <a:srgbClr val="0000FF"/>
                            </a:solidFill>
                            <a:latin typeface="Cambria Math" panose="02040503050406030204" pitchFamily="18" charset="0"/>
                          </a:rPr>
                          <m:t>𝒔</m:t>
                        </m:r>
                      </m:e>
                      <m:sub>
                        <m:r>
                          <a:rPr lang="en-GB" b="1" i="1">
                            <a:solidFill>
                              <a:srgbClr val="0000FF"/>
                            </a:solidFill>
                            <a:latin typeface="Cambria Math" panose="02040503050406030204" pitchFamily="18" charset="0"/>
                          </a:rPr>
                          <m:t>𝒍</m:t>
                        </m:r>
                      </m:sub>
                      <m:sup>
                        <m:r>
                          <a:rPr lang="en-GB" b="1" i="1">
                            <a:solidFill>
                              <a:srgbClr val="0000FF"/>
                            </a:solidFill>
                            <a:latin typeface="Cambria Math" panose="02040503050406030204" pitchFamily="18" charset="0"/>
                          </a:rPr>
                          <m:t>𝟎</m:t>
                        </m:r>
                      </m:sup>
                    </m:sSubSup>
                  </m:oMath>
                </a14:m>
                <a:r>
                  <a:rPr lang="en-GB" sz="1900" dirty="0">
                    <a:solidFill>
                      <a:srgbClr val="0000FF"/>
                    </a:solidFill>
                    <a:latin typeface="Times New Roman" panose="02020603050405020304" pitchFamily="18" charset="0"/>
                    <a:cs typeface="Times New Roman" panose="02020603050405020304" pitchFamily="18" charset="0"/>
                  </a:rPr>
                  <a:t>= [0 </a:t>
                </a:r>
                <a14:m>
                  <m:oMath xmlns:m="http://schemas.openxmlformats.org/officeDocument/2006/math">
                    <m:r>
                      <a:rPr lang="en-GB" sz="1900" i="1" dirty="0" smtClean="0">
                        <a:solidFill>
                          <a:srgbClr val="0000FF"/>
                        </a:solidFill>
                        <a:latin typeface="Cambria Math" panose="02040503050406030204" pitchFamily="18" charset="0"/>
                        <a:cs typeface="Times New Roman" panose="02020603050405020304" pitchFamily="18" charset="0"/>
                      </a:rPr>
                      <m:t>−&gt;</m:t>
                    </m:r>
                  </m:oMath>
                </a14:m>
                <a:r>
                  <a:rPr lang="en-GB" sz="1900" dirty="0">
                    <a:solidFill>
                      <a:srgbClr val="0000FF"/>
                    </a:solidFill>
                    <a:latin typeface="Times New Roman" panose="02020603050405020304" pitchFamily="18" charset="0"/>
                    <a:cs typeface="Times New Roman" panose="02020603050405020304" pitchFamily="18" charset="0"/>
                  </a:rPr>
                  <a:t> 20]</a:t>
                </a: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Integral length scale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𝑙</m:t>
                        </m:r>
                      </m:e>
                      <m:sub>
                        <m:r>
                          <a:rPr lang="en-GB" i="1">
                            <a:solidFill>
                              <a:srgbClr val="FF0000"/>
                            </a:solidFill>
                            <a:latin typeface="Cambria Math" panose="02040503050406030204" pitchFamily="18" charset="0"/>
                          </a:rPr>
                          <m:t>𝑡</m:t>
                        </m:r>
                      </m:sub>
                    </m:sSub>
                  </m:oMath>
                </a14:m>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 kept constant</a:t>
                </a: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r>
                  <a:rPr lang="en-GB" sz="1900" dirty="0">
                    <a:solidFill>
                      <a:schemeClr val="tx1">
                        <a:lumMod val="75000"/>
                        <a:lumOff val="25000"/>
                      </a:schemeClr>
                    </a:solidFill>
                    <a:latin typeface="Times New Roman" panose="02020603050405020304" pitchFamily="18" charset="0"/>
                    <a:cs typeface="Times New Roman" panose="02020603050405020304" pitchFamily="18" charset="0"/>
                  </a:rPr>
                  <a:t>Computational cost ~ </a:t>
                </a:r>
                <a:r>
                  <a:rPr lang="en-GB" dirty="0"/>
                  <a:t>570 DNS cases at a cost of 5.85 </a:t>
                </a:r>
                <a14:m>
                  <m:oMath xmlns:m="http://schemas.openxmlformats.org/officeDocument/2006/math">
                    <m:r>
                      <a:rPr lang="en-GB">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10</m:t>
                        </m:r>
                      </m:e>
                      <m:sup>
                        <m:r>
                          <a:rPr lang="en-GB" i="1">
                            <a:latin typeface="Cambria Math" panose="02040503050406030204" pitchFamily="18" charset="0"/>
                          </a:rPr>
                          <m:t>6</m:t>
                        </m:r>
                      </m:sup>
                    </m:sSup>
                  </m:oMath>
                </a14:m>
                <a:r>
                  <a:rPr lang="en-GB" dirty="0"/>
                  <a:t> core hours</a:t>
                </a: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buClr>
                    <a:srgbClr val="0000FF"/>
                  </a:buClr>
                  <a:buFont typeface="Wingdings" panose="05000000000000000000" pitchFamily="2" charset="2"/>
                  <a:buChar char="v"/>
                </a:pP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07950">
                  <a:buClr>
                    <a:srgbClr val="0000FF"/>
                  </a:buClr>
                </a:pPr>
                <a:endParaRPr lang="en-GB" sz="2400" b="1" dirty="0">
                  <a:latin typeface="Times New Roman" panose="02020603050405020304" pitchFamily="18" charset="0"/>
                  <a:cs typeface="Times New Roman" panose="02020603050405020304" pitchFamily="18" charset="0"/>
                </a:endParaRPr>
              </a:p>
              <a:p>
                <a:pPr marL="742950" lvl="1" indent="-285750" algn="just">
                  <a:buClr>
                    <a:srgbClr val="0000FF"/>
                  </a:buClr>
                  <a:buFont typeface="Wingdings" panose="05000000000000000000" pitchFamily="2" charset="2"/>
                  <a:buChar char="v"/>
                </a:pPr>
                <a:endParaRPr lang="en-GB" sz="2400" b="1" dirty="0">
                  <a:latin typeface="Times New Roman" panose="02020603050405020304" pitchFamily="18" charset="0"/>
                  <a:cs typeface="Times New Roman" panose="02020603050405020304" pitchFamily="18" charset="0"/>
                </a:endParaRPr>
              </a:p>
              <a:p>
                <a:pPr algn="just">
                  <a:buClr>
                    <a:srgbClr val="0000FF"/>
                  </a:buClr>
                </a:pPr>
                <a:endParaRPr lang="en-GB" sz="24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836712"/>
                <a:ext cx="8480623" cy="6477351"/>
              </a:xfrm>
              <a:prstGeom prst="rect">
                <a:avLst/>
              </a:prstGeom>
              <a:blipFill>
                <a:blip r:embed="rId4"/>
                <a:stretch>
                  <a:fillRect t="-470"/>
                </a:stretch>
              </a:blipFill>
            </p:spPr>
            <p:txBody>
              <a:bodyPr/>
              <a:lstStyle/>
              <a:p>
                <a:r>
                  <a:rPr lang="en-GB">
                    <a:noFill/>
                  </a:rPr>
                  <a:t> </a:t>
                </a:r>
              </a:p>
            </p:txBody>
          </p:sp>
        </mc:Fallback>
      </mc:AlternateContent>
      <p:grpSp>
        <p:nvGrpSpPr>
          <p:cNvPr id="16" name="Group 15"/>
          <p:cNvGrpSpPr/>
          <p:nvPr/>
        </p:nvGrpSpPr>
        <p:grpSpPr>
          <a:xfrm>
            <a:off x="0" y="6165304"/>
            <a:ext cx="9144000" cy="72008"/>
            <a:chOff x="0" y="6165304"/>
            <a:chExt cx="6876256" cy="72008"/>
          </a:xfrm>
        </p:grpSpPr>
        <p:cxnSp>
          <p:nvCxnSpPr>
            <p:cNvPr id="21" name="Straight Connector 20"/>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graphicFrame>
        <p:nvGraphicFramePr>
          <p:cNvPr id="5" name="Object 4">
            <a:extLst>
              <a:ext uri="{FF2B5EF4-FFF2-40B4-BE49-F238E27FC236}">
                <a16:creationId xmlns:a16="http://schemas.microsoft.com/office/drawing/2014/main" id="{F22B2B40-0503-43E7-B590-7E2950D5C0D8}"/>
              </a:ext>
            </a:extLst>
          </p:cNvPr>
          <p:cNvGraphicFramePr>
            <a:graphicFrameLocks noChangeAspect="1"/>
          </p:cNvGraphicFramePr>
          <p:nvPr>
            <p:extLst>
              <p:ext uri="{D42A27DB-BD31-4B8C-83A1-F6EECF244321}">
                <p14:modId xmlns:p14="http://schemas.microsoft.com/office/powerpoint/2010/main" val="1127530697"/>
              </p:ext>
            </p:extLst>
          </p:nvPr>
        </p:nvGraphicFramePr>
        <p:xfrm>
          <a:off x="848875" y="2174867"/>
          <a:ext cx="7285911" cy="3420000"/>
        </p:xfrm>
        <a:graphic>
          <a:graphicData uri="http://schemas.openxmlformats.org/presentationml/2006/ole">
            <mc:AlternateContent xmlns:mc="http://schemas.openxmlformats.org/markup-compatibility/2006">
              <mc:Choice xmlns:v="urn:schemas-microsoft-com:vml" Requires="v">
                <p:oleObj spid="_x0000_s2116" name="Document" r:id="rId5" imgW="5731988" imgH="2691457" progId="Word.Document.12">
                  <p:embed/>
                </p:oleObj>
              </mc:Choice>
              <mc:Fallback>
                <p:oleObj name="Document" r:id="rId5" imgW="5731988" imgH="2691457" progId="Word.Document.12">
                  <p:embed/>
                  <p:pic>
                    <p:nvPicPr>
                      <p:cNvPr id="0" name=""/>
                      <p:cNvPicPr/>
                      <p:nvPr/>
                    </p:nvPicPr>
                    <p:blipFill>
                      <a:blip r:embed="rId6"/>
                      <a:stretch>
                        <a:fillRect/>
                      </a:stretch>
                    </p:blipFill>
                    <p:spPr>
                      <a:xfrm>
                        <a:off x="848875" y="2174867"/>
                        <a:ext cx="7285911" cy="3420000"/>
                      </a:xfrm>
                      <a:prstGeom prst="rect">
                        <a:avLst/>
                      </a:prstGeom>
                    </p:spPr>
                  </p:pic>
                </p:oleObj>
              </mc:Fallback>
            </mc:AlternateContent>
          </a:graphicData>
        </a:graphic>
      </p:graphicFrame>
    </p:spTree>
    <p:extLst>
      <p:ext uri="{BB962C8B-B14F-4D97-AF65-F5344CB8AC3E}">
        <p14:creationId xmlns:p14="http://schemas.microsoft.com/office/powerpoint/2010/main" val="177051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0" y="0"/>
            <a:ext cx="8428911" cy="584775"/>
          </a:xfrm>
          <a:prstGeom prst="rect">
            <a:avLst/>
          </a:prstGeom>
        </p:spPr>
        <p:txBody>
          <a:bodyPr wrap="none">
            <a:spAutoFit/>
          </a:bodyPr>
          <a:lstStyle/>
          <a:p>
            <a:r>
              <a:rPr lang="en-GB" sz="3200" dirty="0">
                <a:solidFill>
                  <a:schemeClr val="bg1"/>
                </a:solidFill>
                <a:latin typeface="Times New Roman" panose="02020603050405020304" pitchFamily="18" charset="0"/>
                <a:cs typeface="Times New Roman" panose="02020603050405020304" pitchFamily="18" charset="0"/>
              </a:rPr>
              <a:t>Numerical Implementation: Chemical Mechanism</a:t>
            </a:r>
          </a:p>
        </p:txBody>
      </p:sp>
      <p:sp>
        <p:nvSpPr>
          <p:cNvPr id="35" name="TextBox 34"/>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6/11</a:t>
            </a:r>
          </a:p>
        </p:txBody>
      </p:sp>
      <mc:AlternateContent xmlns:mc="http://schemas.openxmlformats.org/markup-compatibility/2006" xmlns:a14="http://schemas.microsoft.com/office/drawing/2010/main">
        <mc:Choice Requires="a14">
          <p:sp>
            <p:nvSpPr>
              <p:cNvPr id="2" name="Rectangle 1"/>
              <p:cNvSpPr/>
              <p:nvPr/>
            </p:nvSpPr>
            <p:spPr>
              <a:xfrm>
                <a:off x="251520" y="1170706"/>
                <a:ext cx="4680520" cy="4770537"/>
              </a:xfrm>
              <a:prstGeom prst="rect">
                <a:avLst/>
              </a:prstGeom>
            </p:spPr>
            <p:txBody>
              <a:bodyPr wrap="square">
                <a:spAutoFit/>
              </a:bodyPr>
              <a:lstStyle/>
              <a:p>
                <a:pPr marL="285750" indent="-177800" algn="just">
                  <a:buClr>
                    <a:srgbClr val="0000FF"/>
                  </a:buClr>
                  <a:buFont typeface="Wingdings" panose="05000000000000000000" pitchFamily="2" charset="2"/>
                  <a:buChar char="v"/>
                </a:pPr>
                <a:r>
                  <a:rPr lang="en-GB" sz="2000" dirty="0">
                    <a:latin typeface="Times New Roman" panose="02020603050405020304" pitchFamily="18" charset="0"/>
                    <a:ea typeface="Calibri" panose="020F0502020204030204" pitchFamily="34" charset="0"/>
                  </a:rPr>
                  <a:t>Due to computational cost, a two-step chemical mechanism presented by Westbrook and Dryer</a:t>
                </a:r>
                <a:r>
                  <a:rPr lang="en-GB" sz="2000" dirty="0"/>
                  <a:t>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 </m:t>
                        </m:r>
                      </m:e>
                      <m:sup>
                        <m:r>
                          <a:rPr lang="en-GB" sz="2000" b="0" i="1" smtClean="0">
                            <a:latin typeface="Cambria Math" panose="02040503050406030204" pitchFamily="18" charset="0"/>
                          </a:rPr>
                          <m:t>5</m:t>
                        </m:r>
                      </m:sup>
                    </m:sSup>
                  </m:oMath>
                </a14:m>
                <a:r>
                  <a:rPr lang="en-GB" sz="2000" dirty="0">
                    <a:latin typeface="Times New Roman" panose="02020603050405020304" pitchFamily="18" charset="0"/>
                    <a:ea typeface="Calibri" panose="020F0502020204030204" pitchFamily="34" charset="0"/>
                  </a:rPr>
                  <a:t> has been used</a:t>
                </a:r>
              </a:p>
              <a:p>
                <a:pPr marL="285750" indent="-177800" algn="just">
                  <a:buClr>
                    <a:srgbClr val="0000FF"/>
                  </a:buClr>
                  <a:buFont typeface="Wingdings" panose="05000000000000000000" pitchFamily="2" charset="2"/>
                  <a:buChar char="v"/>
                </a:pPr>
                <a:r>
                  <a:rPr lang="en-GB" sz="2000" dirty="0">
                    <a:latin typeface="Times New Roman" panose="02020603050405020304" pitchFamily="18" charset="0"/>
                    <a:ea typeface="Calibri" panose="020F0502020204030204" pitchFamily="34" charset="0"/>
                  </a:rPr>
                  <a:t>Compromise between single-step chemistry and more complex mechanisms</a:t>
                </a:r>
                <a:endParaRPr lang="en-GB" sz="19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177800" algn="just">
                  <a:buClr>
                    <a:srgbClr val="0000FF"/>
                  </a:buClr>
                  <a:buFont typeface="Wingdings" panose="05000000000000000000" pitchFamily="2" charset="2"/>
                  <a:buChar char="v"/>
                </a:pPr>
                <a:r>
                  <a:rPr lang="en-GB" sz="2000" dirty="0">
                    <a:latin typeface="Times New Roman" panose="02020603050405020304" pitchFamily="18" charset="0"/>
                    <a:ea typeface="Calibri" panose="020F0502020204030204" pitchFamily="34" charset="0"/>
                  </a:rPr>
                  <a:t>Pre-exponential adjustment (PEA) proposed by </a:t>
                </a:r>
                <a:r>
                  <a:rPr lang="en-GB" sz="2000" dirty="0" err="1">
                    <a:latin typeface="Times New Roman" panose="02020603050405020304" pitchFamily="18" charset="0"/>
                    <a:ea typeface="Calibri" panose="020F0502020204030204" pitchFamily="34" charset="0"/>
                  </a:rPr>
                  <a:t>Bibrzycki</a:t>
                </a:r>
                <a:r>
                  <a:rPr lang="en-GB" sz="2000" dirty="0">
                    <a:latin typeface="Times New Roman" panose="02020603050405020304" pitchFamily="18" charset="0"/>
                    <a:ea typeface="Calibri" panose="020F0502020204030204" pitchFamily="34" charset="0"/>
                  </a:rPr>
                  <a:t> and </a:t>
                </a:r>
                <a:r>
                  <a:rPr lang="en-GB" sz="2000" dirty="0" err="1">
                    <a:latin typeface="Times New Roman" panose="02020603050405020304" pitchFamily="18" charset="0"/>
                    <a:ea typeface="Calibri" panose="020F0502020204030204" pitchFamily="34" charset="0"/>
                  </a:rPr>
                  <a:t>Poinsot</a:t>
                </a:r>
                <a14:m>
                  <m:oMath xmlns:m="http://schemas.openxmlformats.org/officeDocument/2006/math">
                    <m:sSup>
                      <m:sSupPr>
                        <m:ctrlPr>
                          <a:rPr lang="en-GB" sz="2000" i="1">
                            <a:latin typeface="Cambria Math" panose="02040503050406030204" pitchFamily="18" charset="0"/>
                          </a:rPr>
                        </m:ctrlPr>
                      </m:sSupPr>
                      <m:e>
                        <m:r>
                          <a:rPr lang="en-GB" sz="2000" i="1" smtClean="0">
                            <a:latin typeface="Cambria Math" panose="02040503050406030204" pitchFamily="18" charset="0"/>
                          </a:rPr>
                          <m:t> </m:t>
                        </m:r>
                      </m:e>
                      <m:sup>
                        <m:r>
                          <a:rPr lang="en-GB" sz="2000" i="1">
                            <a:latin typeface="Cambria Math" panose="02040503050406030204" pitchFamily="18" charset="0"/>
                          </a:rPr>
                          <m:t>6</m:t>
                        </m:r>
                      </m:sup>
                    </m:sSup>
                  </m:oMath>
                </a14:m>
                <a:r>
                  <a:rPr lang="en-GB" sz="2000" dirty="0">
                    <a:latin typeface="Times New Roman" panose="02020603050405020304" pitchFamily="18" charset="0"/>
                    <a:ea typeface="Calibri" panose="020F0502020204030204" pitchFamily="34" charset="0"/>
                  </a:rPr>
                  <a:t> implemented</a:t>
                </a:r>
              </a:p>
              <a:p>
                <a:pPr marL="285750" indent="-177800" algn="just">
                  <a:buClr>
                    <a:srgbClr val="0000FF"/>
                  </a:buClr>
                  <a:buFont typeface="Wingdings" panose="05000000000000000000" pitchFamily="2" charset="2"/>
                  <a:buChar char="v"/>
                </a:pPr>
                <a:r>
                  <a:rPr lang="en-GB" sz="2000" dirty="0">
                    <a:latin typeface="Times New Roman" panose="02020603050405020304" pitchFamily="18" charset="0"/>
                    <a:ea typeface="Calibri" panose="020F0502020204030204" pitchFamily="34" charset="0"/>
                  </a:rPr>
                  <a:t>Validated for both </a:t>
                </a:r>
                <a14:m>
                  <m:oMath xmlns:m="http://schemas.openxmlformats.org/officeDocument/2006/math">
                    <m:r>
                      <m:rPr>
                        <m:sty m:val="p"/>
                      </m:rPr>
                      <a:rPr lang="en-GB" sz="2000">
                        <a:latin typeface="Cambria Math" panose="02040503050406030204" pitchFamily="18" charset="0"/>
                        <a:ea typeface="Calibri" panose="020F0502020204030204" pitchFamily="34" charset="0"/>
                        <a:cs typeface="Times New Roman" panose="02020603050405020304" pitchFamily="18" charset="0"/>
                      </a:rPr>
                      <m:t>C</m:t>
                    </m:r>
                    <m:sSub>
                      <m:sSubPr>
                        <m:ctrlPr>
                          <a:rPr lang="en-GB" sz="2000" i="1">
                            <a:latin typeface="Cambria Math" panose="02040503050406030204" pitchFamily="18" charset="0"/>
                            <a:cs typeface="Times New Roman" panose="02020603050405020304" pitchFamily="18" charset="0"/>
                          </a:rPr>
                        </m:ctrlPr>
                      </m:sSubPr>
                      <m:e>
                        <m:r>
                          <m:rPr>
                            <m:sty m:val="p"/>
                          </m:rPr>
                          <a:rPr lang="en-GB" sz="2000">
                            <a:latin typeface="Cambria Math" panose="02040503050406030204" pitchFamily="18" charset="0"/>
                            <a:ea typeface="Calibri" panose="020F0502020204030204" pitchFamily="34" charset="0"/>
                            <a:cs typeface="Times New Roman" panose="02020603050405020304" pitchFamily="18" charset="0"/>
                          </a:rPr>
                          <m:t>H</m:t>
                        </m:r>
                      </m:e>
                      <m:sub>
                        <m:r>
                          <a:rPr lang="en-GB" sz="2000">
                            <a:latin typeface="Cambria Math" panose="02040503050406030204" pitchFamily="18" charset="0"/>
                            <a:ea typeface="Calibri" panose="020F0502020204030204" pitchFamily="34" charset="0"/>
                            <a:cs typeface="Times New Roman" panose="02020603050405020304" pitchFamily="18" charset="0"/>
                          </a:rPr>
                          <m:t>4</m:t>
                        </m:r>
                      </m:sub>
                    </m:sSub>
                  </m:oMath>
                </a14:m>
                <a:r>
                  <a:rPr lang="en-GB" sz="2000" dirty="0">
                    <a:latin typeface="Times New Roman" panose="02020603050405020304" pitchFamily="18" charset="0"/>
                    <a:ea typeface="Times New Roman" panose="02020603050405020304" pitchFamily="18" charset="0"/>
                  </a:rPr>
                  <a:t> and </a:t>
                </a:r>
                <a14:m>
                  <m:oMath xmlns:m="http://schemas.openxmlformats.org/officeDocument/2006/math">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C</m:t>
                    </m:r>
                    <m:sSub>
                      <m:sSubPr>
                        <m:ctrlPr>
                          <a:rPr lang="en-GB"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H</m:t>
                        </m:r>
                      </m:e>
                      <m:sub>
                        <m:r>
                          <a:rPr lang="en-GB" sz="2000">
                            <a:latin typeface="Cambria Math" panose="02040503050406030204" pitchFamily="18" charset="0"/>
                            <a:ea typeface="Times New Roman" panose="02020603050405020304" pitchFamily="18" charset="0"/>
                            <a:cs typeface="Times New Roman" panose="02020603050405020304" pitchFamily="18" charset="0"/>
                          </a:rPr>
                          <m:t>4</m:t>
                        </m:r>
                      </m:sub>
                    </m:sSub>
                    <m:r>
                      <a:rPr lang="en-GB" sz="20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C</m:t>
                    </m:r>
                    <m:sSub>
                      <m:sSubPr>
                        <m:ctrlPr>
                          <a:rPr lang="en-GB"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O</m:t>
                        </m:r>
                      </m:e>
                      <m:sub>
                        <m:r>
                          <a:rPr lang="en-GB" sz="2000">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GB" sz="2000" dirty="0">
                    <a:latin typeface="Times New Roman" panose="02020603050405020304" pitchFamily="18" charset="0"/>
                    <a:ea typeface="Times New Roman" panose="02020603050405020304" pitchFamily="18" charset="0"/>
                  </a:rPr>
                  <a:t> mixtures,</a:t>
                </a:r>
                <a:r>
                  <a:rPr lang="en-GB" sz="2000" dirty="0">
                    <a:latin typeface="Times New Roman" panose="02020603050405020304" pitchFamily="18" charset="0"/>
                    <a:ea typeface="Calibri" panose="020F0502020204030204" pitchFamily="34" charset="0"/>
                  </a:rPr>
                  <a:t> against experimental results</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 </m:t>
                        </m:r>
                      </m:e>
                      <m:sup>
                        <m:r>
                          <a:rPr lang="en-GB" sz="2000" i="1">
                            <a:latin typeface="Cambria Math" panose="02040503050406030204" pitchFamily="18" charset="0"/>
                          </a:rPr>
                          <m:t>4</m:t>
                        </m:r>
                      </m:sup>
                    </m:sSup>
                  </m:oMath>
                </a14:m>
                <a:r>
                  <a:rPr lang="en-GB" sz="2000" dirty="0">
                    <a:latin typeface="Times New Roman" panose="02020603050405020304" pitchFamily="18" charset="0"/>
                    <a:ea typeface="Calibri" panose="020F0502020204030204" pitchFamily="34" charset="0"/>
                  </a:rPr>
                  <a:t> and other chemical mechanisms (2s_CM2</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 </m:t>
                        </m:r>
                      </m:e>
                      <m:sup>
                        <m:r>
                          <a:rPr lang="en-GB" sz="2000" i="1">
                            <a:latin typeface="Cambria Math" panose="02040503050406030204" pitchFamily="18" charset="0"/>
                          </a:rPr>
                          <m:t>6</m:t>
                        </m:r>
                      </m:sup>
                    </m:sSup>
                    <m:r>
                      <a:rPr lang="en-GB" sz="2000" i="1">
                        <a:latin typeface="Cambria Math" panose="02040503050406030204" pitchFamily="18" charset="0"/>
                      </a:rPr>
                      <m:t> </m:t>
                    </m:r>
                  </m:oMath>
                </a14:m>
                <a:r>
                  <a:rPr lang="en-GB" sz="2000" dirty="0">
                    <a:latin typeface="Times New Roman" panose="02020603050405020304" pitchFamily="18" charset="0"/>
                    <a:ea typeface="Calibri" panose="020F0502020204030204" pitchFamily="34" charset="0"/>
                  </a:rPr>
                  <a:t>and GRI-Mech 3.0 [43] and) and. </a:t>
                </a:r>
                <a:endParaRPr lang="en-GB" sz="2400" b="1" dirty="0">
                  <a:latin typeface="Times New Roman" panose="02020603050405020304" pitchFamily="18" charset="0"/>
                  <a:cs typeface="Times New Roman" panose="02020603050405020304" pitchFamily="18" charset="0"/>
                </a:endParaRPr>
              </a:p>
              <a:p>
                <a:pPr algn="just">
                  <a:buClr>
                    <a:srgbClr val="0000FF"/>
                  </a:buClr>
                </a:pPr>
                <a:endParaRPr lang="en-GB" sz="24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170706"/>
                <a:ext cx="4680520" cy="4770537"/>
              </a:xfrm>
              <a:prstGeom prst="rect">
                <a:avLst/>
              </a:prstGeom>
              <a:blipFill>
                <a:blip r:embed="rId3"/>
                <a:stretch>
                  <a:fillRect t="-639" r="-1432"/>
                </a:stretch>
              </a:blipFill>
            </p:spPr>
            <p:txBody>
              <a:bodyPr/>
              <a:lstStyle/>
              <a:p>
                <a:r>
                  <a:rPr lang="en-GB">
                    <a:noFill/>
                  </a:rPr>
                  <a:t> </a:t>
                </a:r>
              </a:p>
            </p:txBody>
          </p:sp>
        </mc:Fallback>
      </mc:AlternateContent>
      <p:grpSp>
        <p:nvGrpSpPr>
          <p:cNvPr id="16" name="Group 15"/>
          <p:cNvGrpSpPr/>
          <p:nvPr/>
        </p:nvGrpSpPr>
        <p:grpSpPr>
          <a:xfrm>
            <a:off x="0" y="6093296"/>
            <a:ext cx="9144000" cy="72008"/>
            <a:chOff x="0" y="6165304"/>
            <a:chExt cx="6876256" cy="72008"/>
          </a:xfrm>
        </p:grpSpPr>
        <p:cxnSp>
          <p:nvCxnSpPr>
            <p:cNvPr id="21" name="Straight Connector 20"/>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EAA8B439-BA7D-4B5C-B74E-844E4301D12E}"/>
              </a:ext>
            </a:extLst>
          </p:cNvPr>
          <p:cNvPicPr>
            <a:picLocks noChangeAspect="1"/>
          </p:cNvPicPr>
          <p:nvPr/>
        </p:nvPicPr>
        <p:blipFill>
          <a:blip r:embed="rId4"/>
          <a:stretch>
            <a:fillRect/>
          </a:stretch>
        </p:blipFill>
        <p:spPr>
          <a:xfrm>
            <a:off x="4932040" y="1170706"/>
            <a:ext cx="4058005" cy="3060000"/>
          </a:xfrm>
          <a:prstGeom prst="rect">
            <a:avLst/>
          </a:prstGeom>
        </p:spPr>
      </p:pic>
      <p:sp>
        <p:nvSpPr>
          <p:cNvPr id="13" name="Rectangle 12">
            <a:extLst>
              <a:ext uri="{FF2B5EF4-FFF2-40B4-BE49-F238E27FC236}">
                <a16:creationId xmlns:a16="http://schemas.microsoft.com/office/drawing/2014/main" id="{A4891580-3159-4493-A686-BD524E2D8FF7}"/>
              </a:ext>
            </a:extLst>
          </p:cNvPr>
          <p:cNvSpPr/>
          <p:nvPr/>
        </p:nvSpPr>
        <p:spPr>
          <a:xfrm>
            <a:off x="-7624" y="6177498"/>
            <a:ext cx="8756087" cy="707886"/>
          </a:xfrm>
          <a:prstGeom prst="rect">
            <a:avLst/>
          </a:prstGeom>
        </p:spPr>
        <p:txBody>
          <a:bodyPr wrap="square">
            <a:spAutoFit/>
          </a:bodyPr>
          <a:lstStyle/>
          <a:p>
            <a:r>
              <a:rPr lang="en-US" sz="1000" dirty="0">
                <a:latin typeface="Times New Roman"/>
                <a:cs typeface="Times New Roman"/>
              </a:rPr>
              <a:t>5 </a:t>
            </a:r>
            <a:r>
              <a:rPr lang="en-GB" sz="1000" dirty="0">
                <a:latin typeface="Times New Roman"/>
                <a:cs typeface="Times New Roman"/>
              </a:rPr>
              <a:t>Westbrook, C.K., Dryer, F.L.: Simplified reaction mechanisms for the oxidation of hydrocarbon fuels in flames.. Combust. Sci. Technol.. 27 (1981).</a:t>
            </a:r>
          </a:p>
          <a:p>
            <a:r>
              <a:rPr lang="en-GB" sz="1000" dirty="0">
                <a:latin typeface="Times New Roman"/>
                <a:cs typeface="Times New Roman"/>
              </a:rPr>
              <a:t>6 </a:t>
            </a:r>
            <a:r>
              <a:rPr lang="en-GB" sz="1000" dirty="0" err="1">
                <a:latin typeface="Times New Roman"/>
                <a:cs typeface="Times New Roman"/>
              </a:rPr>
              <a:t>Bibrzycki</a:t>
            </a:r>
            <a:r>
              <a:rPr lang="en-GB" sz="1000" dirty="0">
                <a:latin typeface="Times New Roman"/>
                <a:cs typeface="Times New Roman"/>
              </a:rPr>
              <a:t>, J., </a:t>
            </a:r>
            <a:r>
              <a:rPr lang="en-GB" sz="1000" dirty="0" err="1">
                <a:latin typeface="Times New Roman"/>
                <a:cs typeface="Times New Roman"/>
              </a:rPr>
              <a:t>Poinsot</a:t>
            </a:r>
            <a:r>
              <a:rPr lang="en-GB" sz="1000" dirty="0">
                <a:latin typeface="Times New Roman"/>
                <a:cs typeface="Times New Roman"/>
              </a:rPr>
              <a:t>, T.: Reduced chemical kinetic mechanisms for methane combustion in O2/N2 and O2/CO2 atmosphere. CERFACS  (2010).</a:t>
            </a:r>
          </a:p>
          <a:p>
            <a:r>
              <a:rPr lang="en-GB" sz="1000" dirty="0">
                <a:latin typeface="Times New Roman"/>
                <a:cs typeface="Times New Roman"/>
              </a:rPr>
              <a:t>7 Smith, G., Golden, D., </a:t>
            </a:r>
            <a:r>
              <a:rPr lang="en-GB" sz="1000" dirty="0" err="1">
                <a:latin typeface="Times New Roman"/>
                <a:cs typeface="Times New Roman"/>
              </a:rPr>
              <a:t>Frenklach</a:t>
            </a:r>
            <a:r>
              <a:rPr lang="en-GB" sz="1000" dirty="0">
                <a:latin typeface="Times New Roman"/>
                <a:cs typeface="Times New Roman"/>
              </a:rPr>
              <a:t>, M., Moriarty, N., </a:t>
            </a:r>
            <a:r>
              <a:rPr lang="en-GB" sz="1000" dirty="0" err="1">
                <a:latin typeface="Times New Roman"/>
                <a:cs typeface="Times New Roman"/>
              </a:rPr>
              <a:t>Eiteneer</a:t>
            </a:r>
            <a:r>
              <a:rPr lang="en-GB" sz="1000" dirty="0">
                <a:latin typeface="Times New Roman"/>
                <a:cs typeface="Times New Roman"/>
              </a:rPr>
              <a:t>, B., Goldenberg, M., Bowman, C., Hanson, R., Song, S., Gardiner, W., </a:t>
            </a:r>
            <a:r>
              <a:rPr lang="en-GB" sz="1000" dirty="0" err="1">
                <a:latin typeface="Times New Roman"/>
                <a:cs typeface="Times New Roman"/>
              </a:rPr>
              <a:t>Lissianski</a:t>
            </a:r>
            <a:r>
              <a:rPr lang="en-GB" sz="1000" dirty="0">
                <a:latin typeface="Times New Roman"/>
                <a:cs typeface="Times New Roman"/>
              </a:rPr>
              <a:t>, V., Qin, Z.,</a:t>
            </a:r>
            <a:r>
              <a:rPr lang="en-GB" sz="1000" dirty="0" err="1">
                <a:latin typeface="Times New Roman"/>
                <a:cs typeface="Times New Roman"/>
              </a:rPr>
              <a:t>Gri</a:t>
            </a:r>
            <a:r>
              <a:rPr lang="en-GB" sz="1000" dirty="0">
                <a:latin typeface="Times New Roman"/>
                <a:cs typeface="Times New Roman"/>
              </a:rPr>
              <a:t>-Mech 3.0. Accessed February 25. . ,  (2018).</a:t>
            </a:r>
          </a:p>
        </p:txBody>
      </p:sp>
    </p:spTree>
    <p:extLst>
      <p:ext uri="{BB962C8B-B14F-4D97-AF65-F5344CB8AC3E}">
        <p14:creationId xmlns:p14="http://schemas.microsoft.com/office/powerpoint/2010/main" val="315333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60886" y="2830849"/>
            <a:ext cx="3549305" cy="307777"/>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Normalised energy deposited by the spark:</a:t>
            </a:r>
            <a:endParaRPr lang="en-GB" sz="1400" dirty="0"/>
          </a:p>
        </p:txBody>
      </p:sp>
      <mc:AlternateContent xmlns:mc="http://schemas.openxmlformats.org/markup-compatibility/2006" xmlns:a14="http://schemas.microsoft.com/office/drawing/2010/main">
        <mc:Choice Requires="a14">
          <p:sp>
            <p:nvSpPr>
              <p:cNvPr id="13" name="Rectangle 12"/>
              <p:cNvSpPr/>
              <p:nvPr/>
            </p:nvSpPr>
            <p:spPr>
              <a:xfrm>
                <a:off x="663306" y="3290730"/>
                <a:ext cx="2907976" cy="545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m:rPr>
                                      <m:sty m:val="p"/>
                                    </m:rPr>
                                    <a:rPr lang="en-GB">
                                      <a:latin typeface="Cambria Math" panose="02040503050406030204" pitchFamily="18" charset="0"/>
                                    </a:rPr>
                                    <m:t>Γ</m:t>
                                  </m:r>
                                </m:e>
                                <m:sub>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b>
                              </m:sSub>
                            </m:e>
                          </m:d>
                        </m:e>
                        <m:sub>
                          <m:r>
                            <a:rPr lang="en-GB" i="1">
                              <a:latin typeface="Cambria Math" panose="02040503050406030204" pitchFamily="18" charset="0"/>
                            </a:rPr>
                            <m:t>𝑖</m:t>
                          </m:r>
                          <m:r>
                            <m:rPr>
                              <m:lit/>
                            </m:rPr>
                            <a:rPr lang="en-GB" i="1">
                              <a:latin typeface="Cambria Math" panose="02040503050406030204" pitchFamily="18" charset="0"/>
                            </a:rPr>
                            <m:t>/</m:t>
                          </m:r>
                          <m:r>
                            <a:rPr lang="en-GB" i="1">
                              <a:latin typeface="Cambria Math" panose="02040503050406030204" pitchFamily="18" charset="0"/>
                            </a:rPr>
                            <m:t>𝑝</m:t>
                          </m:r>
                        </m:sub>
                      </m:sSub>
                      <m:r>
                        <a:rPr lang="en-GB">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r>
                                    <m:rPr>
                                      <m:lit/>
                                    </m:rPr>
                                    <a:rPr lang="en-GB">
                                      <a:latin typeface="Cambria Math" panose="02040503050406030204" pitchFamily="18" charset="0"/>
                                    </a:rPr>
                                    <m:t>/</m:t>
                                  </m:r>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Sub>
                      <m:r>
                        <m:rPr>
                          <m:lit/>
                        </m:rPr>
                        <a:rPr lang="en-GB">
                          <a:latin typeface="Cambria Math" panose="02040503050406030204" pitchFamily="18" charset="0"/>
                        </a:rPr>
                        <m:t>/</m:t>
                      </m:r>
                      <m:sSubSup>
                        <m:sSubSupPr>
                          <m:ctrlPr>
                            <a:rPr lang="en-GB" i="1">
                              <a:latin typeface="Cambria Math" panose="02040503050406030204" pitchFamily="18" charset="0"/>
                            </a:rPr>
                          </m:ctrlPr>
                        </m:sSub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up>
                          <m:r>
                            <m:rPr>
                              <m:sty m:val="p"/>
                            </m:rPr>
                            <a:rPr lang="en-GB">
                              <a:latin typeface="Cambria Math" panose="02040503050406030204" pitchFamily="18" charset="0"/>
                            </a:rPr>
                            <m:t>L</m:t>
                          </m:r>
                        </m:sup>
                      </m:sSubSup>
                    </m:oMath>
                  </m:oMathPara>
                </a14:m>
                <a:endParaRPr lang="en-GB" sz="1400" dirty="0"/>
              </a:p>
            </p:txBody>
          </p:sp>
        </mc:Choice>
        <mc:Fallback xmlns="">
          <p:sp>
            <p:nvSpPr>
              <p:cNvPr id="13" name="Rectangle 12"/>
              <p:cNvSpPr>
                <a:spLocks noRot="1" noChangeAspect="1" noMove="1" noResize="1" noEditPoints="1" noAdjustHandles="1" noChangeArrowheads="1" noChangeShapeType="1" noTextEdit="1"/>
              </p:cNvSpPr>
              <p:nvPr/>
            </p:nvSpPr>
            <p:spPr>
              <a:xfrm>
                <a:off x="663306" y="3290730"/>
                <a:ext cx="2907976" cy="545919"/>
              </a:xfrm>
              <a:prstGeom prst="rect">
                <a:avLst/>
              </a:prstGeom>
              <a:blipFill>
                <a:blip r:embed="rId4"/>
                <a:stretch>
                  <a:fillRect b="-7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9250" y="3927636"/>
                <a:ext cx="4124718" cy="2021644"/>
              </a:xfrm>
              <a:prstGeom prst="rect">
                <a:avLst/>
              </a:prstGeom>
            </p:spPr>
            <p:txBody>
              <a:bodyPr wrap="square">
                <a:spAutoFit/>
              </a:bodyPr>
              <a:lstStyle/>
              <a:p>
                <a:pPr marL="486918" lvl="1" indent="-285750">
                  <a:lnSpc>
                    <a:spcPct val="150000"/>
                  </a:lnSpc>
                  <a:buClr>
                    <a:srgbClr val="0000FF"/>
                  </a:buClr>
                  <a:buFont typeface="Arial" panose="020B0604020202020204" pitchFamily="34" charset="0"/>
                  <a:buChar char="•"/>
                </a:pPr>
                <a14:m>
                  <m:oMath xmlns:m="http://schemas.openxmlformats.org/officeDocument/2006/math">
                    <m:sSub>
                      <m:sSubPr>
                        <m:ctrlPr>
                          <a:rPr lang="en-GB" sz="1400" b="1" i="1" smtClean="0">
                            <a:latin typeface="Cambria Math" panose="02040503050406030204" pitchFamily="18" charset="0"/>
                          </a:rPr>
                        </m:ctrlPr>
                      </m:sSubPr>
                      <m:e>
                        <m:r>
                          <a:rPr lang="en-GB" sz="1400" b="1" i="1">
                            <a:latin typeface="Cambria Math" panose="02040503050406030204" pitchFamily="18" charset="0"/>
                          </a:rPr>
                          <m:t>𝑬</m:t>
                        </m:r>
                      </m:e>
                      <m:sub>
                        <m:r>
                          <a:rPr lang="en-GB" sz="1400" b="1" i="1">
                            <a:latin typeface="Cambria Math" panose="02040503050406030204" pitchFamily="18" charset="0"/>
                          </a:rPr>
                          <m:t>𝒊</m:t>
                        </m:r>
                        <m:r>
                          <m:rPr>
                            <m:lit/>
                          </m:rPr>
                          <a:rPr lang="en-GB" sz="1400" b="1">
                            <a:latin typeface="Cambria Math" panose="02040503050406030204" pitchFamily="18" charset="0"/>
                          </a:rPr>
                          <m:t>/</m:t>
                        </m:r>
                        <m:r>
                          <a:rPr lang="en-GB" sz="1400" b="1" i="1">
                            <a:latin typeface="Cambria Math" panose="02040503050406030204" pitchFamily="18" charset="0"/>
                          </a:rPr>
                          <m:t>𝒑</m:t>
                        </m:r>
                      </m:sub>
                    </m:sSub>
                  </m:oMath>
                </a14:m>
                <a:r>
                  <a:rPr lang="en-GB" sz="1400" dirty="0">
                    <a:latin typeface="Times New Roman" panose="02020603050405020304" pitchFamily="18" charset="0"/>
                    <a:cs typeface="Times New Roman" panose="02020603050405020304" pitchFamily="18" charset="0"/>
                  </a:rPr>
                  <a:t> - </a:t>
                </a:r>
                <a:r>
                  <a:rPr lang="en-GB" sz="1400" dirty="0">
                    <a:latin typeface="Times New Roman" panose="02020603050405020304" pitchFamily="18" charset="0"/>
                    <a:ea typeface="Calibri" panose="020F0502020204030204" pitchFamily="34" charset="0"/>
                  </a:rPr>
                  <a:t>is the MIE </a:t>
                </a:r>
                <a:endParaRPr lang="en-GB" sz="1400" dirty="0">
                  <a:latin typeface="Times New Roman" panose="02020603050405020304" pitchFamily="18" charset="0"/>
                  <a:cs typeface="Times New Roman" panose="020206030504050203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smtClean="0">
                        <a:latin typeface="Cambria Math" panose="02040503050406030204" pitchFamily="18" charset="0"/>
                      </a:rPr>
                      <m:t>𝒊</m:t>
                    </m:r>
                    <m:r>
                      <a:rPr lang="en-GB" sz="1400" b="1" i="1" smtClean="0">
                        <a:latin typeface="Cambria Math" panose="02040503050406030204" pitchFamily="18" charset="0"/>
                      </a:rPr>
                      <m:t>/</m:t>
                    </m:r>
                    <m:r>
                      <a:rPr lang="en-GB" sz="1400" b="1" i="1" smtClean="0">
                        <a:latin typeface="Cambria Math" panose="02040503050406030204" pitchFamily="18" charset="0"/>
                      </a:rPr>
                      <m:t>𝒑</m:t>
                    </m:r>
                  </m:oMath>
                </a14:m>
                <a:r>
                  <a:rPr lang="en-GB" sz="1400" dirty="0">
                    <a:latin typeface="Cambria Math" panose="02040503050406030204" pitchFamily="18" charset="0"/>
                  </a:rPr>
                  <a:t> </a:t>
                </a:r>
                <a:r>
                  <a:rPr lang="en-GB" sz="1400" b="1" dirty="0">
                    <a:latin typeface="Cambria Math" panose="02040503050406030204" pitchFamily="18" charset="0"/>
                  </a:rPr>
                  <a:t>-</a:t>
                </a:r>
                <a:r>
                  <a:rPr lang="en-GB" sz="1400" dirty="0">
                    <a:latin typeface="Cambria Math" panose="02040503050406030204" pitchFamily="18" charset="0"/>
                  </a:rPr>
                  <a:t> indicate </a:t>
                </a:r>
                <a:r>
                  <a:rPr lang="en-GB" sz="1400" dirty="0">
                    <a:latin typeface="Times New Roman" panose="02020603050405020304" pitchFamily="18" charset="0"/>
                    <a:ea typeface="Calibri" panose="020F0502020204030204" pitchFamily="34" charset="0"/>
                  </a:rPr>
                  <a:t>values sufficient just for thermal runaway/self-sustained flame propagation, respectively</a:t>
                </a:r>
                <a:endParaRPr lang="en-GB" sz="1400" i="1" dirty="0">
                  <a:latin typeface="Cambria Math" panose="020405030504060302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sSup>
                      <m:sSupPr>
                        <m:ctrlPr>
                          <a:rPr lang="en-GB" sz="1400" b="1" i="1">
                            <a:latin typeface="Cambria Math" panose="02040503050406030204" pitchFamily="18" charset="0"/>
                          </a:rPr>
                        </m:ctrlPr>
                      </m:sSupPr>
                      <m:e>
                        <m:r>
                          <a:rPr lang="en-GB" sz="1400" b="1" i="1">
                            <a:latin typeface="Cambria Math" panose="02040503050406030204" pitchFamily="18" charset="0"/>
                          </a:rPr>
                          <m:t>𝝍</m:t>
                        </m:r>
                      </m:e>
                      <m:sup>
                        <m:r>
                          <a:rPr lang="en-GB" sz="1400" b="1" i="1">
                            <a:latin typeface="Cambria Math" panose="02040503050406030204" pitchFamily="18" charset="0"/>
                          </a:rPr>
                          <m:t>𝒖</m:t>
                        </m:r>
                      </m:sup>
                    </m:sSup>
                  </m:oMath>
                </a14:m>
                <a:r>
                  <a:rPr lang="en-GB" sz="1400" dirty="0">
                    <a:latin typeface="Times New Roman" panose="02020603050405020304" pitchFamily="18" charset="0"/>
                    <a:cs typeface="Times New Roman" panose="02020603050405020304" pitchFamily="18" charset="0"/>
                  </a:rPr>
                  <a:t> - indicates the dilution level </a:t>
                </a: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dirty="0" smtClean="0">
                        <a:latin typeface="Cambria Math" panose="02040503050406030204" pitchFamily="18" charset="0"/>
                        <a:cs typeface="Times New Roman" panose="02020603050405020304" pitchFamily="18" charset="0"/>
                      </a:rPr>
                      <m:t>𝑳</m:t>
                    </m:r>
                  </m:oMath>
                </a14:m>
                <a:r>
                  <a:rPr lang="en-GB" sz="1400" dirty="0">
                    <a:latin typeface="Times New Roman" panose="02020603050405020304" pitchFamily="18" charset="0"/>
                    <a:cs typeface="Times New Roman" panose="02020603050405020304" pitchFamily="18" charset="0"/>
                  </a:rPr>
                  <a:t>  - indicates laminar quiescent conditions</a:t>
                </a:r>
              </a:p>
            </p:txBody>
          </p:sp>
        </mc:Choice>
        <mc:Fallback xmlns="">
          <p:sp>
            <p:nvSpPr>
              <p:cNvPr id="16" name="Rectangle 15"/>
              <p:cNvSpPr>
                <a:spLocks noRot="1" noChangeAspect="1" noMove="1" noResize="1" noEditPoints="1" noAdjustHandles="1" noChangeArrowheads="1" noChangeShapeType="1" noTextEdit="1"/>
              </p:cNvSpPr>
              <p:nvPr/>
            </p:nvSpPr>
            <p:spPr>
              <a:xfrm>
                <a:off x="159250" y="3927636"/>
                <a:ext cx="4124718" cy="2021644"/>
              </a:xfrm>
              <a:prstGeom prst="rect">
                <a:avLst/>
              </a:prstGeom>
              <a:blipFill>
                <a:blip r:embed="rId5"/>
                <a:stretch>
                  <a:fillRect b="-2410"/>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C344F1E7-FACD-498C-8790-1FF44DEF93D3}"/>
              </a:ext>
            </a:extLst>
          </p:cNvPr>
          <p:cNvGraphicFramePr>
            <a:graphicFrameLocks noChangeAspect="1"/>
          </p:cNvGraphicFramePr>
          <p:nvPr>
            <p:extLst>
              <p:ext uri="{D42A27DB-BD31-4B8C-83A1-F6EECF244321}">
                <p14:modId xmlns:p14="http://schemas.microsoft.com/office/powerpoint/2010/main" val="253639828"/>
              </p:ext>
            </p:extLst>
          </p:nvPr>
        </p:nvGraphicFramePr>
        <p:xfrm>
          <a:off x="-7624" y="1066814"/>
          <a:ext cx="8783510" cy="1710000"/>
        </p:xfrm>
        <a:graphic>
          <a:graphicData uri="http://schemas.openxmlformats.org/presentationml/2006/ole">
            <mc:AlternateContent xmlns:mc="http://schemas.openxmlformats.org/markup-compatibility/2006">
              <mc:Choice xmlns:v="urn:schemas-microsoft-com:vml" Requires="v">
                <p:oleObj spid="_x0000_s4162" name="Document" r:id="rId6" imgW="5731988" imgH="1116760" progId="Word.Document.12">
                  <p:embed/>
                </p:oleObj>
              </mc:Choice>
              <mc:Fallback>
                <p:oleObj name="Document" r:id="rId6" imgW="5731988" imgH="1116760" progId="Word.Document.12">
                  <p:embed/>
                  <p:pic>
                    <p:nvPicPr>
                      <p:cNvPr id="0" name=""/>
                      <p:cNvPicPr/>
                      <p:nvPr/>
                    </p:nvPicPr>
                    <p:blipFill>
                      <a:blip r:embed="rId7"/>
                      <a:stretch>
                        <a:fillRect/>
                      </a:stretch>
                    </p:blipFill>
                    <p:spPr>
                      <a:xfrm>
                        <a:off x="-7624" y="1066814"/>
                        <a:ext cx="8783510" cy="1710000"/>
                      </a:xfrm>
                      <a:prstGeom prst="rect">
                        <a:avLst/>
                      </a:prstGeom>
                    </p:spPr>
                  </p:pic>
                </p:oleObj>
              </mc:Fallback>
            </mc:AlternateContent>
          </a:graphicData>
        </a:graphic>
      </p:graphicFrame>
    </p:spTree>
    <p:extLst>
      <p:ext uri="{BB962C8B-B14F-4D97-AF65-F5344CB8AC3E}">
        <p14:creationId xmlns:p14="http://schemas.microsoft.com/office/powerpoint/2010/main" val="39859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4" y="0"/>
            <a:ext cx="9151623" cy="72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3130" y="-2786"/>
            <a:ext cx="6203621" cy="646331"/>
          </a:xfrm>
          <a:prstGeom prst="rect">
            <a:avLst/>
          </a:prstGeom>
        </p:spPr>
        <p:txBody>
          <a:bodyPr wrap="none">
            <a:spAutoFit/>
          </a:bodyPr>
          <a:lstStyle/>
          <a:p>
            <a:r>
              <a:rPr lang="en-GB" sz="3600" dirty="0">
                <a:solidFill>
                  <a:schemeClr val="bg1"/>
                </a:solidFill>
                <a:latin typeface="Times New Roman" panose="02020603050405020304" pitchFamily="18" charset="0"/>
                <a:cs typeface="Times New Roman" panose="02020603050405020304" pitchFamily="18" charset="0"/>
              </a:rPr>
              <a:t>Results: Dilution effects on MIE</a:t>
            </a:r>
          </a:p>
        </p:txBody>
      </p:sp>
      <p:sp>
        <p:nvSpPr>
          <p:cNvPr id="46" name="TextBox 45"/>
          <p:cNvSpPr txBox="1"/>
          <p:nvPr/>
        </p:nvSpPr>
        <p:spPr>
          <a:xfrm>
            <a:off x="8532160" y="6453336"/>
            <a:ext cx="496996"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7/11</a:t>
            </a:r>
          </a:p>
        </p:txBody>
      </p:sp>
      <p:grpSp>
        <p:nvGrpSpPr>
          <p:cNvPr id="39" name="Group 38"/>
          <p:cNvGrpSpPr/>
          <p:nvPr/>
        </p:nvGrpSpPr>
        <p:grpSpPr>
          <a:xfrm>
            <a:off x="0" y="6165304"/>
            <a:ext cx="9144000" cy="72008"/>
            <a:chOff x="0" y="6165304"/>
            <a:chExt cx="6876256" cy="72008"/>
          </a:xfrm>
        </p:grpSpPr>
        <p:cxnSp>
          <p:nvCxnSpPr>
            <p:cNvPr id="40" name="Straight Connector 39"/>
            <p:cNvCxnSpPr/>
            <p:nvPr/>
          </p:nvCxnSpPr>
          <p:spPr>
            <a:xfrm>
              <a:off x="0" y="6237312"/>
              <a:ext cx="6876256"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165304"/>
              <a:ext cx="6876256" cy="0"/>
            </a:xfrm>
            <a:prstGeom prst="line">
              <a:avLst/>
            </a:prstGeom>
            <a:ln w="12700" cmpd="sng"/>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60886" y="2830849"/>
            <a:ext cx="3549305" cy="307777"/>
          </a:xfrm>
          <a:prstGeom prst="rect">
            <a:avLst/>
          </a:prstGeom>
        </p:spPr>
        <p:txBody>
          <a:bodyPr wrap="none">
            <a:spAutoFit/>
          </a:bodyPr>
          <a:lstStyle/>
          <a:p>
            <a:pPr marL="271463" indent="-271463">
              <a:buClr>
                <a:srgbClr val="0000FF"/>
              </a:buClr>
              <a:buFont typeface="Wingdings" panose="05000000000000000000" pitchFamily="2" charset="2"/>
              <a:buChar char="v"/>
            </a:pPr>
            <a:r>
              <a:rPr lang="en-GB" sz="1400" dirty="0">
                <a:latin typeface="Times New Roman" panose="02020603050405020304" pitchFamily="18" charset="0"/>
                <a:cs typeface="Times New Roman" panose="02020603050405020304" pitchFamily="18" charset="0"/>
              </a:rPr>
              <a:t>Normalised energy deposited by the spark:</a:t>
            </a:r>
            <a:endParaRPr lang="en-GB" sz="1400" dirty="0"/>
          </a:p>
        </p:txBody>
      </p:sp>
      <mc:AlternateContent xmlns:mc="http://schemas.openxmlformats.org/markup-compatibility/2006" xmlns:a14="http://schemas.microsoft.com/office/drawing/2010/main">
        <mc:Choice Requires="a14">
          <p:sp>
            <p:nvSpPr>
              <p:cNvPr id="13" name="Rectangle 12"/>
              <p:cNvSpPr/>
              <p:nvPr/>
            </p:nvSpPr>
            <p:spPr>
              <a:xfrm>
                <a:off x="663306" y="3290730"/>
                <a:ext cx="2907976" cy="545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m:rPr>
                                      <m:sty m:val="p"/>
                                    </m:rPr>
                                    <a:rPr lang="en-GB">
                                      <a:latin typeface="Cambria Math" panose="02040503050406030204" pitchFamily="18" charset="0"/>
                                    </a:rPr>
                                    <m:t>Γ</m:t>
                                  </m:r>
                                </m:e>
                                <m:sub>
                                  <m:sSup>
                                    <m:sSupPr>
                                      <m:ctrlPr>
                                        <a:rPr lang="en-GB" i="1">
                                          <a:latin typeface="Cambria Math" panose="02040503050406030204" pitchFamily="18" charset="0"/>
                                        </a:rPr>
                                      </m:ctrlPr>
                                    </m:sSupPr>
                                    <m:e>
                                      <m:r>
                                        <a:rPr lang="en-GB" i="1">
                                          <a:latin typeface="Cambria Math" panose="02040503050406030204" pitchFamily="18" charset="0"/>
                                        </a:rPr>
                                        <m:t>𝜓</m:t>
                                      </m:r>
                                    </m:e>
                                    <m:sup>
                                      <m:r>
                                        <a:rPr lang="en-GB" i="1">
                                          <a:latin typeface="Cambria Math" panose="02040503050406030204" pitchFamily="18" charset="0"/>
                                        </a:rPr>
                                        <m:t>𝑢</m:t>
                                      </m:r>
                                    </m:sup>
                                  </m:sSup>
                                </m:sub>
                              </m:sSub>
                            </m:e>
                          </m:d>
                        </m:e>
                        <m:sub>
                          <m:r>
                            <a:rPr lang="en-GB" i="1">
                              <a:latin typeface="Cambria Math" panose="02040503050406030204" pitchFamily="18" charset="0"/>
                            </a:rPr>
                            <m:t>𝑖</m:t>
                          </m:r>
                          <m:r>
                            <m:rPr>
                              <m:lit/>
                            </m:rPr>
                            <a:rPr lang="en-GB" i="1">
                              <a:latin typeface="Cambria Math" panose="02040503050406030204" pitchFamily="18" charset="0"/>
                            </a:rPr>
                            <m:t>/</m:t>
                          </m:r>
                          <m:r>
                            <a:rPr lang="en-GB" i="1">
                              <a:latin typeface="Cambria Math" panose="02040503050406030204" pitchFamily="18" charset="0"/>
                            </a:rPr>
                            <m:t>𝑝</m:t>
                          </m:r>
                        </m:sub>
                      </m:sSub>
                      <m:r>
                        <a:rPr lang="en-GB">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r>
                                    <m:rPr>
                                      <m:lit/>
                                    </m:rPr>
                                    <a:rPr lang="en-GB">
                                      <a:latin typeface="Cambria Math" panose="02040503050406030204" pitchFamily="18" charset="0"/>
                                    </a:rPr>
                                    <m:t>/</m:t>
                                  </m:r>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Sub>
                      <m:r>
                        <m:rPr>
                          <m:lit/>
                        </m:rPr>
                        <a:rPr lang="en-GB">
                          <a:latin typeface="Cambria Math" panose="02040503050406030204" pitchFamily="18" charset="0"/>
                        </a:rPr>
                        <m:t>/</m:t>
                      </m:r>
                      <m:sSubSup>
                        <m:sSubSupPr>
                          <m:ctrlPr>
                            <a:rPr lang="en-GB" i="1">
                              <a:latin typeface="Cambria Math" panose="02040503050406030204" pitchFamily="18" charset="0"/>
                            </a:rPr>
                          </m:ctrlPr>
                        </m:sSub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𝑝</m:t>
                                  </m:r>
                                </m:sub>
                              </m:sSub>
                            </m:e>
                          </m:d>
                        </m:e>
                        <m:sub>
                          <m:sSup>
                            <m:sSupPr>
                              <m:ctrlPr>
                                <a:rPr lang="en-GB" i="1">
                                  <a:latin typeface="Cambria Math" panose="02040503050406030204" pitchFamily="18" charset="0"/>
                                </a:rPr>
                              </m:ctrlPr>
                            </m:sSupPr>
                            <m:e>
                              <m:r>
                                <m:rPr>
                                  <m:sty m:val="p"/>
                                </m:rPr>
                                <a:rPr lang="en-GB">
                                  <a:latin typeface="Cambria Math" panose="02040503050406030204" pitchFamily="18" charset="0"/>
                                </a:rPr>
                                <m:t>ψ</m:t>
                              </m:r>
                            </m:e>
                            <m:sup>
                              <m:r>
                                <a:rPr lang="en-GB" i="1">
                                  <a:latin typeface="Cambria Math" panose="02040503050406030204" pitchFamily="18" charset="0"/>
                                </a:rPr>
                                <m:t>𝑢</m:t>
                              </m:r>
                            </m:sup>
                          </m:sSup>
                        </m:sub>
                        <m:sup>
                          <m:r>
                            <m:rPr>
                              <m:sty m:val="p"/>
                            </m:rPr>
                            <a:rPr lang="en-GB">
                              <a:latin typeface="Cambria Math" panose="02040503050406030204" pitchFamily="18" charset="0"/>
                            </a:rPr>
                            <m:t>L</m:t>
                          </m:r>
                        </m:sup>
                      </m:sSubSup>
                    </m:oMath>
                  </m:oMathPara>
                </a14:m>
                <a:endParaRPr lang="en-GB" sz="1400" dirty="0"/>
              </a:p>
            </p:txBody>
          </p:sp>
        </mc:Choice>
        <mc:Fallback xmlns="">
          <p:sp>
            <p:nvSpPr>
              <p:cNvPr id="13" name="Rectangle 12"/>
              <p:cNvSpPr>
                <a:spLocks noRot="1" noChangeAspect="1" noMove="1" noResize="1" noEditPoints="1" noAdjustHandles="1" noChangeArrowheads="1" noChangeShapeType="1" noTextEdit="1"/>
              </p:cNvSpPr>
              <p:nvPr/>
            </p:nvSpPr>
            <p:spPr>
              <a:xfrm>
                <a:off x="663306" y="3290730"/>
                <a:ext cx="2907976" cy="545919"/>
              </a:xfrm>
              <a:prstGeom prst="rect">
                <a:avLst/>
              </a:prstGeom>
              <a:blipFill>
                <a:blip r:embed="rId4"/>
                <a:stretch>
                  <a:fillRect b="-7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9250" y="3927636"/>
                <a:ext cx="4124718" cy="2021644"/>
              </a:xfrm>
              <a:prstGeom prst="rect">
                <a:avLst/>
              </a:prstGeom>
            </p:spPr>
            <p:txBody>
              <a:bodyPr wrap="square">
                <a:spAutoFit/>
              </a:bodyPr>
              <a:lstStyle/>
              <a:p>
                <a:pPr marL="486918" lvl="1" indent="-285750">
                  <a:lnSpc>
                    <a:spcPct val="150000"/>
                  </a:lnSpc>
                  <a:buClr>
                    <a:srgbClr val="0000FF"/>
                  </a:buClr>
                  <a:buFont typeface="Arial" panose="020B0604020202020204" pitchFamily="34" charset="0"/>
                  <a:buChar char="•"/>
                </a:pPr>
                <a14:m>
                  <m:oMath xmlns:m="http://schemas.openxmlformats.org/officeDocument/2006/math">
                    <m:sSub>
                      <m:sSubPr>
                        <m:ctrlPr>
                          <a:rPr lang="en-GB" sz="1400" b="1" i="1" smtClean="0">
                            <a:latin typeface="Cambria Math" panose="02040503050406030204" pitchFamily="18" charset="0"/>
                          </a:rPr>
                        </m:ctrlPr>
                      </m:sSubPr>
                      <m:e>
                        <m:r>
                          <a:rPr lang="en-GB" sz="1400" b="1" i="1">
                            <a:latin typeface="Cambria Math" panose="02040503050406030204" pitchFamily="18" charset="0"/>
                          </a:rPr>
                          <m:t>𝑬</m:t>
                        </m:r>
                      </m:e>
                      <m:sub>
                        <m:r>
                          <a:rPr lang="en-GB" sz="1400" b="1" i="1">
                            <a:latin typeface="Cambria Math" panose="02040503050406030204" pitchFamily="18" charset="0"/>
                          </a:rPr>
                          <m:t>𝒊</m:t>
                        </m:r>
                        <m:r>
                          <m:rPr>
                            <m:lit/>
                          </m:rPr>
                          <a:rPr lang="en-GB" sz="1400" b="1">
                            <a:latin typeface="Cambria Math" panose="02040503050406030204" pitchFamily="18" charset="0"/>
                          </a:rPr>
                          <m:t>/</m:t>
                        </m:r>
                        <m:r>
                          <a:rPr lang="en-GB" sz="1400" b="1" i="1">
                            <a:latin typeface="Cambria Math" panose="02040503050406030204" pitchFamily="18" charset="0"/>
                          </a:rPr>
                          <m:t>𝒑</m:t>
                        </m:r>
                      </m:sub>
                    </m:sSub>
                  </m:oMath>
                </a14:m>
                <a:r>
                  <a:rPr lang="en-GB" sz="1400" dirty="0">
                    <a:latin typeface="Times New Roman" panose="02020603050405020304" pitchFamily="18" charset="0"/>
                    <a:cs typeface="Times New Roman" panose="02020603050405020304" pitchFamily="18" charset="0"/>
                  </a:rPr>
                  <a:t> - </a:t>
                </a:r>
                <a:r>
                  <a:rPr lang="en-GB" sz="1400" dirty="0">
                    <a:latin typeface="Times New Roman" panose="02020603050405020304" pitchFamily="18" charset="0"/>
                    <a:ea typeface="Calibri" panose="020F0502020204030204" pitchFamily="34" charset="0"/>
                  </a:rPr>
                  <a:t>is the MIE </a:t>
                </a:r>
                <a:endParaRPr lang="en-GB" sz="1400" dirty="0">
                  <a:latin typeface="Times New Roman" panose="02020603050405020304" pitchFamily="18" charset="0"/>
                  <a:cs typeface="Times New Roman" panose="020206030504050203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smtClean="0">
                        <a:latin typeface="Cambria Math" panose="02040503050406030204" pitchFamily="18" charset="0"/>
                      </a:rPr>
                      <m:t>𝒊</m:t>
                    </m:r>
                    <m:r>
                      <a:rPr lang="en-GB" sz="1400" b="1" i="1" smtClean="0">
                        <a:latin typeface="Cambria Math" panose="02040503050406030204" pitchFamily="18" charset="0"/>
                      </a:rPr>
                      <m:t>/</m:t>
                    </m:r>
                    <m:r>
                      <a:rPr lang="en-GB" sz="1400" b="1" i="1" smtClean="0">
                        <a:latin typeface="Cambria Math" panose="02040503050406030204" pitchFamily="18" charset="0"/>
                      </a:rPr>
                      <m:t>𝒑</m:t>
                    </m:r>
                  </m:oMath>
                </a14:m>
                <a:r>
                  <a:rPr lang="en-GB" sz="1400" dirty="0">
                    <a:latin typeface="Cambria Math" panose="02040503050406030204" pitchFamily="18" charset="0"/>
                  </a:rPr>
                  <a:t> </a:t>
                </a:r>
                <a:r>
                  <a:rPr lang="en-GB" sz="1400" b="1" dirty="0">
                    <a:latin typeface="Cambria Math" panose="02040503050406030204" pitchFamily="18" charset="0"/>
                  </a:rPr>
                  <a:t>-</a:t>
                </a:r>
                <a:r>
                  <a:rPr lang="en-GB" sz="1400" dirty="0">
                    <a:latin typeface="Cambria Math" panose="02040503050406030204" pitchFamily="18" charset="0"/>
                  </a:rPr>
                  <a:t> indicate </a:t>
                </a:r>
                <a:r>
                  <a:rPr lang="en-GB" sz="1400" dirty="0">
                    <a:latin typeface="Times New Roman" panose="02020603050405020304" pitchFamily="18" charset="0"/>
                    <a:ea typeface="Calibri" panose="020F0502020204030204" pitchFamily="34" charset="0"/>
                  </a:rPr>
                  <a:t>values sufficient just for thermal runaway/self-sustained flame propagation, respectively</a:t>
                </a:r>
                <a:endParaRPr lang="en-GB" sz="1400" i="1" dirty="0">
                  <a:latin typeface="Cambria Math" panose="02040503050406030204" pitchFamily="18" charset="0"/>
                </a:endParaRPr>
              </a:p>
              <a:p>
                <a:pPr marL="486918" lvl="1" indent="-285750">
                  <a:lnSpc>
                    <a:spcPct val="150000"/>
                  </a:lnSpc>
                  <a:buClr>
                    <a:srgbClr val="0000FF"/>
                  </a:buClr>
                  <a:buFont typeface="Arial" panose="020B0604020202020204" pitchFamily="34" charset="0"/>
                  <a:buChar char="•"/>
                </a:pPr>
                <a14:m>
                  <m:oMath xmlns:m="http://schemas.openxmlformats.org/officeDocument/2006/math">
                    <m:sSup>
                      <m:sSupPr>
                        <m:ctrlPr>
                          <a:rPr lang="en-GB" sz="1400" b="1" i="1">
                            <a:latin typeface="Cambria Math" panose="02040503050406030204" pitchFamily="18" charset="0"/>
                          </a:rPr>
                        </m:ctrlPr>
                      </m:sSupPr>
                      <m:e>
                        <m:r>
                          <a:rPr lang="en-GB" sz="1400" b="1" i="1">
                            <a:latin typeface="Cambria Math" panose="02040503050406030204" pitchFamily="18" charset="0"/>
                          </a:rPr>
                          <m:t>𝝍</m:t>
                        </m:r>
                      </m:e>
                      <m:sup>
                        <m:r>
                          <a:rPr lang="en-GB" sz="1400" b="1" i="1">
                            <a:latin typeface="Cambria Math" panose="02040503050406030204" pitchFamily="18" charset="0"/>
                          </a:rPr>
                          <m:t>𝒖</m:t>
                        </m:r>
                      </m:sup>
                    </m:sSup>
                  </m:oMath>
                </a14:m>
                <a:r>
                  <a:rPr lang="en-GB" sz="1400" dirty="0">
                    <a:latin typeface="Times New Roman" panose="02020603050405020304" pitchFamily="18" charset="0"/>
                    <a:cs typeface="Times New Roman" panose="02020603050405020304" pitchFamily="18" charset="0"/>
                  </a:rPr>
                  <a:t> - indicates the dilution level </a:t>
                </a:r>
              </a:p>
              <a:p>
                <a:pPr marL="486918" lvl="1" indent="-285750">
                  <a:lnSpc>
                    <a:spcPct val="150000"/>
                  </a:lnSpc>
                  <a:buClr>
                    <a:srgbClr val="0000FF"/>
                  </a:buClr>
                  <a:buFont typeface="Arial" panose="020B0604020202020204" pitchFamily="34" charset="0"/>
                  <a:buChar char="•"/>
                </a:pPr>
                <a14:m>
                  <m:oMath xmlns:m="http://schemas.openxmlformats.org/officeDocument/2006/math">
                    <m:r>
                      <a:rPr lang="en-GB" sz="1400" b="1" i="1" dirty="0" smtClean="0">
                        <a:latin typeface="Cambria Math" panose="02040503050406030204" pitchFamily="18" charset="0"/>
                        <a:cs typeface="Times New Roman" panose="02020603050405020304" pitchFamily="18" charset="0"/>
                      </a:rPr>
                      <m:t>𝑳</m:t>
                    </m:r>
                  </m:oMath>
                </a14:m>
                <a:r>
                  <a:rPr lang="en-GB" sz="1400" dirty="0">
                    <a:latin typeface="Times New Roman" panose="02020603050405020304" pitchFamily="18" charset="0"/>
                    <a:cs typeface="Times New Roman" panose="02020603050405020304" pitchFamily="18" charset="0"/>
                  </a:rPr>
                  <a:t>  - indicates laminar quiescent conditions</a:t>
                </a:r>
              </a:p>
            </p:txBody>
          </p:sp>
        </mc:Choice>
        <mc:Fallback xmlns="">
          <p:sp>
            <p:nvSpPr>
              <p:cNvPr id="16" name="Rectangle 15"/>
              <p:cNvSpPr>
                <a:spLocks noRot="1" noChangeAspect="1" noMove="1" noResize="1" noEditPoints="1" noAdjustHandles="1" noChangeArrowheads="1" noChangeShapeType="1" noTextEdit="1"/>
              </p:cNvSpPr>
              <p:nvPr/>
            </p:nvSpPr>
            <p:spPr>
              <a:xfrm>
                <a:off x="159250" y="3927636"/>
                <a:ext cx="4124718" cy="2021644"/>
              </a:xfrm>
              <a:prstGeom prst="rect">
                <a:avLst/>
              </a:prstGeom>
              <a:blipFill>
                <a:blip r:embed="rId5"/>
                <a:stretch>
                  <a:fillRect b="-2410"/>
                </a:stretch>
              </a:blipFill>
            </p:spPr>
            <p:txBody>
              <a:bodyPr/>
              <a:lstStyle/>
              <a:p>
                <a:r>
                  <a:rPr lang="en-GB">
                    <a:noFill/>
                  </a:rPr>
                  <a:t> </a:t>
                </a:r>
              </a:p>
            </p:txBody>
          </p:sp>
        </mc:Fallback>
      </mc:AlternateContent>
      <p:cxnSp>
        <p:nvCxnSpPr>
          <p:cNvPr id="42" name="Straight Connector 41"/>
          <p:cNvCxnSpPr/>
          <p:nvPr/>
        </p:nvCxnSpPr>
        <p:spPr>
          <a:xfrm>
            <a:off x="0" y="764704"/>
            <a:ext cx="9144000" cy="0"/>
          </a:xfrm>
          <a:prstGeom prst="line">
            <a:avLst/>
          </a:prstGeom>
          <a:ln w="508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836712"/>
            <a:ext cx="9144000" cy="0"/>
          </a:xfrm>
          <a:prstGeom prst="line">
            <a:avLst/>
          </a:prstGeom>
          <a:ln w="12700" cmpd="sng"/>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C344F1E7-FACD-498C-8790-1FF44DEF93D3}"/>
              </a:ext>
            </a:extLst>
          </p:cNvPr>
          <p:cNvGraphicFramePr>
            <a:graphicFrameLocks noChangeAspect="1"/>
          </p:cNvGraphicFramePr>
          <p:nvPr/>
        </p:nvGraphicFramePr>
        <p:xfrm>
          <a:off x="-7624" y="1066814"/>
          <a:ext cx="8783510" cy="1710000"/>
        </p:xfrm>
        <a:graphic>
          <a:graphicData uri="http://schemas.openxmlformats.org/presentationml/2006/ole">
            <mc:AlternateContent xmlns:mc="http://schemas.openxmlformats.org/markup-compatibility/2006">
              <mc:Choice xmlns:v="urn:schemas-microsoft-com:vml" Requires="v">
                <p:oleObj spid="_x0000_s20509" name="Document" r:id="rId6" imgW="5731988" imgH="1116760" progId="Word.Document.12">
                  <p:embed/>
                </p:oleObj>
              </mc:Choice>
              <mc:Fallback>
                <p:oleObj name="Document" r:id="rId6" imgW="5731988" imgH="1116760" progId="Word.Document.12">
                  <p:embed/>
                  <p:pic>
                    <p:nvPicPr>
                      <p:cNvPr id="14" name="Object 13">
                        <a:extLst>
                          <a:ext uri="{FF2B5EF4-FFF2-40B4-BE49-F238E27FC236}">
                            <a16:creationId xmlns:a16="http://schemas.microsoft.com/office/drawing/2014/main" id="{C344F1E7-FACD-498C-8790-1FF44DEF93D3}"/>
                          </a:ext>
                        </a:extLst>
                      </p:cNvPr>
                      <p:cNvPicPr/>
                      <p:nvPr/>
                    </p:nvPicPr>
                    <p:blipFill>
                      <a:blip r:embed="rId7"/>
                      <a:stretch>
                        <a:fillRect/>
                      </a:stretch>
                    </p:blipFill>
                    <p:spPr>
                      <a:xfrm>
                        <a:off x="-7624" y="1066814"/>
                        <a:ext cx="8783510" cy="1710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69A0A93-7BC5-4C20-9C80-F0851EA9B852}"/>
                  </a:ext>
                </a:extLst>
              </p:cNvPr>
              <p:cNvSpPr/>
              <p:nvPr/>
            </p:nvSpPr>
            <p:spPr>
              <a:xfrm>
                <a:off x="4860032" y="2696692"/>
                <a:ext cx="4491918" cy="868443"/>
              </a:xfrm>
              <a:prstGeom prst="rect">
                <a:avLst/>
              </a:prstGeom>
            </p:spPr>
            <p:txBody>
              <a:bodyPr wrap="square">
                <a:spAutoFit/>
              </a:bodyPr>
              <a:lstStyle/>
              <a:p>
                <a:pPr marL="486918" lvl="1" indent="-285750">
                  <a:lnSpc>
                    <a:spcPct val="150000"/>
                  </a:lnSpc>
                  <a:buClr>
                    <a:srgbClr val="0000FF"/>
                  </a:buClr>
                  <a:buFont typeface="Arial" panose="020B0604020202020204" pitchFamily="34" charset="0"/>
                  <a:buChar char="•"/>
                </a:pPr>
                <a14:m>
                  <m:oMath xmlns:m="http://schemas.openxmlformats.org/officeDocument/2006/math">
                    <m:sSup>
                      <m:sSupPr>
                        <m:ctrlPr>
                          <a:rPr lang="en-GB" sz="2000" b="1" i="1" smtClean="0">
                            <a:latin typeface="Cambria Math" panose="02040503050406030204" pitchFamily="18" charset="0"/>
                          </a:rPr>
                        </m:ctrlPr>
                      </m:sSupPr>
                      <m:e>
                        <m:r>
                          <a:rPr lang="en-GB" sz="2000" b="1" i="1">
                            <a:latin typeface="Cambria Math" panose="02040503050406030204" pitchFamily="18" charset="0"/>
                          </a:rPr>
                          <m:t>𝝍</m:t>
                        </m:r>
                      </m:e>
                      <m:sup>
                        <m:r>
                          <a:rPr lang="en-GB" sz="2000" b="1" i="1">
                            <a:latin typeface="Cambria Math" panose="02040503050406030204" pitchFamily="18" charset="0"/>
                          </a:rPr>
                          <m:t>𝒖</m:t>
                        </m:r>
                      </m:sup>
                    </m:sSup>
                  </m:oMath>
                </a14:m>
                <a:r>
                  <a:rPr lang="en-GB" sz="1600" dirty="0">
                    <a:latin typeface="Times New Roman" panose="02020603050405020304" pitchFamily="18" charset="0"/>
                    <a:cs typeface="Times New Roman" panose="02020603050405020304" pitchFamily="18" charset="0"/>
                  </a:rPr>
                  <a:t> - Increases (left to right)</a:t>
                </a:r>
              </a:p>
              <a:p>
                <a:pPr marL="486918" lvl="1" indent="-285750">
                  <a:lnSpc>
                    <a:spcPct val="150000"/>
                  </a:lnSpc>
                  <a:buClr>
                    <a:srgbClr val="0000FF"/>
                  </a:buClr>
                  <a:buFont typeface="Arial" panose="020B0604020202020204" pitchFamily="34" charset="0"/>
                  <a:buChar char="•"/>
                </a:pPr>
                <a14:m>
                  <m:oMath xmlns:m="http://schemas.openxmlformats.org/officeDocument/2006/math">
                    <m:sSub>
                      <m:sSubPr>
                        <m:ctrlPr>
                          <a:rPr lang="en-GB" sz="1600" b="1" i="1" dirty="0" smtClean="0">
                            <a:latin typeface="Cambria Math" panose="02040503050406030204" pitchFamily="18" charset="0"/>
                            <a:cs typeface="Times New Roman" panose="02020603050405020304" pitchFamily="18" charset="0"/>
                          </a:rPr>
                        </m:ctrlPr>
                      </m:sSubPr>
                      <m:e>
                        <m:r>
                          <a:rPr lang="en-GB" sz="1600" b="1" i="0" dirty="0" smtClean="0">
                            <a:latin typeface="Cambria Math" panose="02040503050406030204" pitchFamily="18" charset="0"/>
                            <a:cs typeface="Times New Roman" panose="02020603050405020304" pitchFamily="18" charset="0"/>
                          </a:rPr>
                          <m:t>𝐂𝐎</m:t>
                        </m:r>
                      </m:e>
                      <m:sub>
                        <m:r>
                          <a:rPr lang="en-GB" sz="1600" b="1" i="0" dirty="0">
                            <a:latin typeface="Cambria Math" panose="02040503050406030204" pitchFamily="18" charset="0"/>
                            <a:cs typeface="Times New Roman" panose="02020603050405020304" pitchFamily="18" charset="0"/>
                          </a:rPr>
                          <m:t>𝟐</m:t>
                        </m:r>
                      </m:sub>
                    </m:sSub>
                  </m:oMath>
                </a14:m>
                <a:r>
                  <a:rPr lang="en-GB" sz="1600" b="1"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content increases</a:t>
                </a:r>
              </a:p>
            </p:txBody>
          </p:sp>
        </mc:Choice>
        <mc:Fallback xmlns="">
          <p:sp>
            <p:nvSpPr>
              <p:cNvPr id="49" name="Rectangle 48">
                <a:extLst>
                  <a:ext uri="{FF2B5EF4-FFF2-40B4-BE49-F238E27FC236}">
                    <a16:creationId xmlns:a16="http://schemas.microsoft.com/office/drawing/2014/main" id="{E69A0A93-7BC5-4C20-9C80-F0851EA9B852}"/>
                  </a:ext>
                </a:extLst>
              </p:cNvPr>
              <p:cNvSpPr>
                <a:spLocks noRot="1" noChangeAspect="1" noMove="1" noResize="1" noEditPoints="1" noAdjustHandles="1" noChangeArrowheads="1" noChangeShapeType="1" noTextEdit="1"/>
              </p:cNvSpPr>
              <p:nvPr/>
            </p:nvSpPr>
            <p:spPr>
              <a:xfrm>
                <a:off x="4860032" y="2696692"/>
                <a:ext cx="4491918" cy="868443"/>
              </a:xfrm>
              <a:prstGeom prst="rect">
                <a:avLst/>
              </a:prstGeom>
              <a:blipFill>
                <a:blip r:embed="rId8"/>
                <a:stretch>
                  <a:fillRect b="-7692"/>
                </a:stretch>
              </a:blipFill>
            </p:spPr>
            <p:txBody>
              <a:bodyPr/>
              <a:lstStyle/>
              <a:p>
                <a:r>
                  <a:rPr lang="en-GB">
                    <a:noFill/>
                  </a:rPr>
                  <a:t> </a:t>
                </a:r>
              </a:p>
            </p:txBody>
          </p:sp>
        </mc:Fallback>
      </mc:AlternateContent>
      <p:sp>
        <p:nvSpPr>
          <p:cNvPr id="20" name="Arrow: Down 19">
            <a:extLst>
              <a:ext uri="{FF2B5EF4-FFF2-40B4-BE49-F238E27FC236}">
                <a16:creationId xmlns:a16="http://schemas.microsoft.com/office/drawing/2014/main" id="{E5AB1182-EEFC-409A-8F1B-39AA77FB5BA0}"/>
              </a:ext>
            </a:extLst>
          </p:cNvPr>
          <p:cNvSpPr/>
          <p:nvPr/>
        </p:nvSpPr>
        <p:spPr>
          <a:xfrm rot="10800000">
            <a:off x="8028384" y="2848821"/>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A7C65D9B-7A39-4C71-BE4D-590FA8FCA45C}"/>
              </a:ext>
            </a:extLst>
          </p:cNvPr>
          <p:cNvSpPr/>
          <p:nvPr/>
        </p:nvSpPr>
        <p:spPr>
          <a:xfrm rot="16200000">
            <a:off x="4320155" y="1088741"/>
            <a:ext cx="216024" cy="288029"/>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882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54828</TotalTime>
  <Words>3849</Words>
  <Application>Microsoft Office PowerPoint</Application>
  <PresentationFormat>On-screen Show (4:3)</PresentationFormat>
  <Paragraphs>430</Paragraphs>
  <Slides>40</Slides>
  <Notes>40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Cambria Math</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Dipal Patel</dc:creator>
  <cp:lastModifiedBy>k3890</cp:lastModifiedBy>
  <cp:revision>1098</cp:revision>
  <cp:lastPrinted>2015-03-12T11:16:14Z</cp:lastPrinted>
  <dcterms:created xsi:type="dcterms:W3CDTF">2013-03-06T13:05:20Z</dcterms:created>
  <dcterms:modified xsi:type="dcterms:W3CDTF">2020-09-16T10:27:56Z</dcterms:modified>
</cp:coreProperties>
</file>