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8" r:id="rId4"/>
    <p:sldId id="299" r:id="rId5"/>
    <p:sldId id="300" r:id="rId6"/>
    <p:sldId id="294" r:id="rId7"/>
    <p:sldId id="285" r:id="rId8"/>
    <p:sldId id="283" r:id="rId9"/>
    <p:sldId id="282" r:id="rId10"/>
    <p:sldId id="286" r:id="rId11"/>
    <p:sldId id="291" r:id="rId12"/>
    <p:sldId id="301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D8B2C4-03FA-4918-B8B6-08D3F2EEB75C}">
          <p14:sldIdLst>
            <p14:sldId id="256"/>
            <p14:sldId id="297"/>
            <p14:sldId id="298"/>
            <p14:sldId id="299"/>
            <p14:sldId id="300"/>
            <p14:sldId id="294"/>
            <p14:sldId id="285"/>
            <p14:sldId id="283"/>
            <p14:sldId id="282"/>
            <p14:sldId id="286"/>
            <p14:sldId id="291"/>
            <p14:sldId id="301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542D-C5D6-43F9-B606-19D8E777D5F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A445F-FF64-4B49-8131-48D248AD2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E097-C81A-41D8-A2BE-94981626E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CD58B-FBA5-4C40-99C5-B1DE74E70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6600-B7F7-4AF9-BCBE-2FCB029F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B347-B2FD-4B04-B89B-6A5C20730073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D8BB-9918-4E72-8D12-780BE709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6131-3A1A-44EC-8DA6-8C724F10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A1092E4-8C86-48B8-8CDD-EA556AD9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3E81-AF1A-49D5-A21C-35D7DFCF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318EA-900B-411D-B161-E4210D1BE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2207-20EC-46D2-BC88-ACFA979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F212-9A4A-47E7-A469-44507084ACA8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D223-879E-4CDB-957B-5B789F0A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D22A5-5B88-4143-BF34-7530E7D5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6EE6B-8EA5-4B9E-ACF0-15BCC3EE8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4D220-3061-42E9-80E2-EE004CFAD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28CAD-D512-4E64-B11C-922C81B3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3D62-4F4E-4DDA-AF51-89353BF33F86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D0688-3C7E-4759-B083-C9EC18FA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41FB8-E833-4725-A515-836CF49B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4611-40BC-4695-8227-B48988CC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7403-2461-48AA-951E-633E9FE04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9754-9526-4EEA-B293-CBFCCC5B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F27-DAF3-48DA-B743-20CBAB0338E7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27D6-6668-412D-8A6D-72BE4E39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9A91A-886C-4E57-899A-89286858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1A1092E4-8C86-48B8-8CDD-EA556AD9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B2B5-9052-44BC-A451-3C241CA0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ADFB8-4FB9-4C1D-8F49-165ECC5B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5A87E-C2CE-4BE7-BEB9-55864A3C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DCE-525C-4CA1-AE51-3102BCA920CB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5B225-20ED-43BC-89F3-1FF9D3BD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8EB6-E46C-4884-829E-3D8909AC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4F11-0C72-464B-9512-904180F1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3F66-3321-4844-B47E-9EFDA22C9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58EA-2F65-4032-9B3E-AEA92DA22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389C5-AE48-4779-AF53-5E4F326A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78B5-4C1F-4021-9A7F-A1043BBA00D5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0335C-768F-4A31-9BCE-DA2269D3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02ED2-32B8-44F7-BF54-A35F37FE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575D-D95D-4BA4-AC68-10EAD061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3C629-515A-4E4F-BDE7-162B5CD2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41AD0-159B-469C-8DFB-37F97EEE9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2EF0B-3325-47CC-AAEA-134DA2863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4BC97-7689-45B7-BC24-7F0858412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1FE07-3E73-48F1-9C4C-6965448B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FBD-F620-4271-8C0F-9AE3F2D1F9C2}" type="datetime1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8C568-FAD0-4B83-BD36-6BE2FFBD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7380E-5A87-45B3-B635-0EA920BF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2A12-10BC-47B9-BDF5-FBEBC8B5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120BD-0745-47DA-B3AB-70944E64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BE1A-AC99-4720-8ED6-77C5C9DDDEFD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02E67-F9BD-4809-8E4F-0BFD4C5A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070AE-E7C0-4629-A22E-FCE8A16C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12500-641D-4402-9099-C781FBBA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D95-A4D2-4D03-AFBA-A0444B7AC21E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256F6-AF04-4BFB-9144-ADFD7032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3D0A-51EA-4714-98CF-FD24E01B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423D-4F07-430E-962A-4C6EBE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79D7-998D-45B2-99F9-82D83595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FD010-F793-448A-8046-8C8C968A4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93902-1AD6-4D55-9B46-37BD8205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50BE-9FBC-42B3-8DEB-6E8B1EA9D0D8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38581-D7D9-4E91-8F23-7E521089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B9F4C-10D6-4420-9F0C-72AFFED9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DBAE-475D-4A29-BCB8-F455A528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7F19A-A7EA-4CB6-A35E-AC3B8E8CF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AF0FA-02A9-46F3-B15F-ABA27DF1F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63283-2C62-40C6-8692-AD2F5C22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4DC-4E59-4A0F-95B4-5CB7B2586EE2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70F82-1B11-4B65-93EB-0129457E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A7B7C-CE0F-4F92-8DA7-C58B713B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0FC4-A7D9-4561-96B1-9DD83999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F3BFA-6761-4239-A5F3-5ED188C08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1601"/>
            <a:ext cx="7886700" cy="454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BC3B-96F4-4CB1-AB79-DD03804BD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08EF803B-F1CC-4C82-BD0D-49CFB11F5D65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99C0F-5CF1-46ED-89F0-50918EF19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64CA-6AF8-4A1B-958B-7894E08E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0" y="1006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1A1092E4-8C86-48B8-8CDD-EA556AD92A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DBA31-3679-4984-8B24-C7F5114C62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5" y="6263301"/>
            <a:ext cx="2037970" cy="4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43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65.png"/><Relationship Id="rId63" Type="http://schemas.openxmlformats.org/officeDocument/2006/relationships/image" Target="../media/image48.png"/><Relationship Id="rId7" Type="http://schemas.openxmlformats.org/officeDocument/2006/relationships/image" Target="../media/image30.png"/><Relationship Id="rId25" Type="http://schemas.openxmlformats.org/officeDocument/2006/relationships/image" Target="../media/image98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.png"/><Relationship Id="rId41" Type="http://schemas.openxmlformats.org/officeDocument/2006/relationships/image" Target="../media/image45.png"/><Relationship Id="rId54" Type="http://schemas.openxmlformats.org/officeDocument/2006/relationships/image" Target="../media/image64.png"/><Relationship Id="rId62" Type="http://schemas.openxmlformats.org/officeDocument/2006/relationships/image" Target="../media/image39.png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24" Type="http://schemas.openxmlformats.org/officeDocument/2006/relationships/image" Target="../media/image97.png"/><Relationship Id="rId45" Type="http://schemas.openxmlformats.org/officeDocument/2006/relationships/image" Target="../media/image49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3.png"/><Relationship Id="rId5" Type="http://schemas.openxmlformats.org/officeDocument/2006/relationships/image" Target="../media/image28.png"/><Relationship Id="rId28" Type="http://schemas.openxmlformats.org/officeDocument/2006/relationships/image" Target="../media/image101.png"/><Relationship Id="rId36" Type="http://schemas.openxmlformats.org/officeDocument/2006/relationships/image" Target="../media/image40.png"/><Relationship Id="rId23" Type="http://schemas.openxmlformats.org/officeDocument/2006/relationships/image" Target="../media/image96.png"/><Relationship Id="rId49" Type="http://schemas.openxmlformats.org/officeDocument/2006/relationships/image" Target="../media/image53.png"/><Relationship Id="rId57" Type="http://schemas.openxmlformats.org/officeDocument/2006/relationships/image" Target="../media/image67.png"/><Relationship Id="rId61" Type="http://schemas.openxmlformats.org/officeDocument/2006/relationships/image" Target="../media/image71.png"/><Relationship Id="rId10" Type="http://schemas.openxmlformats.org/officeDocument/2006/relationships/image" Target="../media/image27.png"/><Relationship Id="rId31" Type="http://schemas.openxmlformats.org/officeDocument/2006/relationships/image" Target="../media/image35.png"/><Relationship Id="rId44" Type="http://schemas.openxmlformats.org/officeDocument/2006/relationships/image" Target="../media/image33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9" Type="http://schemas.openxmlformats.org/officeDocument/2006/relationships/image" Target="../media/image26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34.png"/><Relationship Id="rId35" Type="http://schemas.openxmlformats.org/officeDocument/2006/relationships/image" Target="../media/image32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8" Type="http://schemas.openxmlformats.org/officeDocument/2006/relationships/image" Target="../media/image31.png"/><Relationship Id="rId51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57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56.png"/><Relationship Id="rId5" Type="http://schemas.openxmlformats.org/officeDocument/2006/relationships/image" Target="../media/image13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9" Type="http://schemas.openxmlformats.org/officeDocument/2006/relationships/image" Target="../media/image12.emf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AC3240-CFED-4631-94D0-59E6E40D7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543" y="1446667"/>
            <a:ext cx="8040914" cy="198233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dirty="0"/>
              <a:t>Soot emissions prediction in </a:t>
            </a:r>
            <a:br>
              <a:rPr lang="en-GB" sz="3600" dirty="0"/>
            </a:br>
            <a:r>
              <a:rPr lang="en-GB" sz="3600" dirty="0"/>
              <a:t>aero-engine </a:t>
            </a:r>
            <a:r>
              <a:rPr lang="en-US" sz="3600" dirty="0"/>
              <a:t>combustors using </a:t>
            </a:r>
            <a:br>
              <a:rPr lang="en-US" sz="3600" dirty="0"/>
            </a:br>
            <a:r>
              <a:rPr lang="en-US" sz="3600" dirty="0"/>
              <a:t>Incompletely Stirred Reactor Network modelling</a:t>
            </a:r>
            <a:endParaRPr lang="en-US" sz="3600" dirty="0">
              <a:latin typeface="Cordia New" panose="020B0502040204020203" pitchFamily="34" charset="-34"/>
              <a:cs typeface="Cordia New" panose="020B0502040204020203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72099-0F8E-44C5-95FC-D1AB3800C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71" y="3637537"/>
            <a:ext cx="7881257" cy="1138852"/>
          </a:xfrm>
        </p:spPr>
        <p:txBody>
          <a:bodyPr>
            <a:normAutofit/>
          </a:bodyPr>
          <a:lstStyle/>
          <a:p>
            <a:r>
              <a:rPr lang="en-US" sz="2800" dirty="0"/>
              <a:t>Savvas Gkantonas*, Andrea Giusti**, Epaminondas </a:t>
            </a:r>
            <a:r>
              <a:rPr lang="en-US" sz="2800" dirty="0" err="1"/>
              <a:t>Mastorakos</a:t>
            </a:r>
            <a:r>
              <a:rPr lang="en-US" sz="2800" dirty="0"/>
              <a:t>*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262D0CA-F2EC-4E95-A6FA-BBF6034D1863}"/>
              </a:ext>
            </a:extLst>
          </p:cNvPr>
          <p:cNvSpPr txBox="1">
            <a:spLocks noChangeArrowheads="1"/>
          </p:cNvSpPr>
          <p:nvPr/>
        </p:nvSpPr>
        <p:spPr>
          <a:xfrm>
            <a:off x="5254170" y="-108564"/>
            <a:ext cx="4194629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defRPr>
            </a:lvl1pPr>
          </a:lstStyle>
          <a:p>
            <a:pPr algn="ctr">
              <a:lnSpc>
                <a:spcPct val="104000"/>
              </a:lnSpc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endParaRPr lang="en-US" altLang="it-IT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7C7963-C223-4092-AF9D-C586B1461409}"/>
              </a:ext>
            </a:extLst>
          </p:cNvPr>
          <p:cNvSpPr/>
          <p:nvPr/>
        </p:nvSpPr>
        <p:spPr>
          <a:xfrm>
            <a:off x="3880860" y="705312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16 Sept 2020</a:t>
            </a: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A9F71F80-1F74-4F54-8EF2-1C47B94891CC}"/>
              </a:ext>
            </a:extLst>
          </p:cNvPr>
          <p:cNvSpPr txBox="1"/>
          <p:nvPr/>
        </p:nvSpPr>
        <p:spPr>
          <a:xfrm>
            <a:off x="946123" y="4226013"/>
            <a:ext cx="725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*</a:t>
            </a:r>
            <a:r>
              <a:rPr lang="en-US" sz="2400" baseline="30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University of Cambridge, UK</a:t>
            </a:r>
          </a:p>
          <a:p>
            <a:pPr algn="ctr"/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**</a:t>
            </a:r>
            <a:r>
              <a:rPr lang="en-US" baseline="30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Imperial College London, UK 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AF6BC-438C-4119-9F54-CF9A7E6835DE}"/>
              </a:ext>
            </a:extLst>
          </p:cNvPr>
          <p:cNvSpPr/>
          <p:nvPr/>
        </p:nvSpPr>
        <p:spPr>
          <a:xfrm>
            <a:off x="3561948" y="266652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UKCRTF meeting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413A2E5F-FF68-45A2-87BC-9D36DA26B978}"/>
              </a:ext>
            </a:extLst>
          </p:cNvPr>
          <p:cNvSpPr txBox="1"/>
          <p:nvPr/>
        </p:nvSpPr>
        <p:spPr>
          <a:xfrm>
            <a:off x="6015126" y="5999826"/>
            <a:ext cx="30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Contact/Presenter: </a:t>
            </a:r>
            <a:r>
              <a:rPr lang="en-US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Savvas Gkantonas</a:t>
            </a:r>
          </a:p>
          <a:p>
            <a:r>
              <a:rPr lang="en-US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            (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sg834@cam.ac.uk)</a:t>
            </a:r>
          </a:p>
        </p:txBody>
      </p:sp>
    </p:spTree>
    <p:extLst>
      <p:ext uri="{BB962C8B-B14F-4D97-AF65-F5344CB8AC3E}">
        <p14:creationId xmlns:p14="http://schemas.microsoft.com/office/powerpoint/2010/main" val="95668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345C2-397D-4E54-8BE8-9AEEEB68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4FE70-DEBC-467D-AA98-1E2144F82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2" r="35261" b="9838"/>
          <a:stretch/>
        </p:blipFill>
        <p:spPr>
          <a:xfrm>
            <a:off x="2695950" y="1406793"/>
            <a:ext cx="4162308" cy="3834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C10AF-29C8-4491-9F69-5F8FAA955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4" t="89741" r="40901" b="6166"/>
          <a:stretch/>
        </p:blipFill>
        <p:spPr>
          <a:xfrm>
            <a:off x="5188143" y="5241374"/>
            <a:ext cx="1535294" cy="268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114088-7267-4DD5-8213-49F0BF77F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4" t="89741" r="40901" b="6166"/>
          <a:stretch/>
        </p:blipFill>
        <p:spPr>
          <a:xfrm>
            <a:off x="3187099" y="5241374"/>
            <a:ext cx="1535294" cy="268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AA146-64DB-498C-A469-2AA37E43C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4" t="89741" r="40901" b="6166"/>
          <a:stretch/>
        </p:blipFill>
        <p:spPr>
          <a:xfrm>
            <a:off x="7227287" y="5241374"/>
            <a:ext cx="1535294" cy="2687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C80C45-1873-44A5-B42F-113DD950E5FF}"/>
              </a:ext>
            </a:extLst>
          </p:cNvPr>
          <p:cNvSpPr/>
          <p:nvPr/>
        </p:nvSpPr>
        <p:spPr>
          <a:xfrm>
            <a:off x="5278361" y="1006683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LES-CMC</a:t>
            </a:r>
            <a:endParaRPr lang="en-GB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A8625-05D9-415E-B9F7-6EAEF1370D01}"/>
              </a:ext>
            </a:extLst>
          </p:cNvPr>
          <p:cNvSpPr/>
          <p:nvPr/>
        </p:nvSpPr>
        <p:spPr>
          <a:xfrm>
            <a:off x="3605131" y="1006683"/>
            <a:ext cx="65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EXP</a:t>
            </a:r>
            <a:endParaRPr lang="en-GB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E5B724-7805-4882-B242-299ED9AC9E49}"/>
              </a:ext>
            </a:extLst>
          </p:cNvPr>
          <p:cNvSpPr/>
          <p:nvPr/>
        </p:nvSpPr>
        <p:spPr>
          <a:xfrm>
            <a:off x="7595625" y="1006683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ISRN</a:t>
            </a:r>
            <a:endParaRPr lang="en-GB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8980C9-06D4-4F83-B8C6-C44C6B9B34EE}"/>
              </a:ext>
            </a:extLst>
          </p:cNvPr>
          <p:cNvSpPr/>
          <p:nvPr/>
        </p:nvSpPr>
        <p:spPr>
          <a:xfrm>
            <a:off x="3490831" y="5441429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0.03 ppm</a:t>
            </a:r>
            <a:endParaRPr lang="en-GB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7DA4A-14A3-45A3-9A1F-54F99D16CF8D}"/>
              </a:ext>
            </a:extLst>
          </p:cNvPr>
          <p:cNvSpPr/>
          <p:nvPr/>
        </p:nvSpPr>
        <p:spPr>
          <a:xfrm>
            <a:off x="5569837" y="545764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 ppm</a:t>
            </a:r>
            <a:endParaRPr lang="en-GB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88759F-6FCA-4367-850B-C6DB0AEDE691}"/>
              </a:ext>
            </a:extLst>
          </p:cNvPr>
          <p:cNvSpPr/>
          <p:nvPr/>
        </p:nvSpPr>
        <p:spPr>
          <a:xfrm>
            <a:off x="7648846" y="5462195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 ppm</a:t>
            </a:r>
            <a:endParaRPr lang="en-GB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E66867-C10A-4405-B000-10806DDB1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60" t="8002" b="9838"/>
          <a:stretch/>
        </p:blipFill>
        <p:spPr>
          <a:xfrm>
            <a:off x="6858258" y="1413547"/>
            <a:ext cx="2272161" cy="38345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17EB26-172A-422F-8D97-5029DBA29928}"/>
              </a:ext>
            </a:extLst>
          </p:cNvPr>
          <p:cNvSpPr/>
          <p:nvPr/>
        </p:nvSpPr>
        <p:spPr>
          <a:xfrm>
            <a:off x="3196709" y="6124651"/>
            <a:ext cx="200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C2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Aramco mechanism (ethylene)</a:t>
            </a:r>
          </a:p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2EQN: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two-equation soot model</a:t>
            </a:r>
            <a:endParaRPr lang="en-GB" sz="1400" kern="0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3BD3C4-6C4A-4251-9F06-2B57DB433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" y="4494874"/>
            <a:ext cx="2721641" cy="16711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E21A04-80DE-40A1-9D48-107EFEF984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6574" r="19662" b="12048"/>
          <a:stretch/>
        </p:blipFill>
        <p:spPr>
          <a:xfrm>
            <a:off x="538722" y="1549400"/>
            <a:ext cx="1993396" cy="300037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7534482-69D4-4903-AEC2-0D3BF7AB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</p:spPr>
        <p:txBody>
          <a:bodyPr>
            <a:normAutofit/>
          </a:bodyPr>
          <a:lstStyle/>
          <a:p>
            <a:r>
              <a:rPr lang="en-US" dirty="0"/>
              <a:t>Application 2: DLR burner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2EDE5A-4F38-4389-A698-8EBBF24210F0}"/>
              </a:ext>
            </a:extLst>
          </p:cNvPr>
          <p:cNvGrpSpPr/>
          <p:nvPr/>
        </p:nvGrpSpPr>
        <p:grpSpPr>
          <a:xfrm>
            <a:off x="5773205" y="5988282"/>
            <a:ext cx="3271476" cy="782700"/>
            <a:chOff x="5773205" y="5988282"/>
            <a:chExt cx="3271476" cy="7827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9BA80EC-37C1-4110-A24C-0E146F99E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445" t="9025" r="3557" b="6291"/>
            <a:stretch/>
          </p:blipFill>
          <p:spPr>
            <a:xfrm rot="16200000">
              <a:off x="7928803" y="5655104"/>
              <a:ext cx="782700" cy="144905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1A4424-C3D3-4224-BC0F-15FC83C36A21}"/>
                </a:ext>
              </a:extLst>
            </p:cNvPr>
            <p:cNvSpPr/>
            <p:nvPr/>
          </p:nvSpPr>
          <p:spPr>
            <a:xfrm>
              <a:off x="5773205" y="6077848"/>
              <a:ext cx="21701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  <a:buSzPct val="100000"/>
              </a:pPr>
              <a:r>
                <a:rPr lang="en-GB" b="1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ISR spacing</a:t>
              </a:r>
              <a:endParaRPr lang="en-GB" b="1" baseline="30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E9AD2E-E94C-4F77-87D0-940DEDF19509}"/>
                </a:ext>
              </a:extLst>
            </p:cNvPr>
            <p:cNvSpPr/>
            <p:nvPr/>
          </p:nvSpPr>
          <p:spPr>
            <a:xfrm>
              <a:off x="5947292" y="6418770"/>
              <a:ext cx="18219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SzPct val="100000"/>
              </a:pPr>
              <a:r>
                <a:rPr lang="en-GB" sz="1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Polyhedral, 152 ISRs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33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338B-64C2-49F4-BA17-9EED9A8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12AFB6C-A3B1-41A1-B7C2-32B5B30741A7}"/>
              </a:ext>
            </a:extLst>
          </p:cNvPr>
          <p:cNvGrpSpPr/>
          <p:nvPr/>
        </p:nvGrpSpPr>
        <p:grpSpPr>
          <a:xfrm>
            <a:off x="2680740" y="1300740"/>
            <a:ext cx="2844147" cy="4493364"/>
            <a:chOff x="2680740" y="1300740"/>
            <a:chExt cx="2844147" cy="4493364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34CA03F-D2C2-43CC-BEF3-DF6D1134BE68}"/>
                </a:ext>
              </a:extLst>
            </p:cNvPr>
            <p:cNvGrpSpPr/>
            <p:nvPr/>
          </p:nvGrpSpPr>
          <p:grpSpPr>
            <a:xfrm>
              <a:off x="2680740" y="1359895"/>
              <a:ext cx="2844147" cy="4434209"/>
              <a:chOff x="2680740" y="1359895"/>
              <a:chExt cx="2844147" cy="44342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0823B0EA-B25B-4739-8B6B-424CC5C73151}"/>
                      </a:ext>
                    </a:extLst>
                  </p:cNvPr>
                  <p:cNvSpPr/>
                  <p:nvPr/>
                </p:nvSpPr>
                <p:spPr>
                  <a:xfrm>
                    <a:off x="4895540" y="2059787"/>
                    <a:ext cx="608052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sz="1100" dirty="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0823B0EA-B25B-4739-8B6B-424CC5C731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5540" y="2059787"/>
                    <a:ext cx="608052" cy="2616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721E912-6400-4989-BCEC-A35C1036487F}"/>
                      </a:ext>
                    </a:extLst>
                  </p:cNvPr>
                  <p:cNvSpPr/>
                  <p:nvPr/>
                </p:nvSpPr>
                <p:spPr>
                  <a:xfrm>
                    <a:off x="4568420" y="3563430"/>
                    <a:ext cx="54213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𝑰𝑹𝒁</m:t>
                          </m:r>
                        </m:oMath>
                      </m:oMathPara>
                    </a14:m>
                    <a:endParaRPr lang="en-GB" sz="1400" b="1" dirty="0">
                      <a:solidFill>
                        <a:schemeClr val="bg1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721E912-6400-4989-BCEC-A35C103648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8420" y="3563430"/>
                    <a:ext cx="542136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EE2F39B-012E-4826-A711-D3253E4502EF}"/>
                      </a:ext>
                    </a:extLst>
                  </p:cNvPr>
                  <p:cNvSpPr/>
                  <p:nvPr/>
                </p:nvSpPr>
                <p:spPr>
                  <a:xfrm>
                    <a:off x="3290293" y="3226850"/>
                    <a:ext cx="54213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𝑰𝑹𝒁</m:t>
                          </m:r>
                        </m:oMath>
                      </m:oMathPara>
                    </a14:m>
                    <a:endParaRPr lang="en-GB" sz="1400" b="1" dirty="0">
                      <a:solidFill>
                        <a:schemeClr val="bg1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EE2F39B-012E-4826-A711-D3253E4502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0293" y="3226850"/>
                    <a:ext cx="54213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344CEB6-9332-4F9E-80B0-9E04930674A3}"/>
                      </a:ext>
                    </a:extLst>
                  </p:cNvPr>
                  <p:cNvSpPr/>
                  <p:nvPr/>
                </p:nvSpPr>
                <p:spPr>
                  <a:xfrm>
                    <a:off x="2971433" y="3226850"/>
                    <a:ext cx="54213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𝑰𝑹𝒁</m:t>
                          </m:r>
                        </m:oMath>
                      </m:oMathPara>
                    </a14:m>
                    <a:endParaRPr lang="en-GB" sz="1400" b="1" dirty="0">
                      <a:solidFill>
                        <a:schemeClr val="bg1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344CEB6-9332-4F9E-80B0-9E04930674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433" y="3226850"/>
                    <a:ext cx="54213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56DC64D6-5480-4BD4-80A8-745213A63901}"/>
                      </a:ext>
                    </a:extLst>
                  </p:cNvPr>
                  <p:cNvSpPr/>
                  <p:nvPr/>
                </p:nvSpPr>
                <p:spPr>
                  <a:xfrm>
                    <a:off x="3487509" y="3904081"/>
                    <a:ext cx="59503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𝑶𝑹𝒁</m:t>
                          </m:r>
                        </m:oMath>
                      </m:oMathPara>
                    </a14:m>
                    <a:endParaRPr lang="en-GB" sz="1400" b="1" dirty="0">
                      <a:solidFill>
                        <a:schemeClr val="bg1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56DC64D6-5480-4BD4-80A8-745213A639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7509" y="3904081"/>
                    <a:ext cx="595035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7E8373F8-4079-4F5C-8014-0527E05EBD87}"/>
                      </a:ext>
                    </a:extLst>
                  </p:cNvPr>
                  <p:cNvSpPr/>
                  <p:nvPr/>
                </p:nvSpPr>
                <p:spPr>
                  <a:xfrm>
                    <a:off x="4170634" y="3904081"/>
                    <a:ext cx="59503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𝑶𝑹𝒁</m:t>
                          </m:r>
                        </m:oMath>
                      </m:oMathPara>
                    </a14:m>
                    <a:endParaRPr lang="en-GB" sz="1400" b="1" dirty="0">
                      <a:solidFill>
                        <a:schemeClr val="bg1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7E8373F8-4079-4F5C-8014-0527E05EBD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634" y="3904081"/>
                    <a:ext cx="595035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685B853-C071-4FF5-8038-693280997F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683"/>
              <a:stretch/>
            </p:blipFill>
            <p:spPr>
              <a:xfrm>
                <a:off x="2680740" y="1951564"/>
                <a:ext cx="1178545" cy="1723678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94BE48E-8CA8-461F-8F8D-9E6ABB13C8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4"/>
              <a:stretch/>
            </p:blipFill>
            <p:spPr>
              <a:xfrm>
                <a:off x="3839882" y="3739546"/>
                <a:ext cx="1108702" cy="172367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7FDDCD5-2970-4CE5-812D-45265CA686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683"/>
              <a:stretch/>
            </p:blipFill>
            <p:spPr>
              <a:xfrm flipH="1">
                <a:off x="3859286" y="1951565"/>
                <a:ext cx="1178545" cy="1723677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67CF197-97F2-49BE-9892-235291657E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4"/>
              <a:stretch/>
            </p:blipFill>
            <p:spPr>
              <a:xfrm flipH="1">
                <a:off x="2758678" y="3758596"/>
                <a:ext cx="1108702" cy="1723677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B2AF2A-87E9-4A20-9515-581F4891A432}"/>
                  </a:ext>
                </a:extLst>
              </p:cNvPr>
              <p:cNvSpPr/>
              <p:nvPr/>
            </p:nvSpPr>
            <p:spPr>
              <a:xfrm>
                <a:off x="2999546" y="1781023"/>
                <a:ext cx="492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latin typeface="Cordia New" panose="020B0304020202020204" pitchFamily="34" charset="-34"/>
                  </a:rPr>
                  <a:t>EXP</a:t>
                </a:r>
                <a:endParaRPr lang="en-GB" sz="2000" dirty="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4C1829-6AB5-4215-B9CB-1B1FF68BECDA}"/>
                  </a:ext>
                </a:extLst>
              </p:cNvPr>
              <p:cNvSpPr/>
              <p:nvPr/>
            </p:nvSpPr>
            <p:spPr>
              <a:xfrm>
                <a:off x="2988152" y="3607591"/>
                <a:ext cx="9412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latin typeface="Cordia New" panose="020B0304020202020204" pitchFamily="34" charset="-34"/>
                    <a:cs typeface="Cordia New" panose="020B0304020202020204" pitchFamily="34" charset="-34"/>
                  </a:rPr>
                  <a:t>LES-CMC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DA21453-98E9-4DE4-A1C1-1824619708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22"/>
              <a:stretch/>
            </p:blipFill>
            <p:spPr>
              <a:xfrm>
                <a:off x="3867306" y="3749071"/>
                <a:ext cx="1126695" cy="1735200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F0B3465-F3BF-4A05-BD73-5B326E8DFC71}"/>
                  </a:ext>
                </a:extLst>
              </p:cNvPr>
              <p:cNvGrpSpPr/>
              <p:nvPr/>
            </p:nvGrpSpPr>
            <p:grpSpPr>
              <a:xfrm>
                <a:off x="2866487" y="5354281"/>
                <a:ext cx="1963142" cy="439823"/>
                <a:chOff x="3185943" y="3726462"/>
                <a:chExt cx="1963142" cy="43982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CC30D065-285B-4819-8F42-407F003B87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5943" y="3726462"/>
                      <a:ext cx="608052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−30</m:t>
                            </m:r>
                          </m:oMath>
                        </m:oMathPara>
                      </a14:m>
                      <a:endParaRPr lang="en-GB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CC30D065-285B-4819-8F42-407F003B87A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85943" y="3726462"/>
                      <a:ext cx="608052" cy="26161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0A9F9366-1B80-47B9-94EC-4859BCF31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1033" y="3726462"/>
                      <a:ext cx="608052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GB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0A9F9366-1B80-47B9-94EC-4859BCF31C7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1033" y="3726462"/>
                      <a:ext cx="608052" cy="261610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9E8BB0A6-AB49-449D-A648-4F7AA2E51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4263" y="3726462"/>
                      <a:ext cx="608052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GB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9E8BB0A6-AB49-449D-A648-4F7AA2E514A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4263" y="3726462"/>
                      <a:ext cx="608052" cy="26161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F6423BE0-A885-405E-906B-76453B5A8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4263" y="3904675"/>
                      <a:ext cx="608052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𝑚𝑚</m:t>
                            </m:r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GB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F6423BE0-A885-405E-906B-76453B5A831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4263" y="3904675"/>
                      <a:ext cx="608052" cy="26161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r="-30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3852D9-3D43-4061-83D8-D044BBA143AB}"/>
                  </a:ext>
                </a:extLst>
              </p:cNvPr>
              <p:cNvSpPr/>
              <p:nvPr/>
            </p:nvSpPr>
            <p:spPr>
              <a:xfrm>
                <a:off x="4072073" y="3607591"/>
                <a:ext cx="587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ISRN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20E5750-C58C-4B39-A923-480A0D9F261E}"/>
                  </a:ext>
                </a:extLst>
              </p:cNvPr>
              <p:cNvPicPr>
                <a:picLocks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79336" y="2729194"/>
                <a:ext cx="1260000" cy="1440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97A44B9-1EB5-4C9B-83FE-A3E8DE53DE4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79336" y="4563564"/>
                <a:ext cx="1260000" cy="144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A2A7E3B-1BA4-4DE0-8730-E3056AAF7260}"/>
                      </a:ext>
                    </a:extLst>
                  </p:cNvPr>
                  <p:cNvSpPr/>
                  <p:nvPr/>
                </p:nvSpPr>
                <p:spPr>
                  <a:xfrm>
                    <a:off x="4817794" y="1894170"/>
                    <a:ext cx="413959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𝐿𝐼𝐼</m:t>
                              </m:r>
                            </m:e>
                          </m:acc>
                        </m:oMath>
                      </m:oMathPara>
                    </a14:m>
                    <a:endParaRPr lang="en-GB" sz="1200" dirty="0">
                      <a:solidFill>
                        <a:srgbClr val="0000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A2A7E3B-1BA4-4DE0-8730-E3056AAF72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7794" y="1894170"/>
                    <a:ext cx="413959" cy="27699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10BE13E6-A010-4C4C-8A91-C770A1F5A656}"/>
                      </a:ext>
                    </a:extLst>
                  </p:cNvPr>
                  <p:cNvSpPr/>
                  <p:nvPr/>
                </p:nvSpPr>
                <p:spPr>
                  <a:xfrm>
                    <a:off x="4895540" y="3259344"/>
                    <a:ext cx="608052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GB" sz="1100" dirty="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10BE13E6-A010-4C4C-8A91-C770A1F5A6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5540" y="3259344"/>
                    <a:ext cx="608052" cy="2616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E2B789C-290C-4F53-822F-53A3F3F3143B}"/>
                      </a:ext>
                    </a:extLst>
                  </p:cNvPr>
                  <p:cNvSpPr/>
                  <p:nvPr/>
                </p:nvSpPr>
                <p:spPr>
                  <a:xfrm>
                    <a:off x="4895540" y="5133653"/>
                    <a:ext cx="608052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GB" sz="1100" dirty="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E2B789C-290C-4F53-822F-53A3F3F314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5540" y="5133653"/>
                    <a:ext cx="608052" cy="26161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04B6F21-583E-4C38-BEBE-B0BC0C464FB4}"/>
                      </a:ext>
                    </a:extLst>
                  </p:cNvPr>
                  <p:cNvSpPr/>
                  <p:nvPr/>
                </p:nvSpPr>
                <p:spPr>
                  <a:xfrm>
                    <a:off x="4916121" y="3913164"/>
                    <a:ext cx="608052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GB" sz="1100" dirty="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04B6F21-583E-4C38-BEBE-B0BC0C464F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6121" y="3913164"/>
                    <a:ext cx="608052" cy="26161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CBCB653-3C2B-43E7-83EA-62B040434A6C}"/>
                      </a:ext>
                    </a:extLst>
                  </p:cNvPr>
                  <p:cNvSpPr/>
                  <p:nvPr/>
                </p:nvSpPr>
                <p:spPr>
                  <a:xfrm>
                    <a:off x="4762947" y="3665329"/>
                    <a:ext cx="761940" cy="2815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𝑝𝑝𝑏</m:t>
                          </m:r>
                          <m:r>
                            <a:rPr lang="en-GB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200" dirty="0">
                      <a:solidFill>
                        <a:srgbClr val="0000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CBCB653-3C2B-43E7-83EA-62B040434A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947" y="3665329"/>
                    <a:ext cx="761940" cy="28155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D6EFB53-F544-4B1F-B1C6-BA24EA1E38FF}"/>
                  </a:ext>
                </a:extLst>
              </p:cNvPr>
              <p:cNvGrpSpPr/>
              <p:nvPr/>
            </p:nvGrpSpPr>
            <p:grpSpPr>
              <a:xfrm>
                <a:off x="4043237" y="1359895"/>
                <a:ext cx="691200" cy="648000"/>
                <a:chOff x="-3191729" y="3683734"/>
                <a:chExt cx="2829340" cy="1860017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3869AE0-4A91-4297-A24C-11F779AC4364}"/>
                    </a:ext>
                  </a:extLst>
                </p:cNvPr>
                <p:cNvGrpSpPr/>
                <p:nvPr/>
              </p:nvGrpSpPr>
              <p:grpSpPr>
                <a:xfrm>
                  <a:off x="-3191729" y="3684709"/>
                  <a:ext cx="2829340" cy="1859042"/>
                  <a:chOff x="-3191729" y="3684709"/>
                  <a:chExt cx="2829340" cy="1859042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58A68AC5-F4DC-4897-B9D0-9A7B3F68A1F2}"/>
                      </a:ext>
                    </a:extLst>
                  </p:cNvPr>
                  <p:cNvSpPr/>
                  <p:nvPr/>
                </p:nvSpPr>
                <p:spPr>
                  <a:xfrm>
                    <a:off x="-3154490" y="3780458"/>
                    <a:ext cx="2756694" cy="1751866"/>
                  </a:xfrm>
                  <a:prstGeom prst="rect">
                    <a:avLst/>
                  </a:prstGeom>
                  <a:noFill/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124036C0-9E80-4A64-84DB-2ACA2B2E4F54}"/>
                      </a:ext>
                    </a:extLst>
                  </p:cNvPr>
                  <p:cNvSpPr/>
                  <p:nvPr/>
                </p:nvSpPr>
                <p:spPr>
                  <a:xfrm>
                    <a:off x="-449146" y="4089116"/>
                    <a:ext cx="86757" cy="1933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CD86A7BA-FED5-4541-8468-C844CA4888FE}"/>
                      </a:ext>
                    </a:extLst>
                  </p:cNvPr>
                  <p:cNvSpPr/>
                  <p:nvPr/>
                </p:nvSpPr>
                <p:spPr>
                  <a:xfrm>
                    <a:off x="-3191729" y="4089116"/>
                    <a:ext cx="86757" cy="1933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8284EB5E-81A6-46F4-BE06-102ABEE10C52}"/>
                      </a:ext>
                    </a:extLst>
                  </p:cNvPr>
                  <p:cNvSpPr/>
                  <p:nvPr/>
                </p:nvSpPr>
                <p:spPr>
                  <a:xfrm>
                    <a:off x="-3117187" y="4885069"/>
                    <a:ext cx="795090" cy="637664"/>
                  </a:xfrm>
                  <a:custGeom>
                    <a:avLst/>
                    <a:gdLst>
                      <a:gd name="connsiteX0" fmla="*/ 809625 w 809625"/>
                      <a:gd name="connsiteY0" fmla="*/ 876300 h 876300"/>
                      <a:gd name="connsiteX1" fmla="*/ 0 w 809625"/>
                      <a:gd name="connsiteY1" fmla="*/ 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09625" h="876300">
                        <a:moveTo>
                          <a:pt x="809625" y="876300"/>
                        </a:moveTo>
                        <a:cubicBezTo>
                          <a:pt x="512762" y="443706"/>
                          <a:pt x="215900" y="11112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73CF"/>
                    </a:solidFill>
                    <a:prstDash val="dash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F28A864D-13D1-4B5F-8EEA-435EDA094802}"/>
                      </a:ext>
                    </a:extLst>
                  </p:cNvPr>
                  <p:cNvSpPr/>
                  <p:nvPr/>
                </p:nvSpPr>
                <p:spPr>
                  <a:xfrm>
                    <a:off x="-3074084" y="5143933"/>
                    <a:ext cx="415859" cy="281009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7DFBFA0B-902E-4409-BAB9-C519D1F59469}"/>
                      </a:ext>
                    </a:extLst>
                  </p:cNvPr>
                  <p:cNvSpPr/>
                  <p:nvPr/>
                </p:nvSpPr>
                <p:spPr>
                  <a:xfrm rot="1366972">
                    <a:off x="-2165346" y="5040204"/>
                    <a:ext cx="313203" cy="413242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F43E1A27-9DD6-4B34-B0BB-E656E94C9357}"/>
                      </a:ext>
                    </a:extLst>
                  </p:cNvPr>
                  <p:cNvSpPr/>
                  <p:nvPr/>
                </p:nvSpPr>
                <p:spPr>
                  <a:xfrm rot="3361101" flipH="1">
                    <a:off x="-2854130" y="3994617"/>
                    <a:ext cx="962644" cy="1152101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38B47E8A-8968-453B-897D-8C37056DEF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1728267" y="4885068"/>
                    <a:ext cx="0" cy="65868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9345C90A-8D39-426A-8797-098BF5F71631}"/>
                      </a:ext>
                    </a:extLst>
                  </p:cNvPr>
                  <p:cNvSpPr/>
                  <p:nvPr/>
                </p:nvSpPr>
                <p:spPr>
                  <a:xfrm rot="20233028" flipH="1">
                    <a:off x="-1604322" y="5040204"/>
                    <a:ext cx="313203" cy="413242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7A407CCE-1085-43EE-AABE-6B3D401B0FF5}"/>
                      </a:ext>
                    </a:extLst>
                  </p:cNvPr>
                  <p:cNvSpPr/>
                  <p:nvPr/>
                </p:nvSpPr>
                <p:spPr>
                  <a:xfrm flipH="1">
                    <a:off x="-1248733" y="4885069"/>
                    <a:ext cx="795090" cy="637664"/>
                  </a:xfrm>
                  <a:custGeom>
                    <a:avLst/>
                    <a:gdLst>
                      <a:gd name="connsiteX0" fmla="*/ 809625 w 809625"/>
                      <a:gd name="connsiteY0" fmla="*/ 876300 h 876300"/>
                      <a:gd name="connsiteX1" fmla="*/ 0 w 809625"/>
                      <a:gd name="connsiteY1" fmla="*/ 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09625" h="876300">
                        <a:moveTo>
                          <a:pt x="809625" y="876300"/>
                        </a:moveTo>
                        <a:cubicBezTo>
                          <a:pt x="512762" y="443706"/>
                          <a:pt x="215900" y="11112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73CF"/>
                    </a:solidFill>
                    <a:prstDash val="dash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FB07F353-675B-42DC-8326-01009C6C183D}"/>
                      </a:ext>
                    </a:extLst>
                  </p:cNvPr>
                  <p:cNvSpPr/>
                  <p:nvPr/>
                </p:nvSpPr>
                <p:spPr>
                  <a:xfrm flipH="1">
                    <a:off x="-901739" y="5143933"/>
                    <a:ext cx="415859" cy="281009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517387AC-234A-41BC-9D83-8EC939A95E24}"/>
                      </a:ext>
                    </a:extLst>
                  </p:cNvPr>
                  <p:cNvSpPr/>
                  <p:nvPr/>
                </p:nvSpPr>
                <p:spPr>
                  <a:xfrm rot="18238899">
                    <a:off x="-1615619" y="3994617"/>
                    <a:ext cx="962644" cy="1152101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D1D860A-C11E-4D15-BE1D-4F76892F5368}"/>
                      </a:ext>
                    </a:extLst>
                  </p:cNvPr>
                  <p:cNvSpPr/>
                  <p:nvPr/>
                </p:nvSpPr>
                <p:spPr>
                  <a:xfrm rot="15334723" flipH="1">
                    <a:off x="-1349292" y="3466760"/>
                    <a:ext cx="611511" cy="1047409"/>
                  </a:xfrm>
                  <a:custGeom>
                    <a:avLst/>
                    <a:gdLst>
                      <a:gd name="connsiteX0" fmla="*/ 809625 w 809625"/>
                      <a:gd name="connsiteY0" fmla="*/ 876300 h 876300"/>
                      <a:gd name="connsiteX1" fmla="*/ 0 w 809625"/>
                      <a:gd name="connsiteY1" fmla="*/ 0 h 876300"/>
                      <a:gd name="connsiteX0" fmla="*/ 1353199 w 1353199"/>
                      <a:gd name="connsiteY0" fmla="*/ 865639 h 865639"/>
                      <a:gd name="connsiteX1" fmla="*/ 0 w 1353199"/>
                      <a:gd name="connsiteY1" fmla="*/ 0 h 865639"/>
                      <a:gd name="connsiteX0" fmla="*/ 1353199 w 1353199"/>
                      <a:gd name="connsiteY0" fmla="*/ 865639 h 865639"/>
                      <a:gd name="connsiteX1" fmla="*/ 0 w 1353199"/>
                      <a:gd name="connsiteY1" fmla="*/ 0 h 865639"/>
                      <a:gd name="connsiteX0" fmla="*/ 1353199 w 1353199"/>
                      <a:gd name="connsiteY0" fmla="*/ 886195 h 886195"/>
                      <a:gd name="connsiteX1" fmla="*/ 0 w 1353199"/>
                      <a:gd name="connsiteY1" fmla="*/ 20556 h 886195"/>
                      <a:gd name="connsiteX0" fmla="*/ 1277438 w 1277438"/>
                      <a:gd name="connsiteY0" fmla="*/ 785730 h 785730"/>
                      <a:gd name="connsiteX1" fmla="*/ 0 w 1277438"/>
                      <a:gd name="connsiteY1" fmla="*/ 24152 h 785730"/>
                      <a:gd name="connsiteX0" fmla="*/ 1277438 w 1277438"/>
                      <a:gd name="connsiteY0" fmla="*/ 768240 h 768240"/>
                      <a:gd name="connsiteX1" fmla="*/ 0 w 1277438"/>
                      <a:gd name="connsiteY1" fmla="*/ 6662 h 768240"/>
                      <a:gd name="connsiteX0" fmla="*/ 1277438 w 1277438"/>
                      <a:gd name="connsiteY0" fmla="*/ 777972 h 777972"/>
                      <a:gd name="connsiteX1" fmla="*/ 0 w 1277438"/>
                      <a:gd name="connsiteY1" fmla="*/ 16394 h 777972"/>
                      <a:gd name="connsiteX0" fmla="*/ 876718 w 876718"/>
                      <a:gd name="connsiteY0" fmla="*/ 796505 h 796505"/>
                      <a:gd name="connsiteX1" fmla="*/ 0 w 876718"/>
                      <a:gd name="connsiteY1" fmla="*/ 15836 h 796505"/>
                      <a:gd name="connsiteX0" fmla="*/ 876718 w 876718"/>
                      <a:gd name="connsiteY0" fmla="*/ 780669 h 780669"/>
                      <a:gd name="connsiteX1" fmla="*/ 0 w 876718"/>
                      <a:gd name="connsiteY1" fmla="*/ 0 h 780669"/>
                      <a:gd name="connsiteX0" fmla="*/ 876718 w 876718"/>
                      <a:gd name="connsiteY0" fmla="*/ 780669 h 780669"/>
                      <a:gd name="connsiteX1" fmla="*/ 0 w 876718"/>
                      <a:gd name="connsiteY1" fmla="*/ 0 h 780669"/>
                      <a:gd name="connsiteX0" fmla="*/ 876718 w 876718"/>
                      <a:gd name="connsiteY0" fmla="*/ 780669 h 780669"/>
                      <a:gd name="connsiteX1" fmla="*/ 0 w 876718"/>
                      <a:gd name="connsiteY1" fmla="*/ 0 h 780669"/>
                      <a:gd name="connsiteX0" fmla="*/ 876718 w 876718"/>
                      <a:gd name="connsiteY0" fmla="*/ 780669 h 780669"/>
                      <a:gd name="connsiteX1" fmla="*/ 0 w 876718"/>
                      <a:gd name="connsiteY1" fmla="*/ 0 h 780669"/>
                      <a:gd name="connsiteX0" fmla="*/ 876718 w 876718"/>
                      <a:gd name="connsiteY0" fmla="*/ 780669 h 780669"/>
                      <a:gd name="connsiteX1" fmla="*/ 0 w 876718"/>
                      <a:gd name="connsiteY1" fmla="*/ 0 h 780669"/>
                      <a:gd name="connsiteX0" fmla="*/ 876718 w 876718"/>
                      <a:gd name="connsiteY0" fmla="*/ 780669 h 780669"/>
                      <a:gd name="connsiteX1" fmla="*/ 0 w 876718"/>
                      <a:gd name="connsiteY1" fmla="*/ 0 h 780669"/>
                      <a:gd name="connsiteX0" fmla="*/ 720938 w 720938"/>
                      <a:gd name="connsiteY0" fmla="*/ 817421 h 817421"/>
                      <a:gd name="connsiteX1" fmla="*/ 0 w 720938"/>
                      <a:gd name="connsiteY1" fmla="*/ 0 h 817421"/>
                      <a:gd name="connsiteX0" fmla="*/ 720938 w 720938"/>
                      <a:gd name="connsiteY0" fmla="*/ 817421 h 817421"/>
                      <a:gd name="connsiteX1" fmla="*/ 0 w 720938"/>
                      <a:gd name="connsiteY1" fmla="*/ 0 h 81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0938" h="817421">
                        <a:moveTo>
                          <a:pt x="720938" y="817421"/>
                        </a:moveTo>
                        <a:cubicBezTo>
                          <a:pt x="623445" y="492117"/>
                          <a:pt x="428078" y="245752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B050"/>
                    </a:solidFill>
                    <a:prstDash val="dash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799DBC94-D3F4-463B-BC13-DB485174C0FB}"/>
                    </a:ext>
                  </a:extLst>
                </p:cNvPr>
                <p:cNvSpPr/>
                <p:nvPr/>
              </p:nvSpPr>
              <p:spPr>
                <a:xfrm rot="6265277">
                  <a:off x="-2824047" y="3465785"/>
                  <a:ext cx="611511" cy="1047409"/>
                </a:xfrm>
                <a:custGeom>
                  <a:avLst/>
                  <a:gdLst>
                    <a:gd name="connsiteX0" fmla="*/ 809625 w 809625"/>
                    <a:gd name="connsiteY0" fmla="*/ 876300 h 876300"/>
                    <a:gd name="connsiteX1" fmla="*/ 0 w 809625"/>
                    <a:gd name="connsiteY1" fmla="*/ 0 h 876300"/>
                    <a:gd name="connsiteX0" fmla="*/ 1353199 w 1353199"/>
                    <a:gd name="connsiteY0" fmla="*/ 865639 h 865639"/>
                    <a:gd name="connsiteX1" fmla="*/ 0 w 1353199"/>
                    <a:gd name="connsiteY1" fmla="*/ 0 h 865639"/>
                    <a:gd name="connsiteX0" fmla="*/ 1353199 w 1353199"/>
                    <a:gd name="connsiteY0" fmla="*/ 865639 h 865639"/>
                    <a:gd name="connsiteX1" fmla="*/ 0 w 1353199"/>
                    <a:gd name="connsiteY1" fmla="*/ 0 h 865639"/>
                    <a:gd name="connsiteX0" fmla="*/ 1353199 w 1353199"/>
                    <a:gd name="connsiteY0" fmla="*/ 886195 h 886195"/>
                    <a:gd name="connsiteX1" fmla="*/ 0 w 1353199"/>
                    <a:gd name="connsiteY1" fmla="*/ 20556 h 886195"/>
                    <a:gd name="connsiteX0" fmla="*/ 1277438 w 1277438"/>
                    <a:gd name="connsiteY0" fmla="*/ 785730 h 785730"/>
                    <a:gd name="connsiteX1" fmla="*/ 0 w 1277438"/>
                    <a:gd name="connsiteY1" fmla="*/ 24152 h 785730"/>
                    <a:gd name="connsiteX0" fmla="*/ 1277438 w 1277438"/>
                    <a:gd name="connsiteY0" fmla="*/ 768240 h 768240"/>
                    <a:gd name="connsiteX1" fmla="*/ 0 w 1277438"/>
                    <a:gd name="connsiteY1" fmla="*/ 6662 h 768240"/>
                    <a:gd name="connsiteX0" fmla="*/ 1277438 w 1277438"/>
                    <a:gd name="connsiteY0" fmla="*/ 777972 h 777972"/>
                    <a:gd name="connsiteX1" fmla="*/ 0 w 1277438"/>
                    <a:gd name="connsiteY1" fmla="*/ 16394 h 777972"/>
                    <a:gd name="connsiteX0" fmla="*/ 876718 w 876718"/>
                    <a:gd name="connsiteY0" fmla="*/ 796505 h 796505"/>
                    <a:gd name="connsiteX1" fmla="*/ 0 w 876718"/>
                    <a:gd name="connsiteY1" fmla="*/ 15836 h 796505"/>
                    <a:gd name="connsiteX0" fmla="*/ 876718 w 876718"/>
                    <a:gd name="connsiteY0" fmla="*/ 780669 h 780669"/>
                    <a:gd name="connsiteX1" fmla="*/ 0 w 876718"/>
                    <a:gd name="connsiteY1" fmla="*/ 0 h 780669"/>
                    <a:gd name="connsiteX0" fmla="*/ 876718 w 876718"/>
                    <a:gd name="connsiteY0" fmla="*/ 780669 h 780669"/>
                    <a:gd name="connsiteX1" fmla="*/ 0 w 876718"/>
                    <a:gd name="connsiteY1" fmla="*/ 0 h 780669"/>
                    <a:gd name="connsiteX0" fmla="*/ 876718 w 876718"/>
                    <a:gd name="connsiteY0" fmla="*/ 780669 h 780669"/>
                    <a:gd name="connsiteX1" fmla="*/ 0 w 876718"/>
                    <a:gd name="connsiteY1" fmla="*/ 0 h 780669"/>
                    <a:gd name="connsiteX0" fmla="*/ 876718 w 876718"/>
                    <a:gd name="connsiteY0" fmla="*/ 780669 h 780669"/>
                    <a:gd name="connsiteX1" fmla="*/ 0 w 876718"/>
                    <a:gd name="connsiteY1" fmla="*/ 0 h 780669"/>
                    <a:gd name="connsiteX0" fmla="*/ 876718 w 876718"/>
                    <a:gd name="connsiteY0" fmla="*/ 780669 h 780669"/>
                    <a:gd name="connsiteX1" fmla="*/ 0 w 876718"/>
                    <a:gd name="connsiteY1" fmla="*/ 0 h 780669"/>
                    <a:gd name="connsiteX0" fmla="*/ 876718 w 876718"/>
                    <a:gd name="connsiteY0" fmla="*/ 780669 h 780669"/>
                    <a:gd name="connsiteX1" fmla="*/ 0 w 876718"/>
                    <a:gd name="connsiteY1" fmla="*/ 0 h 780669"/>
                    <a:gd name="connsiteX0" fmla="*/ 720938 w 720938"/>
                    <a:gd name="connsiteY0" fmla="*/ 817421 h 817421"/>
                    <a:gd name="connsiteX1" fmla="*/ 0 w 720938"/>
                    <a:gd name="connsiteY1" fmla="*/ 0 h 817421"/>
                    <a:gd name="connsiteX0" fmla="*/ 720938 w 720938"/>
                    <a:gd name="connsiteY0" fmla="*/ 817421 h 817421"/>
                    <a:gd name="connsiteX1" fmla="*/ 0 w 720938"/>
                    <a:gd name="connsiteY1" fmla="*/ 0 h 81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0938" h="817421">
                      <a:moveTo>
                        <a:pt x="720938" y="817421"/>
                      </a:moveTo>
                      <a:cubicBezTo>
                        <a:pt x="623445" y="492117"/>
                        <a:pt x="428078" y="245752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  <a:prstDash val="dash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7D10C91-DC64-4E20-9CD8-3A3502459CBF}"/>
                </a:ext>
              </a:extLst>
            </p:cNvPr>
            <p:cNvSpPr/>
            <p:nvPr/>
          </p:nvSpPr>
          <p:spPr>
            <a:xfrm>
              <a:off x="2731133" y="1300740"/>
              <a:ext cx="13462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buSzPct val="100000"/>
              </a:pPr>
              <a:r>
                <a:rPr lang="en-GB" sz="2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Dilution 40%</a:t>
              </a:r>
              <a:endParaRPr lang="en-GB" sz="11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B9955B0-BF20-4A27-A02F-32914657D16B}"/>
              </a:ext>
            </a:extLst>
          </p:cNvPr>
          <p:cNvGrpSpPr/>
          <p:nvPr/>
        </p:nvGrpSpPr>
        <p:grpSpPr>
          <a:xfrm>
            <a:off x="-89105" y="1284252"/>
            <a:ext cx="2997519" cy="4509852"/>
            <a:chOff x="-89105" y="1284252"/>
            <a:chExt cx="2997519" cy="450985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CF2C076-481E-42A0-9AB8-433F24D9D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87"/>
            <a:stretch/>
          </p:blipFill>
          <p:spPr>
            <a:xfrm>
              <a:off x="1753519" y="3768273"/>
              <a:ext cx="1086547" cy="1694950"/>
            </a:xfrm>
            <a:prstGeom prst="rect">
              <a:avLst/>
            </a:prstGeom>
          </p:spPr>
        </p:pic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86E8E3A-B0BA-419A-BFCE-B7165E787582}"/>
                </a:ext>
              </a:extLst>
            </p:cNvPr>
            <p:cNvGrpSpPr/>
            <p:nvPr/>
          </p:nvGrpSpPr>
          <p:grpSpPr>
            <a:xfrm>
              <a:off x="-89105" y="1284252"/>
              <a:ext cx="2997519" cy="4509852"/>
              <a:chOff x="-89105" y="1284252"/>
              <a:chExt cx="2997519" cy="450985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88EC221-19E2-4706-ADDA-19C46F454D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281"/>
              <a:stretch/>
            </p:blipFill>
            <p:spPr>
              <a:xfrm flipH="1">
                <a:off x="1740432" y="1931697"/>
                <a:ext cx="1167982" cy="1694950"/>
              </a:xfrm>
              <a:prstGeom prst="rect">
                <a:avLst/>
              </a:prstGeom>
            </p:spPr>
          </p:pic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4C22234-4A7F-42DD-B7A5-00BBD3CDCCB3}"/>
                  </a:ext>
                </a:extLst>
              </p:cNvPr>
              <p:cNvGrpSpPr/>
              <p:nvPr/>
            </p:nvGrpSpPr>
            <p:grpSpPr>
              <a:xfrm>
                <a:off x="-89105" y="1284252"/>
                <a:ext cx="2943273" cy="4509852"/>
                <a:chOff x="-89105" y="1284252"/>
                <a:chExt cx="2943273" cy="4509852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B130DA20-4911-4E63-BD27-5AE959B963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281"/>
                <a:stretch/>
              </p:blipFill>
              <p:spPr>
                <a:xfrm>
                  <a:off x="595405" y="1931697"/>
                  <a:ext cx="1167982" cy="169495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42835E8-4D08-406B-848F-0F5AE66A84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887"/>
                <a:stretch/>
              </p:blipFill>
              <p:spPr>
                <a:xfrm flipH="1">
                  <a:off x="676840" y="3768273"/>
                  <a:ext cx="1086547" cy="1694950"/>
                </a:xfrm>
                <a:prstGeom prst="rect">
                  <a:avLst/>
                </a:prstGeom>
              </p:spPr>
            </p:pic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9DA656BC-68EB-4BD3-832C-DBC64DD762EF}"/>
                    </a:ext>
                  </a:extLst>
                </p:cNvPr>
                <p:cNvGrpSpPr/>
                <p:nvPr/>
              </p:nvGrpSpPr>
              <p:grpSpPr>
                <a:xfrm>
                  <a:off x="396080" y="2035455"/>
                  <a:ext cx="632697" cy="1464887"/>
                  <a:chOff x="2840691" y="1917082"/>
                  <a:chExt cx="632697" cy="146488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BC7661EC-CF07-4E7D-9A0D-8C6A2315F7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5903" y="2533519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BC7661EC-CF07-4E7D-9A0D-8C6A2315F7C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5903" y="2533519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3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1869000C-C2CE-4432-898E-6B25F67C13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5903" y="1917082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1869000C-C2CE-4432-898E-6B25F67C132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5903" y="1917082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3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3B374F35-77D9-4B0A-878C-1C86E1DE6B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5336" y="3120359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3B374F35-77D9-4B0A-878C-1C86E1DE6B5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65336" y="3120359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A2966BFF-B880-45D8-9FA0-44525417C1B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67470" y="2436367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A2966BFF-B880-45D8-9FA0-44525417C1B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2667470" y="2436367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3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4914044-EE21-4DF8-8C95-190BA82C43A1}"/>
                    </a:ext>
                  </a:extLst>
                </p:cNvPr>
                <p:cNvGrpSpPr/>
                <p:nvPr/>
              </p:nvGrpSpPr>
              <p:grpSpPr>
                <a:xfrm>
                  <a:off x="419783" y="3878216"/>
                  <a:ext cx="632697" cy="1464887"/>
                  <a:chOff x="2840691" y="1917082"/>
                  <a:chExt cx="632697" cy="146488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43B46523-CFA6-464F-B791-D7C5C79E54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5903" y="2533519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43B46523-CFA6-464F-B791-D7C5C79E543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5903" y="2533519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4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85C4602F-4D27-4838-8264-8853F90DEC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5903" y="1917082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85C4602F-4D27-4838-8264-8853F90DEC4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5903" y="1917082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4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5B91B427-6794-460B-8EC3-CD2C7C05E4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5336" y="3120359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5B91B427-6794-460B-8EC3-CD2C7C05E47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65336" y="3120359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F317A070-ECDC-4A2B-951F-DB2F4DE2690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67470" y="2436367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F317A070-ECDC-4A2B-951F-DB2F4DE2690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2667470" y="2436367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4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A702FD2-50F5-4A17-9493-1625AF47BBDD}"/>
                    </a:ext>
                  </a:extLst>
                </p:cNvPr>
                <p:cNvSpPr/>
                <p:nvPr/>
              </p:nvSpPr>
              <p:spPr>
                <a:xfrm>
                  <a:off x="870485" y="1776053"/>
                  <a:ext cx="49244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EXP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9EE530D3-E469-43F4-B23B-6E3981835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359"/>
                <a:stretch/>
              </p:blipFill>
              <p:spPr>
                <a:xfrm>
                  <a:off x="1745158" y="3761922"/>
                  <a:ext cx="1109010" cy="1710000"/>
                </a:xfrm>
                <a:prstGeom prst="rect">
                  <a:avLst/>
                </a:prstGeom>
              </p:spPr>
            </p:pic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74EAF1C-2836-44E4-8019-D97246F07E1D}"/>
                    </a:ext>
                  </a:extLst>
                </p:cNvPr>
                <p:cNvGrpSpPr/>
                <p:nvPr/>
              </p:nvGrpSpPr>
              <p:grpSpPr>
                <a:xfrm>
                  <a:off x="805547" y="5354281"/>
                  <a:ext cx="1963142" cy="439823"/>
                  <a:chOff x="3185943" y="3726462"/>
                  <a:chExt cx="1963142" cy="43982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6D1DFF46-D49D-4FDD-8B56-53A98F5AA2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5943" y="3726462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6D1DFF46-D49D-4FDD-8B56-53A98F5AA2B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85943" y="3726462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8F86F514-3D20-4452-9E73-A4C3008D89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41033" y="3726462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8F86F514-3D20-4452-9E73-A4C3008D896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41033" y="3726462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58CFB0E8-EB88-4FD4-8D10-B154F3CB87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4263" y="3726462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58CFB0E8-EB88-4FD4-8D10-B154F3CB878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64263" y="3726462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EAC52E77-AD09-46CA-B9AA-CC9110368A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4263" y="3904675"/>
                        <a:ext cx="608052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n-GB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GB" sz="11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EAC52E77-AD09-46CA-B9AA-CC9110368A1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64263" y="3904675"/>
                        <a:ext cx="608052" cy="261610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r="-2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E1BC920E-9FA5-4D88-A6A8-1D5B42CEB3C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448109" y="4543748"/>
                  <a:ext cx="1260000" cy="144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BF474085-98F1-4533-8684-451E14E6E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989" y="5133653"/>
                      <a:ext cx="608052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GB" sz="1100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BF474085-98F1-4533-8684-451E14E6ED7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989" y="5133653"/>
                      <a:ext cx="608052" cy="26161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B289D64C-3C32-48E9-8667-C88F6E6D7B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83" y="3897999"/>
                      <a:ext cx="608052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oMath>
                        </m:oMathPara>
                      </a14:m>
                      <a:endParaRPr lang="en-GB" sz="1100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B289D64C-3C32-48E9-8667-C88F6E6D7B9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883" y="3897999"/>
                      <a:ext cx="608052" cy="261610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E51B81F9-D87B-4E82-973C-DA956C54C5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9105" y="3602317"/>
                      <a:ext cx="761940" cy="28155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GB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𝑝𝑝𝑏</m:t>
                            </m:r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GB" sz="1200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E51B81F9-D87B-4E82-973C-DA956C54C5D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89105" y="3602317"/>
                      <a:ext cx="761940" cy="281552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BB8CEB5-C587-43EC-863B-DA00DCFB2B01}"/>
                    </a:ext>
                  </a:extLst>
                </p:cNvPr>
                <p:cNvGrpSpPr/>
                <p:nvPr/>
              </p:nvGrpSpPr>
              <p:grpSpPr>
                <a:xfrm>
                  <a:off x="1898018" y="1378546"/>
                  <a:ext cx="692638" cy="622027"/>
                  <a:chOff x="-2851675" y="-836856"/>
                  <a:chExt cx="2829340" cy="1765666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8E050D5-1FFB-4646-8487-A08FAE250446}"/>
                      </a:ext>
                    </a:extLst>
                  </p:cNvPr>
                  <p:cNvSpPr/>
                  <p:nvPr/>
                </p:nvSpPr>
                <p:spPr>
                  <a:xfrm>
                    <a:off x="-2814436" y="-836856"/>
                    <a:ext cx="2756695" cy="1754240"/>
                  </a:xfrm>
                  <a:prstGeom prst="rect">
                    <a:avLst/>
                  </a:prstGeom>
                  <a:noFill/>
                  <a:ln>
                    <a:solidFill>
                      <a:srgbClr val="000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85230DDA-639C-43BC-8B35-6F0589F1C139}"/>
                      </a:ext>
                    </a:extLst>
                  </p:cNvPr>
                  <p:cNvSpPr/>
                  <p:nvPr/>
                </p:nvSpPr>
                <p:spPr>
                  <a:xfrm>
                    <a:off x="-109092" y="-525164"/>
                    <a:ext cx="86757" cy="1933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E24BF7C-2717-41A3-937E-1BD04F139BD3}"/>
                      </a:ext>
                    </a:extLst>
                  </p:cNvPr>
                  <p:cNvSpPr/>
                  <p:nvPr/>
                </p:nvSpPr>
                <p:spPr>
                  <a:xfrm>
                    <a:off x="-2851675" y="-525164"/>
                    <a:ext cx="86757" cy="1933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9A7965B5-3A18-4E26-B1A5-FA2CC7484D93}"/>
                      </a:ext>
                    </a:extLst>
                  </p:cNvPr>
                  <p:cNvSpPr/>
                  <p:nvPr/>
                </p:nvSpPr>
                <p:spPr>
                  <a:xfrm>
                    <a:off x="-2768999" y="-154371"/>
                    <a:ext cx="786955" cy="1062165"/>
                  </a:xfrm>
                  <a:custGeom>
                    <a:avLst/>
                    <a:gdLst>
                      <a:gd name="connsiteX0" fmla="*/ 809625 w 809625"/>
                      <a:gd name="connsiteY0" fmla="*/ 876300 h 876300"/>
                      <a:gd name="connsiteX1" fmla="*/ 0 w 809625"/>
                      <a:gd name="connsiteY1" fmla="*/ 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09625" h="876300">
                        <a:moveTo>
                          <a:pt x="809625" y="876300"/>
                        </a:moveTo>
                        <a:cubicBezTo>
                          <a:pt x="512762" y="443706"/>
                          <a:pt x="215900" y="11112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73CF"/>
                    </a:solidFill>
                    <a:prstDash val="dash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786EF00E-0AEA-4D2F-AFAA-99D6259D23AF}"/>
                      </a:ext>
                    </a:extLst>
                  </p:cNvPr>
                  <p:cNvSpPr/>
                  <p:nvPr/>
                </p:nvSpPr>
                <p:spPr>
                  <a:xfrm>
                    <a:off x="-2709533" y="432734"/>
                    <a:ext cx="370799" cy="372439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F8A5330C-A903-4146-B4FB-E5370A6FA440}"/>
                      </a:ext>
                    </a:extLst>
                  </p:cNvPr>
                  <p:cNvSpPr/>
                  <p:nvPr/>
                </p:nvSpPr>
                <p:spPr>
                  <a:xfrm>
                    <a:off x="-2132595" y="-376789"/>
                    <a:ext cx="601410" cy="1188531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cxnSp>
                <p:nvCxnSpPr>
                  <p:cNvPr id="83" name="Straight Arrow Connector 82">
                    <a:extLst>
                      <a:ext uri="{FF2B5EF4-FFF2-40B4-BE49-F238E27FC236}">
                        <a16:creationId xmlns:a16="http://schemas.microsoft.com/office/drawing/2014/main" id="{8DB39AC6-99B8-46CF-872E-92C208FE21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1407595" y="-364952"/>
                    <a:ext cx="0" cy="129376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C446406-C6EB-465D-8862-14AE41004C55}"/>
                      </a:ext>
                    </a:extLst>
                  </p:cNvPr>
                  <p:cNvSpPr/>
                  <p:nvPr/>
                </p:nvSpPr>
                <p:spPr>
                  <a:xfrm flipH="1">
                    <a:off x="-861986" y="-140765"/>
                    <a:ext cx="786955" cy="1062165"/>
                  </a:xfrm>
                  <a:custGeom>
                    <a:avLst/>
                    <a:gdLst>
                      <a:gd name="connsiteX0" fmla="*/ 809625 w 809625"/>
                      <a:gd name="connsiteY0" fmla="*/ 876300 h 876300"/>
                      <a:gd name="connsiteX1" fmla="*/ 0 w 809625"/>
                      <a:gd name="connsiteY1" fmla="*/ 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09625" h="876300">
                        <a:moveTo>
                          <a:pt x="809625" y="876300"/>
                        </a:moveTo>
                        <a:cubicBezTo>
                          <a:pt x="512762" y="443706"/>
                          <a:pt x="215900" y="11112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73CF"/>
                    </a:solidFill>
                    <a:prstDash val="dash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3DB6F7F9-4628-4DA5-8A7D-F16A465AA05D}"/>
                      </a:ext>
                    </a:extLst>
                  </p:cNvPr>
                  <p:cNvSpPr/>
                  <p:nvPr/>
                </p:nvSpPr>
                <p:spPr>
                  <a:xfrm flipH="1">
                    <a:off x="-565751" y="459551"/>
                    <a:ext cx="370799" cy="372439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31EF8DA9-6108-492B-B22D-D2432A8D21B6}"/>
                      </a:ext>
                    </a:extLst>
                  </p:cNvPr>
                  <p:cNvSpPr/>
                  <p:nvPr/>
                </p:nvSpPr>
                <p:spPr>
                  <a:xfrm rot="1516265" flipH="1">
                    <a:off x="-2532567" y="-778892"/>
                    <a:ext cx="432248" cy="670360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FC6C364A-4B15-415B-8C3F-812A35F2D690}"/>
                      </a:ext>
                    </a:extLst>
                  </p:cNvPr>
                  <p:cNvSpPr/>
                  <p:nvPr/>
                </p:nvSpPr>
                <p:spPr>
                  <a:xfrm flipH="1">
                    <a:off x="-1275835" y="-388313"/>
                    <a:ext cx="601410" cy="1188531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6DC5A2B3-CFF4-4833-B2EC-8D08D0F05B2D}"/>
                      </a:ext>
                    </a:extLst>
                  </p:cNvPr>
                  <p:cNvSpPr/>
                  <p:nvPr/>
                </p:nvSpPr>
                <p:spPr>
                  <a:xfrm rot="20083735">
                    <a:off x="-758486" y="-778892"/>
                    <a:ext cx="432248" cy="670360"/>
                  </a:xfrm>
                  <a:custGeom>
                    <a:avLst/>
                    <a:gdLst>
                      <a:gd name="connsiteX0" fmla="*/ 152400 w 435288"/>
                      <a:gd name="connsiteY0" fmla="*/ 1721 h 404941"/>
                      <a:gd name="connsiteX1" fmla="*/ 0 w 435288"/>
                      <a:gd name="connsiteY1" fmla="*/ 116021 h 404941"/>
                      <a:gd name="connsiteX2" fmla="*/ 152400 w 435288"/>
                      <a:gd name="connsiteY2" fmla="*/ 382721 h 404941"/>
                      <a:gd name="connsiteX3" fmla="*/ 428625 w 435288"/>
                      <a:gd name="connsiteY3" fmla="*/ 354146 h 404941"/>
                      <a:gd name="connsiteX4" fmla="*/ 333375 w 435288"/>
                      <a:gd name="connsiteY4" fmla="*/ 68396 h 404941"/>
                      <a:gd name="connsiteX5" fmla="*/ 152400 w 435288"/>
                      <a:gd name="connsiteY5" fmla="*/ 1721 h 404941"/>
                      <a:gd name="connsiteX0" fmla="*/ 152400 w 417425"/>
                      <a:gd name="connsiteY0" fmla="*/ 1641 h 395840"/>
                      <a:gd name="connsiteX1" fmla="*/ 0 w 417425"/>
                      <a:gd name="connsiteY1" fmla="*/ 115941 h 395840"/>
                      <a:gd name="connsiteX2" fmla="*/ 152400 w 417425"/>
                      <a:gd name="connsiteY2" fmla="*/ 382641 h 395840"/>
                      <a:gd name="connsiteX3" fmla="*/ 409575 w 417425"/>
                      <a:gd name="connsiteY3" fmla="*/ 325491 h 395840"/>
                      <a:gd name="connsiteX4" fmla="*/ 333375 w 417425"/>
                      <a:gd name="connsiteY4" fmla="*/ 68316 h 395840"/>
                      <a:gd name="connsiteX5" fmla="*/ 152400 w 417425"/>
                      <a:gd name="connsiteY5" fmla="*/ 1641 h 395840"/>
                      <a:gd name="connsiteX0" fmla="*/ 117475 w 382500"/>
                      <a:gd name="connsiteY0" fmla="*/ 1972 h 395718"/>
                      <a:gd name="connsiteX1" fmla="*/ 0 w 382500"/>
                      <a:gd name="connsiteY1" fmla="*/ 122622 h 395718"/>
                      <a:gd name="connsiteX2" fmla="*/ 117475 w 382500"/>
                      <a:gd name="connsiteY2" fmla="*/ 382972 h 395718"/>
                      <a:gd name="connsiteX3" fmla="*/ 374650 w 382500"/>
                      <a:gd name="connsiteY3" fmla="*/ 325822 h 395718"/>
                      <a:gd name="connsiteX4" fmla="*/ 298450 w 382500"/>
                      <a:gd name="connsiteY4" fmla="*/ 68647 h 395718"/>
                      <a:gd name="connsiteX5" fmla="*/ 117475 w 382500"/>
                      <a:gd name="connsiteY5" fmla="*/ 1972 h 395718"/>
                      <a:gd name="connsiteX0" fmla="*/ 146316 w 382398"/>
                      <a:gd name="connsiteY0" fmla="*/ 2139 h 392710"/>
                      <a:gd name="connsiteX1" fmla="*/ 266 w 382398"/>
                      <a:gd name="connsiteY1" fmla="*/ 119614 h 392710"/>
                      <a:gd name="connsiteX2" fmla="*/ 117741 w 382398"/>
                      <a:gd name="connsiteY2" fmla="*/ 379964 h 392710"/>
                      <a:gd name="connsiteX3" fmla="*/ 374916 w 382398"/>
                      <a:gd name="connsiteY3" fmla="*/ 322814 h 392710"/>
                      <a:gd name="connsiteX4" fmla="*/ 298716 w 382398"/>
                      <a:gd name="connsiteY4" fmla="*/ 65639 h 392710"/>
                      <a:gd name="connsiteX5" fmla="*/ 146316 w 382398"/>
                      <a:gd name="connsiteY5" fmla="*/ 2139 h 392710"/>
                      <a:gd name="connsiteX0" fmla="*/ 146477 w 382559"/>
                      <a:gd name="connsiteY0" fmla="*/ 2139 h 368995"/>
                      <a:gd name="connsiteX1" fmla="*/ 427 w 382559"/>
                      <a:gd name="connsiteY1" fmla="*/ 119614 h 368995"/>
                      <a:gd name="connsiteX2" fmla="*/ 111552 w 382559"/>
                      <a:gd name="connsiteY2" fmla="*/ 348214 h 368995"/>
                      <a:gd name="connsiteX3" fmla="*/ 375077 w 382559"/>
                      <a:gd name="connsiteY3" fmla="*/ 322814 h 368995"/>
                      <a:gd name="connsiteX4" fmla="*/ 298877 w 382559"/>
                      <a:gd name="connsiteY4" fmla="*/ 65639 h 368995"/>
                      <a:gd name="connsiteX5" fmla="*/ 146477 w 382559"/>
                      <a:gd name="connsiteY5" fmla="*/ 2139 h 368995"/>
                      <a:gd name="connsiteX0" fmla="*/ 146586 w 382668"/>
                      <a:gd name="connsiteY0" fmla="*/ 2139 h 366280"/>
                      <a:gd name="connsiteX1" fmla="*/ 536 w 382668"/>
                      <a:gd name="connsiteY1" fmla="*/ 119614 h 366280"/>
                      <a:gd name="connsiteX2" fmla="*/ 111661 w 382668"/>
                      <a:gd name="connsiteY2" fmla="*/ 348214 h 366280"/>
                      <a:gd name="connsiteX3" fmla="*/ 375186 w 382668"/>
                      <a:gd name="connsiteY3" fmla="*/ 322814 h 366280"/>
                      <a:gd name="connsiteX4" fmla="*/ 298986 w 382668"/>
                      <a:gd name="connsiteY4" fmla="*/ 65639 h 366280"/>
                      <a:gd name="connsiteX5" fmla="*/ 146586 w 382668"/>
                      <a:gd name="connsiteY5" fmla="*/ 2139 h 366280"/>
                      <a:gd name="connsiteX0" fmla="*/ 146457 w 382539"/>
                      <a:gd name="connsiteY0" fmla="*/ 2139 h 374492"/>
                      <a:gd name="connsiteX1" fmla="*/ 407 w 382539"/>
                      <a:gd name="connsiteY1" fmla="*/ 119614 h 374492"/>
                      <a:gd name="connsiteX2" fmla="*/ 111532 w 382539"/>
                      <a:gd name="connsiteY2" fmla="*/ 348214 h 374492"/>
                      <a:gd name="connsiteX3" fmla="*/ 375057 w 382539"/>
                      <a:gd name="connsiteY3" fmla="*/ 322814 h 374492"/>
                      <a:gd name="connsiteX4" fmla="*/ 298857 w 382539"/>
                      <a:gd name="connsiteY4" fmla="*/ 65639 h 374492"/>
                      <a:gd name="connsiteX5" fmla="*/ 146457 w 382539"/>
                      <a:gd name="connsiteY5" fmla="*/ 2139 h 374492"/>
                      <a:gd name="connsiteX0" fmla="*/ 146457 w 382539"/>
                      <a:gd name="connsiteY0" fmla="*/ 2139 h 375392"/>
                      <a:gd name="connsiteX1" fmla="*/ 407 w 382539"/>
                      <a:gd name="connsiteY1" fmla="*/ 119614 h 375392"/>
                      <a:gd name="connsiteX2" fmla="*/ 111532 w 382539"/>
                      <a:gd name="connsiteY2" fmla="*/ 348214 h 375392"/>
                      <a:gd name="connsiteX3" fmla="*/ 375057 w 382539"/>
                      <a:gd name="connsiteY3" fmla="*/ 322814 h 375392"/>
                      <a:gd name="connsiteX4" fmla="*/ 298857 w 382539"/>
                      <a:gd name="connsiteY4" fmla="*/ 65639 h 375392"/>
                      <a:gd name="connsiteX5" fmla="*/ 146457 w 382539"/>
                      <a:gd name="connsiteY5" fmla="*/ 2139 h 375392"/>
                      <a:gd name="connsiteX0" fmla="*/ 146463 w 370799"/>
                      <a:gd name="connsiteY0" fmla="*/ 1983 h 363580"/>
                      <a:gd name="connsiteX1" fmla="*/ 413 w 370799"/>
                      <a:gd name="connsiteY1" fmla="*/ 119458 h 363580"/>
                      <a:gd name="connsiteX2" fmla="*/ 111538 w 370799"/>
                      <a:gd name="connsiteY2" fmla="*/ 348058 h 363580"/>
                      <a:gd name="connsiteX3" fmla="*/ 362363 w 370799"/>
                      <a:gd name="connsiteY3" fmla="*/ 306783 h 363580"/>
                      <a:gd name="connsiteX4" fmla="*/ 298863 w 370799"/>
                      <a:gd name="connsiteY4" fmla="*/ 65483 h 363580"/>
                      <a:gd name="connsiteX5" fmla="*/ 146463 w 370799"/>
                      <a:gd name="connsiteY5" fmla="*/ 1983 h 363580"/>
                      <a:gd name="connsiteX0" fmla="*/ 146463 w 370799"/>
                      <a:gd name="connsiteY0" fmla="*/ 1983 h 372439"/>
                      <a:gd name="connsiteX1" fmla="*/ 413 w 370799"/>
                      <a:gd name="connsiteY1" fmla="*/ 119458 h 372439"/>
                      <a:gd name="connsiteX2" fmla="*/ 111538 w 370799"/>
                      <a:gd name="connsiteY2" fmla="*/ 348058 h 372439"/>
                      <a:gd name="connsiteX3" fmla="*/ 362363 w 370799"/>
                      <a:gd name="connsiteY3" fmla="*/ 306783 h 372439"/>
                      <a:gd name="connsiteX4" fmla="*/ 298863 w 370799"/>
                      <a:gd name="connsiteY4" fmla="*/ 65483 h 372439"/>
                      <a:gd name="connsiteX5" fmla="*/ 146463 w 370799"/>
                      <a:gd name="connsiteY5" fmla="*/ 1983 h 37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0799" h="372439">
                        <a:moveTo>
                          <a:pt x="146463" y="1983"/>
                        </a:moveTo>
                        <a:cubicBezTo>
                          <a:pt x="96721" y="10979"/>
                          <a:pt x="6234" y="61779"/>
                          <a:pt x="413" y="119458"/>
                        </a:cubicBezTo>
                        <a:cubicBezTo>
                          <a:pt x="-5408" y="177137"/>
                          <a:pt x="51213" y="316837"/>
                          <a:pt x="111538" y="348058"/>
                        </a:cubicBezTo>
                        <a:cubicBezTo>
                          <a:pt x="171863" y="379279"/>
                          <a:pt x="319501" y="394095"/>
                          <a:pt x="362363" y="306783"/>
                        </a:cubicBezTo>
                        <a:cubicBezTo>
                          <a:pt x="392525" y="254396"/>
                          <a:pt x="334846" y="116283"/>
                          <a:pt x="298863" y="65483"/>
                        </a:cubicBezTo>
                        <a:cubicBezTo>
                          <a:pt x="262880" y="14683"/>
                          <a:pt x="196205" y="-7013"/>
                          <a:pt x="146463" y="1983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ACCBA90-58B6-426D-93D5-0388E45B52CF}"/>
                    </a:ext>
                  </a:extLst>
                </p:cNvPr>
                <p:cNvSpPr/>
                <p:nvPr/>
              </p:nvSpPr>
              <p:spPr>
                <a:xfrm>
                  <a:off x="603596" y="1284252"/>
                  <a:ext cx="127128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1200"/>
                    </a:spcAft>
                    <a:buSzPct val="100000"/>
                  </a:pPr>
                  <a:r>
                    <a:rPr lang="en-GB" sz="2000" dirty="0">
                      <a:solidFill>
                        <a:srgbClr val="0000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Dilution 0%</a:t>
                  </a:r>
                  <a:endParaRPr lang="en-GB" sz="11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9055D66B-7681-4E9B-B493-1CD9A17EA4E7}"/>
                    </a:ext>
                  </a:extLst>
                </p:cNvPr>
                <p:cNvSpPr/>
                <p:nvPr/>
              </p:nvSpPr>
              <p:spPr>
                <a:xfrm>
                  <a:off x="863706" y="3607591"/>
                  <a:ext cx="9412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LES-CMC</a:t>
                  </a: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59575C22-C247-4DE6-A283-4E22E59BF609}"/>
                    </a:ext>
                  </a:extLst>
                </p:cNvPr>
                <p:cNvSpPr/>
                <p:nvPr/>
              </p:nvSpPr>
              <p:spPr>
                <a:xfrm>
                  <a:off x="1919403" y="3607591"/>
                  <a:ext cx="58702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ISRN</a:t>
                  </a:r>
                </a:p>
              </p:txBody>
            </p:sp>
          </p:grpSp>
        </p:grpSp>
      </p:grpSp>
      <p:sp>
        <p:nvSpPr>
          <p:cNvPr id="165" name="Title 1">
            <a:extLst>
              <a:ext uri="{FF2B5EF4-FFF2-40B4-BE49-F238E27FC236}">
                <a16:creationId xmlns:a16="http://schemas.microsoft.com/office/drawing/2014/main" id="{14F407E7-3764-4BBC-B9AC-BF528390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</p:spPr>
        <p:txBody>
          <a:bodyPr>
            <a:normAutofit/>
          </a:bodyPr>
          <a:lstStyle/>
          <a:p>
            <a:r>
              <a:rPr lang="en-US" dirty="0"/>
              <a:t>Application 3: Cambridge RQL burner 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D771111-7A07-4A92-9FD5-8884A63E4798}"/>
              </a:ext>
            </a:extLst>
          </p:cNvPr>
          <p:cNvGrpSpPr/>
          <p:nvPr/>
        </p:nvGrpSpPr>
        <p:grpSpPr>
          <a:xfrm>
            <a:off x="5523323" y="2043631"/>
            <a:ext cx="3749467" cy="2956798"/>
            <a:chOff x="4504271" y="948080"/>
            <a:chExt cx="4506379" cy="4299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F6465527-D1CE-4307-81B1-1424BFCA849B}"/>
                    </a:ext>
                  </a:extLst>
                </p:cNvPr>
                <p:cNvSpPr/>
                <p:nvPr/>
              </p:nvSpPr>
              <p:spPr>
                <a:xfrm>
                  <a:off x="6824238" y="4495343"/>
                  <a:ext cx="769644" cy="396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F6465527-D1CE-4307-81B1-1424BFCA84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238" y="4495343"/>
                  <a:ext cx="769644" cy="3966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5FEEF654-B6AF-4777-9BE1-98829AB81126}"/>
                    </a:ext>
                  </a:extLst>
                </p:cNvPr>
                <p:cNvSpPr/>
                <p:nvPr/>
              </p:nvSpPr>
              <p:spPr>
                <a:xfrm>
                  <a:off x="7577189" y="4495343"/>
                  <a:ext cx="769644" cy="396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5FEEF654-B6AF-4777-9BE1-98829AB811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189" y="4495343"/>
                  <a:ext cx="769644" cy="3966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64A10349-5B58-4E4A-AD32-10232F718BB6}"/>
                    </a:ext>
                  </a:extLst>
                </p:cNvPr>
                <p:cNvSpPr/>
                <p:nvPr/>
              </p:nvSpPr>
              <p:spPr>
                <a:xfrm>
                  <a:off x="8241006" y="4495343"/>
                  <a:ext cx="769644" cy="396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64A10349-5B58-4E4A-AD32-10232F718B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006" y="4495343"/>
                  <a:ext cx="769644" cy="3966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EE0588D5-DB40-4B0D-AF36-BE954F5A091B}"/>
                    </a:ext>
                  </a:extLst>
                </p:cNvPr>
                <p:cNvSpPr/>
                <p:nvPr/>
              </p:nvSpPr>
              <p:spPr>
                <a:xfrm>
                  <a:off x="7504641" y="4844574"/>
                  <a:ext cx="769644" cy="4027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2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EE0588D5-DB40-4B0D-AF36-BE954F5A0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641" y="4844574"/>
                  <a:ext cx="769644" cy="402763"/>
                </a:xfrm>
                <a:prstGeom prst="rect">
                  <a:avLst/>
                </a:prstGeom>
                <a:blipFill>
                  <a:blip r:embed="rId50"/>
                  <a:stretch>
                    <a:fillRect r="-952" b="-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86A42903-684A-48AA-8104-BDEF3E330C24}"/>
                    </a:ext>
                  </a:extLst>
                </p:cNvPr>
                <p:cNvSpPr/>
                <p:nvPr/>
              </p:nvSpPr>
              <p:spPr>
                <a:xfrm rot="16200000">
                  <a:off x="3328575" y="3084768"/>
                  <a:ext cx="2684310" cy="3329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𝑑𝑙𝑜𝑔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2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86A42903-684A-48AA-8104-BDEF3E330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328575" y="3084768"/>
                  <a:ext cx="2684310" cy="332917"/>
                </a:xfrm>
                <a:prstGeom prst="rect">
                  <a:avLst/>
                </a:prstGeom>
                <a:blipFill>
                  <a:blip r:embed="rId51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4AAABB6-E40B-40F0-A144-42C68F8C8BDC}"/>
                    </a:ext>
                  </a:extLst>
                </p:cNvPr>
                <p:cNvSpPr/>
                <p:nvPr/>
              </p:nvSpPr>
              <p:spPr>
                <a:xfrm>
                  <a:off x="4685801" y="1854109"/>
                  <a:ext cx="769644" cy="4020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4AAABB6-E40B-40F0-A144-42C68F8C8B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801" y="1854109"/>
                  <a:ext cx="769644" cy="402017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3DE259B-45A8-47FE-9AF0-C14F2CEF0BC3}"/>
                    </a:ext>
                  </a:extLst>
                </p:cNvPr>
                <p:cNvSpPr/>
                <p:nvPr/>
              </p:nvSpPr>
              <p:spPr>
                <a:xfrm>
                  <a:off x="4685801" y="4272044"/>
                  <a:ext cx="769644" cy="4005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3DE259B-45A8-47FE-9AF0-C14F2CEF0B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801" y="4272044"/>
                  <a:ext cx="769644" cy="400526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A49A3EE7-F598-42C4-A977-9368FF44718B}"/>
                    </a:ext>
                  </a:extLst>
                </p:cNvPr>
                <p:cNvSpPr/>
                <p:nvPr/>
              </p:nvSpPr>
              <p:spPr>
                <a:xfrm>
                  <a:off x="4685801" y="2338371"/>
                  <a:ext cx="769644" cy="4014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A49A3EE7-F598-42C4-A977-9368FF4471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801" y="2338371"/>
                  <a:ext cx="769644" cy="401458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CCF8F46C-7F26-4FD7-B5F4-E3DA9456984B}"/>
                    </a:ext>
                  </a:extLst>
                </p:cNvPr>
                <p:cNvSpPr/>
                <p:nvPr/>
              </p:nvSpPr>
              <p:spPr>
                <a:xfrm>
                  <a:off x="4685801" y="2821790"/>
                  <a:ext cx="769644" cy="4020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CCF8F46C-7F26-4FD7-B5F4-E3DA945698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801" y="2821790"/>
                  <a:ext cx="769644" cy="402017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3FBE4FB3-A54B-47E2-A7A2-6990638BB705}"/>
                    </a:ext>
                  </a:extLst>
                </p:cNvPr>
                <p:cNvSpPr/>
                <p:nvPr/>
              </p:nvSpPr>
              <p:spPr>
                <a:xfrm>
                  <a:off x="4685801" y="3305208"/>
                  <a:ext cx="769644" cy="4020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3FBE4FB3-A54B-47E2-A7A2-6990638BB7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801" y="3305208"/>
                  <a:ext cx="769644" cy="402017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BCE80CB-9762-4BA9-AE19-77DD81D16166}"/>
                    </a:ext>
                  </a:extLst>
                </p:cNvPr>
                <p:cNvSpPr/>
                <p:nvPr/>
              </p:nvSpPr>
              <p:spPr>
                <a:xfrm>
                  <a:off x="4685801" y="3788626"/>
                  <a:ext cx="769644" cy="4020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BCE80CB-9762-4BA9-AE19-77DD81D161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801" y="3788626"/>
                  <a:ext cx="769644" cy="402017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9155DF0-0681-421A-AB9A-4184070E6A78}"/>
                    </a:ext>
                  </a:extLst>
                </p:cNvPr>
                <p:cNvSpPr/>
                <p:nvPr/>
              </p:nvSpPr>
              <p:spPr>
                <a:xfrm>
                  <a:off x="5035977" y="4496390"/>
                  <a:ext cx="769644" cy="396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9155DF0-0681-421A-AB9A-4184070E6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977" y="4496390"/>
                  <a:ext cx="769644" cy="3966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00E6C88-2ACF-4109-BDE7-38791EE735E4}"/>
                    </a:ext>
                  </a:extLst>
                </p:cNvPr>
                <p:cNvSpPr/>
                <p:nvPr/>
              </p:nvSpPr>
              <p:spPr>
                <a:xfrm>
                  <a:off x="5801579" y="4496390"/>
                  <a:ext cx="769644" cy="396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00E6C88-2ACF-4109-BDE7-38791EE735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579" y="4496390"/>
                  <a:ext cx="769644" cy="3966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B6523992-0DB3-47D0-AE6F-C28658E9BD3F}"/>
                    </a:ext>
                  </a:extLst>
                </p:cNvPr>
                <p:cNvSpPr/>
                <p:nvPr/>
              </p:nvSpPr>
              <p:spPr>
                <a:xfrm>
                  <a:off x="6498771" y="4496390"/>
                  <a:ext cx="769644" cy="396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B6523992-0DB3-47D0-AE6F-C28658E9BD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8771" y="4496390"/>
                  <a:ext cx="769644" cy="396610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91759813-0248-44C9-82F5-6E5BE198FDFA}"/>
                    </a:ext>
                  </a:extLst>
                </p:cNvPr>
                <p:cNvSpPr/>
                <p:nvPr/>
              </p:nvSpPr>
              <p:spPr>
                <a:xfrm>
                  <a:off x="5801579" y="4826406"/>
                  <a:ext cx="769644" cy="4027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2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91759813-0248-44C9-82F5-6E5BE198FD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579" y="4826406"/>
                  <a:ext cx="769644" cy="402763"/>
                </a:xfrm>
                <a:prstGeom prst="rect">
                  <a:avLst/>
                </a:prstGeom>
                <a:blipFill>
                  <a:blip r:embed="rId61"/>
                  <a:stretch>
                    <a:fillRect r="-1905" b="-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C5999BFD-6904-4B5D-B0A3-0703390AB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67" t="5352" r="7790" b="8480"/>
            <a:stretch/>
          </p:blipFill>
          <p:spPr>
            <a:xfrm>
              <a:off x="7038271" y="1858619"/>
              <a:ext cx="1764446" cy="2700396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8DEB4F85-3E52-4BB1-9DCF-A1ADB3C09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7" t="5567" r="51930" b="8777"/>
            <a:stretch/>
          </p:blipFill>
          <p:spPr>
            <a:xfrm>
              <a:off x="5265806" y="1863925"/>
              <a:ext cx="1749656" cy="2684308"/>
            </a:xfrm>
            <a:prstGeom prst="rect">
              <a:avLst/>
            </a:prstGeom>
          </p:spPr>
        </p:pic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0B671E79-5679-49B6-89A2-5E6926B0C9A7}"/>
                </a:ext>
              </a:extLst>
            </p:cNvPr>
            <p:cNvSpPr/>
            <p:nvPr/>
          </p:nvSpPr>
          <p:spPr>
            <a:xfrm>
              <a:off x="5386385" y="3758621"/>
              <a:ext cx="725100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GB" sz="14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spcAft>
                  <a:spcPts val="600"/>
                </a:spcAft>
              </a:pPr>
              <a:endParaRPr lang="en-GB" sz="14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8202039B-176A-47FA-9B7B-ABC7370EC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97" t="13281" r="62414" b="71120"/>
            <a:stretch/>
          </p:blipFill>
          <p:spPr>
            <a:xfrm>
              <a:off x="5449320" y="3841408"/>
              <a:ext cx="248712" cy="3851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4FDD6536-BCA5-4BC4-BCA7-D2FD779162F1}"/>
                    </a:ext>
                  </a:extLst>
                </p:cNvPr>
                <p:cNvSpPr/>
                <p:nvPr/>
              </p:nvSpPr>
              <p:spPr>
                <a:xfrm>
                  <a:off x="5565565" y="3771875"/>
                  <a:ext cx="610279" cy="272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0%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4FDD6536-BCA5-4BC4-BCA7-D2FD779162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65" y="3771875"/>
                  <a:ext cx="610279" cy="272767"/>
                </a:xfrm>
                <a:prstGeom prst="rect">
                  <a:avLst/>
                </a:prstGeom>
                <a:blipFill>
                  <a:blip r:embed="rId64"/>
                  <a:stretch>
                    <a:fillRect b="-322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55D5043D-BEE9-4EA2-9EBC-C4AD5D5422DB}"/>
                    </a:ext>
                  </a:extLst>
                </p:cNvPr>
                <p:cNvSpPr/>
                <p:nvPr/>
              </p:nvSpPr>
              <p:spPr>
                <a:xfrm>
                  <a:off x="5573314" y="4007401"/>
                  <a:ext cx="610278" cy="272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40%</m:t>
                        </m:r>
                      </m:oMath>
                    </m:oMathPara>
                  </a14:m>
                  <a:endParaRPr lang="en-GB" sz="1200" baseline="30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55D5043D-BEE9-4EA2-9EBC-C4AD5D5422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314" y="4007401"/>
                  <a:ext cx="610278" cy="272767"/>
                </a:xfrm>
                <a:prstGeom prst="rect">
                  <a:avLst/>
                </a:prstGeom>
                <a:blipFill>
                  <a:blip r:embed="rId65"/>
                  <a:stretch>
                    <a:fillRect b="-322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7053AE-1F85-493B-94AB-F94C4F38BC44}"/>
                </a:ext>
              </a:extLst>
            </p:cNvPr>
            <p:cNvSpPr/>
            <p:nvPr/>
          </p:nvSpPr>
          <p:spPr>
            <a:xfrm>
              <a:off x="5453592" y="1385745"/>
              <a:ext cx="1220910" cy="581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2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LES-CMC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98F8D10E-5F69-474F-872F-903F41612DEF}"/>
                </a:ext>
              </a:extLst>
            </p:cNvPr>
            <p:cNvSpPr/>
            <p:nvPr/>
          </p:nvSpPr>
          <p:spPr>
            <a:xfrm>
              <a:off x="7423018" y="1396068"/>
              <a:ext cx="1042894" cy="581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ISRN</a:t>
              </a:r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id="{166C3C6D-850A-47B2-8C0E-21F2D5D9B5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24927" y="948080"/>
              <a:ext cx="1371842" cy="325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6987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6700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962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079500" indent="-268288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350963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8081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2653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7225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1797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800"/>
                </a:spcAft>
                <a:buSzPct val="100000"/>
                <a:buNone/>
              </a:pPr>
              <a:r>
                <a:rPr lang="en-GB" sz="2400" dirty="0">
                  <a:solidFill>
                    <a:srgbClr val="FF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Burner-out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CB60E53-A166-4FE2-AB19-4646F5979DCE}"/>
              </a:ext>
            </a:extLst>
          </p:cNvPr>
          <p:cNvGrpSpPr/>
          <p:nvPr/>
        </p:nvGrpSpPr>
        <p:grpSpPr>
          <a:xfrm>
            <a:off x="6523831" y="4964626"/>
            <a:ext cx="2432515" cy="1744327"/>
            <a:chOff x="6523831" y="4964626"/>
            <a:chExt cx="2432515" cy="1744327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B9905FF-CC28-4795-884A-0FAE025E97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19952" y="4964626"/>
              <a:ext cx="736394" cy="1744327"/>
              <a:chOff x="23881686" y="8198929"/>
              <a:chExt cx="1868107" cy="4425076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6864A8-186C-45D6-9764-21844671FC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99079" y="11611174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B4878DF-5938-4A08-8CDF-BD53E9BE76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881686" y="8198929"/>
                <a:ext cx="1868107" cy="4425076"/>
                <a:chOff x="631831" y="574681"/>
                <a:chExt cx="2203484" cy="5219504"/>
              </a:xfrm>
            </p:grpSpPr>
            <p:sp>
              <p:nvSpPr>
                <p:cNvPr id="118" name="CustomShape 2">
                  <a:extLst>
                    <a:ext uri="{FF2B5EF4-FFF2-40B4-BE49-F238E27FC236}">
                      <a16:creationId xmlns:a16="http://schemas.microsoft.com/office/drawing/2014/main" id="{B215A78A-090D-41DE-B46A-061601BC4EC7}"/>
                    </a:ext>
                  </a:extLst>
                </p:cNvPr>
                <p:cNvSpPr/>
                <p:nvPr/>
              </p:nvSpPr>
              <p:spPr>
                <a:xfrm>
                  <a:off x="2177450" y="5534897"/>
                  <a:ext cx="657865" cy="188637"/>
                </a:xfrm>
                <a:prstGeom prst="rect">
                  <a:avLst/>
                </a:prstGeom>
                <a:noFill/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19" name="CustomShape 4">
                  <a:extLst>
                    <a:ext uri="{FF2B5EF4-FFF2-40B4-BE49-F238E27FC236}">
                      <a16:creationId xmlns:a16="http://schemas.microsoft.com/office/drawing/2014/main" id="{16EBF11D-1ABB-42FB-BBC2-38DFCE39F6A5}"/>
                    </a:ext>
                  </a:extLst>
                </p:cNvPr>
                <p:cNvSpPr/>
                <p:nvPr/>
              </p:nvSpPr>
              <p:spPr>
                <a:xfrm>
                  <a:off x="955822" y="4593646"/>
                  <a:ext cx="90666" cy="943399"/>
                </a:xfrm>
                <a:prstGeom prst="rect">
                  <a:avLst/>
                </a:prstGeom>
                <a:noFill/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0" name="CustomShape 5">
                  <a:extLst>
                    <a:ext uri="{FF2B5EF4-FFF2-40B4-BE49-F238E27FC236}">
                      <a16:creationId xmlns:a16="http://schemas.microsoft.com/office/drawing/2014/main" id="{B5915869-A916-44F0-A8E7-039087155DE1}"/>
                    </a:ext>
                  </a:extLst>
                </p:cNvPr>
                <p:cNvSpPr/>
                <p:nvPr/>
              </p:nvSpPr>
              <p:spPr>
                <a:xfrm>
                  <a:off x="2421302" y="4593646"/>
                  <a:ext cx="90666" cy="943399"/>
                </a:xfrm>
                <a:prstGeom prst="rect">
                  <a:avLst/>
                </a:prstGeom>
                <a:noFill/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1" name="CustomShape 6">
                  <a:extLst>
                    <a:ext uri="{FF2B5EF4-FFF2-40B4-BE49-F238E27FC236}">
                      <a16:creationId xmlns:a16="http://schemas.microsoft.com/office/drawing/2014/main" id="{62D16D11-1C2A-4676-9062-7427BF7FA64C}"/>
                    </a:ext>
                  </a:extLst>
                </p:cNvPr>
                <p:cNvSpPr/>
                <p:nvPr/>
              </p:nvSpPr>
              <p:spPr>
                <a:xfrm flipH="1">
                  <a:off x="1017054" y="4646284"/>
                  <a:ext cx="27071" cy="53927"/>
                </a:xfrm>
                <a:prstGeom prst="ellipse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2" name="CustomShape 7">
                  <a:extLst>
                    <a:ext uri="{FF2B5EF4-FFF2-40B4-BE49-F238E27FC236}">
                      <a16:creationId xmlns:a16="http://schemas.microsoft.com/office/drawing/2014/main" id="{7677D5B4-39E6-42EF-B52C-1A503ACA6FD6}"/>
                    </a:ext>
                  </a:extLst>
                </p:cNvPr>
                <p:cNvSpPr/>
                <p:nvPr/>
              </p:nvSpPr>
              <p:spPr>
                <a:xfrm flipH="1">
                  <a:off x="2423021" y="4646284"/>
                  <a:ext cx="27071" cy="53927"/>
                </a:xfrm>
                <a:prstGeom prst="ellipse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3" name="Line 8">
                  <a:extLst>
                    <a:ext uri="{FF2B5EF4-FFF2-40B4-BE49-F238E27FC236}">
                      <a16:creationId xmlns:a16="http://schemas.microsoft.com/office/drawing/2014/main" id="{D3A86475-C54A-4ABA-93FA-C229141FA8F7}"/>
                    </a:ext>
                  </a:extLst>
                </p:cNvPr>
                <p:cNvSpPr/>
                <p:nvPr/>
              </p:nvSpPr>
              <p:spPr>
                <a:xfrm>
                  <a:off x="1534623" y="5536186"/>
                  <a:ext cx="175101" cy="0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4" name="Line 9">
                  <a:extLst>
                    <a:ext uri="{FF2B5EF4-FFF2-40B4-BE49-F238E27FC236}">
                      <a16:creationId xmlns:a16="http://schemas.microsoft.com/office/drawing/2014/main" id="{625F5A25-289A-45AE-A1D3-F3297E190E7C}"/>
                    </a:ext>
                  </a:extLst>
                </p:cNvPr>
                <p:cNvSpPr/>
                <p:nvPr/>
              </p:nvSpPr>
              <p:spPr>
                <a:xfrm>
                  <a:off x="1709725" y="5533310"/>
                  <a:ext cx="0" cy="256332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5" name="Line 10">
                  <a:extLst>
                    <a:ext uri="{FF2B5EF4-FFF2-40B4-BE49-F238E27FC236}">
                      <a16:creationId xmlns:a16="http://schemas.microsoft.com/office/drawing/2014/main" id="{07498DED-8FB4-4B37-BC95-ADEC7DD2A42E}"/>
                    </a:ext>
                  </a:extLst>
                </p:cNvPr>
                <p:cNvSpPr/>
                <p:nvPr/>
              </p:nvSpPr>
              <p:spPr>
                <a:xfrm>
                  <a:off x="1538706" y="5536186"/>
                  <a:ext cx="48771" cy="42755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6" name="Line 11">
                  <a:extLst>
                    <a:ext uri="{FF2B5EF4-FFF2-40B4-BE49-F238E27FC236}">
                      <a16:creationId xmlns:a16="http://schemas.microsoft.com/office/drawing/2014/main" id="{98630827-3B56-4879-A094-FA6EF8EA0C3F}"/>
                    </a:ext>
                  </a:extLst>
                </p:cNvPr>
                <p:cNvSpPr/>
                <p:nvPr/>
              </p:nvSpPr>
              <p:spPr>
                <a:xfrm>
                  <a:off x="1587476" y="5578941"/>
                  <a:ext cx="0" cy="210701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7" name="Line 14">
                  <a:extLst>
                    <a:ext uri="{FF2B5EF4-FFF2-40B4-BE49-F238E27FC236}">
                      <a16:creationId xmlns:a16="http://schemas.microsoft.com/office/drawing/2014/main" id="{AAF7AEF2-C91B-4D20-A269-4EA3249A85B6}"/>
                    </a:ext>
                  </a:extLst>
                </p:cNvPr>
                <p:cNvSpPr/>
                <p:nvPr/>
              </p:nvSpPr>
              <p:spPr>
                <a:xfrm flipH="1">
                  <a:off x="1759140" y="5536419"/>
                  <a:ext cx="175101" cy="0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8" name="Line 15">
                  <a:extLst>
                    <a:ext uri="{FF2B5EF4-FFF2-40B4-BE49-F238E27FC236}">
                      <a16:creationId xmlns:a16="http://schemas.microsoft.com/office/drawing/2014/main" id="{936C902D-634D-42DC-AFB0-AEBB022DDD8C}"/>
                    </a:ext>
                  </a:extLst>
                </p:cNvPr>
                <p:cNvSpPr/>
                <p:nvPr/>
              </p:nvSpPr>
              <p:spPr>
                <a:xfrm>
                  <a:off x="1759140" y="5531196"/>
                  <a:ext cx="0" cy="258447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29" name="Line 16">
                  <a:extLst>
                    <a:ext uri="{FF2B5EF4-FFF2-40B4-BE49-F238E27FC236}">
                      <a16:creationId xmlns:a16="http://schemas.microsoft.com/office/drawing/2014/main" id="{CD3385F1-F318-463E-8FDB-044EA041A9EA}"/>
                    </a:ext>
                  </a:extLst>
                </p:cNvPr>
                <p:cNvSpPr/>
                <p:nvPr/>
              </p:nvSpPr>
              <p:spPr>
                <a:xfrm flipH="1">
                  <a:off x="1880100" y="5536186"/>
                  <a:ext cx="48985" cy="42755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0" name="Line 17">
                  <a:extLst>
                    <a:ext uri="{FF2B5EF4-FFF2-40B4-BE49-F238E27FC236}">
                      <a16:creationId xmlns:a16="http://schemas.microsoft.com/office/drawing/2014/main" id="{2D1E22CD-EE42-4A2C-B974-40BBA57F9C2E}"/>
                    </a:ext>
                  </a:extLst>
                </p:cNvPr>
                <p:cNvSpPr/>
                <p:nvPr/>
              </p:nvSpPr>
              <p:spPr>
                <a:xfrm>
                  <a:off x="1880100" y="5578941"/>
                  <a:ext cx="0" cy="210701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1" name="Line 31">
                  <a:extLst>
                    <a:ext uri="{FF2B5EF4-FFF2-40B4-BE49-F238E27FC236}">
                      <a16:creationId xmlns:a16="http://schemas.microsoft.com/office/drawing/2014/main" id="{0FED844D-01F5-4F36-A8F1-C1B59C6C1BC7}"/>
                    </a:ext>
                  </a:extLst>
                </p:cNvPr>
                <p:cNvSpPr/>
                <p:nvPr/>
              </p:nvSpPr>
              <p:spPr>
                <a:xfrm>
                  <a:off x="2047466" y="5533311"/>
                  <a:ext cx="0" cy="256332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2" name="Line 32">
                  <a:extLst>
                    <a:ext uri="{FF2B5EF4-FFF2-40B4-BE49-F238E27FC236}">
                      <a16:creationId xmlns:a16="http://schemas.microsoft.com/office/drawing/2014/main" id="{2BC44ECA-35EF-4485-8964-B927C27E0567}"/>
                    </a:ext>
                  </a:extLst>
                </p:cNvPr>
                <p:cNvSpPr/>
                <p:nvPr/>
              </p:nvSpPr>
              <p:spPr>
                <a:xfrm>
                  <a:off x="2068356" y="5533310"/>
                  <a:ext cx="0" cy="256332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3" name="Line 34">
                  <a:extLst>
                    <a:ext uri="{FF2B5EF4-FFF2-40B4-BE49-F238E27FC236}">
                      <a16:creationId xmlns:a16="http://schemas.microsoft.com/office/drawing/2014/main" id="{C5E1D2F5-2743-4BB9-879D-344F9E978106}"/>
                    </a:ext>
                  </a:extLst>
                </p:cNvPr>
                <p:cNvSpPr/>
                <p:nvPr/>
              </p:nvSpPr>
              <p:spPr>
                <a:xfrm>
                  <a:off x="1397121" y="5537869"/>
                  <a:ext cx="0" cy="251773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4" name="Line 35">
                  <a:extLst>
                    <a:ext uri="{FF2B5EF4-FFF2-40B4-BE49-F238E27FC236}">
                      <a16:creationId xmlns:a16="http://schemas.microsoft.com/office/drawing/2014/main" id="{EB0152A4-81F6-4CA7-BF2A-301F7945BD27}"/>
                    </a:ext>
                  </a:extLst>
                </p:cNvPr>
                <p:cNvSpPr/>
                <p:nvPr/>
              </p:nvSpPr>
              <p:spPr>
                <a:xfrm flipH="1">
                  <a:off x="1417316" y="5536186"/>
                  <a:ext cx="0" cy="253456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5" name="Line 36">
                  <a:extLst>
                    <a:ext uri="{FF2B5EF4-FFF2-40B4-BE49-F238E27FC236}">
                      <a16:creationId xmlns:a16="http://schemas.microsoft.com/office/drawing/2014/main" id="{A3B10F34-DB4C-4C50-8E3D-E0AF1C29E922}"/>
                    </a:ext>
                  </a:extLst>
                </p:cNvPr>
                <p:cNvSpPr/>
                <p:nvPr/>
              </p:nvSpPr>
              <p:spPr>
                <a:xfrm>
                  <a:off x="1289696" y="5531889"/>
                  <a:ext cx="0" cy="257753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6" name="CustomShape 38">
                  <a:extLst>
                    <a:ext uri="{FF2B5EF4-FFF2-40B4-BE49-F238E27FC236}">
                      <a16:creationId xmlns:a16="http://schemas.microsoft.com/office/drawing/2014/main" id="{2D6BE3F4-DBDB-4879-95E4-408BFA986910}"/>
                    </a:ext>
                  </a:extLst>
                </p:cNvPr>
                <p:cNvSpPr/>
                <p:nvPr/>
              </p:nvSpPr>
              <p:spPr>
                <a:xfrm>
                  <a:off x="631831" y="5534897"/>
                  <a:ext cx="657865" cy="188637"/>
                </a:xfrm>
                <a:prstGeom prst="rect">
                  <a:avLst/>
                </a:prstGeom>
                <a:noFill/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7" name="CustomShape 39">
                  <a:extLst>
                    <a:ext uri="{FF2B5EF4-FFF2-40B4-BE49-F238E27FC236}">
                      <a16:creationId xmlns:a16="http://schemas.microsoft.com/office/drawing/2014/main" id="{4DFAEC4E-A8BE-49E6-A518-D12167798B64}"/>
                    </a:ext>
                  </a:extLst>
                </p:cNvPr>
                <p:cNvSpPr/>
                <p:nvPr/>
              </p:nvSpPr>
              <p:spPr>
                <a:xfrm flipH="1">
                  <a:off x="847324" y="2530242"/>
                  <a:ext cx="27715" cy="3007878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8" name="Line 43">
                  <a:extLst>
                    <a:ext uri="{FF2B5EF4-FFF2-40B4-BE49-F238E27FC236}">
                      <a16:creationId xmlns:a16="http://schemas.microsoft.com/office/drawing/2014/main" id="{8D815797-54D0-4B3F-B815-8AADE91920AE}"/>
                    </a:ext>
                  </a:extLst>
                </p:cNvPr>
                <p:cNvSpPr/>
                <p:nvPr/>
              </p:nvSpPr>
              <p:spPr>
                <a:xfrm>
                  <a:off x="2176590" y="5531889"/>
                  <a:ext cx="0" cy="257753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39" name="CustomShape 77">
                  <a:extLst>
                    <a:ext uri="{FF2B5EF4-FFF2-40B4-BE49-F238E27FC236}">
                      <a16:creationId xmlns:a16="http://schemas.microsoft.com/office/drawing/2014/main" id="{D6B825FB-A1D6-478F-87F8-6353CED86DA8}"/>
                    </a:ext>
                  </a:extLst>
                </p:cNvPr>
                <p:cNvSpPr/>
                <p:nvPr/>
              </p:nvSpPr>
              <p:spPr>
                <a:xfrm>
                  <a:off x="2621971" y="5506967"/>
                  <a:ext cx="145882" cy="27071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0" name="CustomShape 78">
                  <a:extLst>
                    <a:ext uri="{FF2B5EF4-FFF2-40B4-BE49-F238E27FC236}">
                      <a16:creationId xmlns:a16="http://schemas.microsoft.com/office/drawing/2014/main" id="{FC05B50D-167B-4F65-8DB6-2039617D905B}"/>
                    </a:ext>
                  </a:extLst>
                </p:cNvPr>
                <p:cNvSpPr/>
                <p:nvPr/>
              </p:nvSpPr>
              <p:spPr>
                <a:xfrm>
                  <a:off x="700153" y="5507397"/>
                  <a:ext cx="145882" cy="27071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1" name="CustomShape 79">
                  <a:extLst>
                    <a:ext uri="{FF2B5EF4-FFF2-40B4-BE49-F238E27FC236}">
                      <a16:creationId xmlns:a16="http://schemas.microsoft.com/office/drawing/2014/main" id="{CE7E49DA-7439-4806-B9AD-B3BA0F269B99}"/>
                    </a:ext>
                  </a:extLst>
                </p:cNvPr>
                <p:cNvSpPr/>
                <p:nvPr/>
              </p:nvSpPr>
              <p:spPr>
                <a:xfrm>
                  <a:off x="2681913" y="5476458"/>
                  <a:ext cx="68107" cy="27071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2" name="Line 80">
                  <a:extLst>
                    <a:ext uri="{FF2B5EF4-FFF2-40B4-BE49-F238E27FC236}">
                      <a16:creationId xmlns:a16="http://schemas.microsoft.com/office/drawing/2014/main" id="{C1F75513-97AB-4CE1-BAC2-73A8A0939081}"/>
                    </a:ext>
                  </a:extLst>
                </p:cNvPr>
                <p:cNvSpPr/>
                <p:nvPr/>
              </p:nvSpPr>
              <p:spPr>
                <a:xfrm>
                  <a:off x="2724238" y="5480755"/>
                  <a:ext cx="0" cy="22989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3" name="Line 81">
                  <a:extLst>
                    <a:ext uri="{FF2B5EF4-FFF2-40B4-BE49-F238E27FC236}">
                      <a16:creationId xmlns:a16="http://schemas.microsoft.com/office/drawing/2014/main" id="{DFA933B2-10F1-439B-B892-C95FC72DF48D}"/>
                    </a:ext>
                  </a:extLst>
                </p:cNvPr>
                <p:cNvSpPr/>
                <p:nvPr/>
              </p:nvSpPr>
              <p:spPr>
                <a:xfrm>
                  <a:off x="2698242" y="5479251"/>
                  <a:ext cx="0" cy="22774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4" name="Line 82">
                  <a:extLst>
                    <a:ext uri="{FF2B5EF4-FFF2-40B4-BE49-F238E27FC236}">
                      <a16:creationId xmlns:a16="http://schemas.microsoft.com/office/drawing/2014/main" id="{E5669AD6-4208-4CE7-A12A-F1C9EE2A8473}"/>
                    </a:ext>
                  </a:extLst>
                </p:cNvPr>
                <p:cNvSpPr/>
                <p:nvPr/>
              </p:nvSpPr>
              <p:spPr>
                <a:xfrm>
                  <a:off x="2711133" y="5479251"/>
                  <a:ext cx="0" cy="22774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5" name="Line 83">
                  <a:extLst>
                    <a:ext uri="{FF2B5EF4-FFF2-40B4-BE49-F238E27FC236}">
                      <a16:creationId xmlns:a16="http://schemas.microsoft.com/office/drawing/2014/main" id="{3AF1BACF-1FDC-41AB-9FEF-A407BB0FF347}"/>
                    </a:ext>
                  </a:extLst>
                </p:cNvPr>
                <p:cNvSpPr/>
                <p:nvPr/>
              </p:nvSpPr>
              <p:spPr>
                <a:xfrm>
                  <a:off x="2736485" y="5479251"/>
                  <a:ext cx="0" cy="22774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6" name="CustomShape 84">
                  <a:extLst>
                    <a:ext uri="{FF2B5EF4-FFF2-40B4-BE49-F238E27FC236}">
                      <a16:creationId xmlns:a16="http://schemas.microsoft.com/office/drawing/2014/main" id="{9F2CE03D-54B9-4538-89B1-F43C917336F9}"/>
                    </a:ext>
                  </a:extLst>
                </p:cNvPr>
                <p:cNvSpPr/>
                <p:nvPr/>
              </p:nvSpPr>
              <p:spPr>
                <a:xfrm>
                  <a:off x="716481" y="5475599"/>
                  <a:ext cx="68107" cy="27071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7" name="Line 85">
                  <a:extLst>
                    <a:ext uri="{FF2B5EF4-FFF2-40B4-BE49-F238E27FC236}">
                      <a16:creationId xmlns:a16="http://schemas.microsoft.com/office/drawing/2014/main" id="{4F045D88-DF17-4425-8767-ECBE49F3D99F}"/>
                    </a:ext>
                  </a:extLst>
                </p:cNvPr>
                <p:cNvSpPr/>
                <p:nvPr/>
              </p:nvSpPr>
              <p:spPr>
                <a:xfrm>
                  <a:off x="758806" y="5480111"/>
                  <a:ext cx="0" cy="22774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8" name="Line 86">
                  <a:extLst>
                    <a:ext uri="{FF2B5EF4-FFF2-40B4-BE49-F238E27FC236}">
                      <a16:creationId xmlns:a16="http://schemas.microsoft.com/office/drawing/2014/main" id="{5D40BAA8-43C7-401D-B710-12B18D130C70}"/>
                    </a:ext>
                  </a:extLst>
                </p:cNvPr>
                <p:cNvSpPr/>
                <p:nvPr/>
              </p:nvSpPr>
              <p:spPr>
                <a:xfrm>
                  <a:off x="732810" y="5478392"/>
                  <a:ext cx="0" cy="22774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49" name="Line 87">
                  <a:extLst>
                    <a:ext uri="{FF2B5EF4-FFF2-40B4-BE49-F238E27FC236}">
                      <a16:creationId xmlns:a16="http://schemas.microsoft.com/office/drawing/2014/main" id="{E9447384-7536-426A-A825-B3C8FB711A4F}"/>
                    </a:ext>
                  </a:extLst>
                </p:cNvPr>
                <p:cNvSpPr/>
                <p:nvPr/>
              </p:nvSpPr>
              <p:spPr>
                <a:xfrm>
                  <a:off x="745701" y="5478392"/>
                  <a:ext cx="0" cy="22774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0" name="Line 88">
                  <a:extLst>
                    <a:ext uri="{FF2B5EF4-FFF2-40B4-BE49-F238E27FC236}">
                      <a16:creationId xmlns:a16="http://schemas.microsoft.com/office/drawing/2014/main" id="{13EE769D-706A-4B19-B6E0-1017609BE337}"/>
                    </a:ext>
                  </a:extLst>
                </p:cNvPr>
                <p:cNvSpPr/>
                <p:nvPr/>
              </p:nvSpPr>
              <p:spPr>
                <a:xfrm>
                  <a:off x="771053" y="5478392"/>
                  <a:ext cx="0" cy="22774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1" name="Line 8">
                  <a:extLst>
                    <a:ext uri="{FF2B5EF4-FFF2-40B4-BE49-F238E27FC236}">
                      <a16:creationId xmlns:a16="http://schemas.microsoft.com/office/drawing/2014/main" id="{CA10964C-FED5-4D62-AB4B-F154A4B6BE4E}"/>
                    </a:ext>
                  </a:extLst>
                </p:cNvPr>
                <p:cNvSpPr/>
                <p:nvPr/>
              </p:nvSpPr>
              <p:spPr>
                <a:xfrm>
                  <a:off x="1393497" y="5536186"/>
                  <a:ext cx="26027" cy="0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2" name="Line 8">
                  <a:extLst>
                    <a:ext uri="{FF2B5EF4-FFF2-40B4-BE49-F238E27FC236}">
                      <a16:creationId xmlns:a16="http://schemas.microsoft.com/office/drawing/2014/main" id="{2A0958D1-92C3-4CA7-9AA1-51D3624D3B2F}"/>
                    </a:ext>
                  </a:extLst>
                </p:cNvPr>
                <p:cNvSpPr/>
                <p:nvPr/>
              </p:nvSpPr>
              <p:spPr>
                <a:xfrm>
                  <a:off x="2045072" y="5536186"/>
                  <a:ext cx="26027" cy="0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3" name="CustomShape 39">
                  <a:extLst>
                    <a:ext uri="{FF2B5EF4-FFF2-40B4-BE49-F238E27FC236}">
                      <a16:creationId xmlns:a16="http://schemas.microsoft.com/office/drawing/2014/main" id="{93A9B795-E7E8-4CF3-B193-7868BEE96231}"/>
                    </a:ext>
                  </a:extLst>
                </p:cNvPr>
                <p:cNvSpPr/>
                <p:nvPr/>
              </p:nvSpPr>
              <p:spPr>
                <a:xfrm flipH="1">
                  <a:off x="2586574" y="2530242"/>
                  <a:ext cx="27715" cy="3007878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4" name="CustomShape 39">
                  <a:extLst>
                    <a:ext uri="{FF2B5EF4-FFF2-40B4-BE49-F238E27FC236}">
                      <a16:creationId xmlns:a16="http://schemas.microsoft.com/office/drawing/2014/main" id="{49ED4851-17EF-4674-BAA7-F4D6B5F0532B}"/>
                    </a:ext>
                  </a:extLst>
                </p:cNvPr>
                <p:cNvSpPr/>
                <p:nvPr/>
              </p:nvSpPr>
              <p:spPr>
                <a:xfrm rot="1047177" flipH="1">
                  <a:off x="1151727" y="574681"/>
                  <a:ext cx="27715" cy="20160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5" name="CustomShape 39">
                  <a:extLst>
                    <a:ext uri="{FF2B5EF4-FFF2-40B4-BE49-F238E27FC236}">
                      <a16:creationId xmlns:a16="http://schemas.microsoft.com/office/drawing/2014/main" id="{5FD7AEF7-112C-4F6E-A117-A1F7C33921AE}"/>
                    </a:ext>
                  </a:extLst>
                </p:cNvPr>
                <p:cNvSpPr/>
                <p:nvPr/>
              </p:nvSpPr>
              <p:spPr>
                <a:xfrm rot="20552823">
                  <a:off x="2283425" y="574681"/>
                  <a:ext cx="27715" cy="20160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6" name="CustomShape 39">
                  <a:extLst>
                    <a:ext uri="{FF2B5EF4-FFF2-40B4-BE49-F238E27FC236}">
                      <a16:creationId xmlns:a16="http://schemas.microsoft.com/office/drawing/2014/main" id="{2666D2C7-8AA6-4973-8DF4-56B7D31F35AC}"/>
                    </a:ext>
                  </a:extLst>
                </p:cNvPr>
                <p:cNvSpPr/>
                <p:nvPr/>
              </p:nvSpPr>
              <p:spPr>
                <a:xfrm rot="5400000" flipH="1">
                  <a:off x="1718093" y="358639"/>
                  <a:ext cx="27715" cy="5400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7" name="CustomShape 39">
                  <a:extLst>
                    <a:ext uri="{FF2B5EF4-FFF2-40B4-BE49-F238E27FC236}">
                      <a16:creationId xmlns:a16="http://schemas.microsoft.com/office/drawing/2014/main" id="{9B2BA250-830F-4A15-8C7F-6FC92BAB2085}"/>
                    </a:ext>
                  </a:extLst>
                </p:cNvPr>
                <p:cNvSpPr/>
                <p:nvPr/>
              </p:nvSpPr>
              <p:spPr>
                <a:xfrm rot="5400000" flipH="1">
                  <a:off x="1718431" y="1662099"/>
                  <a:ext cx="27715" cy="17640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8" name="Line 8">
                  <a:extLst>
                    <a:ext uri="{FF2B5EF4-FFF2-40B4-BE49-F238E27FC236}">
                      <a16:creationId xmlns:a16="http://schemas.microsoft.com/office/drawing/2014/main" id="{4AF09545-C1D4-452B-A6EA-3836D4E4D78A}"/>
                    </a:ext>
                  </a:extLst>
                </p:cNvPr>
                <p:cNvSpPr/>
                <p:nvPr/>
              </p:nvSpPr>
              <p:spPr>
                <a:xfrm>
                  <a:off x="1289230" y="5794185"/>
                  <a:ext cx="889741" cy="0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</p:sp>
            <p:sp>
              <p:nvSpPr>
                <p:cNvPr id="159" name="Line 8">
                  <a:extLst>
                    <a:ext uri="{FF2B5EF4-FFF2-40B4-BE49-F238E27FC236}">
                      <a16:creationId xmlns:a16="http://schemas.microsoft.com/office/drawing/2014/main" id="{8457FE0C-FDF7-4C79-AD98-37113FDD843A}"/>
                    </a:ext>
                  </a:extLst>
                </p:cNvPr>
                <p:cNvSpPr/>
                <p:nvPr/>
              </p:nvSpPr>
              <p:spPr>
                <a:xfrm>
                  <a:off x="1709724" y="5535488"/>
                  <a:ext cx="48153" cy="0"/>
                </a:xfrm>
                <a:prstGeom prst="line">
                  <a:avLst/>
                </a:prstGeom>
                <a:ln w="12600">
                  <a:solidFill>
                    <a:srgbClr val="000000"/>
                  </a:solidFill>
                  <a:miter/>
                </a:ln>
              </p:spPr>
              <p:txBody>
                <a:bodyPr/>
                <a:lstStyle/>
                <a:p>
                  <a:endParaRPr lang="en-GB" sz="900" dirty="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3F84094-BBE9-4086-917C-CB7F2BD810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99079" y="11858948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967E416-BF56-450C-9598-FD81C4F354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91865" y="12398368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2117C6B-0858-4B1E-8EBA-92844A1D13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91865" y="12300521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F09F11B-E0CF-432B-9485-E3E0481512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87877" y="12020997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0E71F26-C16B-416E-8AC0-280B53CCB1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94448" y="11251134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C31C206-03A6-4FC8-A8E4-572AF03BD5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94448" y="10891094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BF3A1E9F-2E10-4B7D-A0B9-EC8E6D3281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20845" y="10887272"/>
                <a:ext cx="0" cy="150470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7B9962E-94DD-41BA-932D-1216FE267C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87877" y="12167171"/>
                <a:ext cx="143983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35D3331-2559-4F07-B7AB-D7FEA58D78CB}"/>
                </a:ext>
              </a:extLst>
            </p:cNvPr>
            <p:cNvSpPr/>
            <p:nvPr/>
          </p:nvSpPr>
          <p:spPr>
            <a:xfrm>
              <a:off x="6523831" y="5695325"/>
              <a:ext cx="21701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  <a:buSzPct val="100000"/>
              </a:pPr>
              <a:r>
                <a:rPr lang="en-GB" b="1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ISR spacing</a:t>
              </a:r>
              <a:endParaRPr lang="en-GB" b="1" baseline="30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091ADD2-7F91-4E93-B50D-D2E31BED326D}"/>
                </a:ext>
              </a:extLst>
            </p:cNvPr>
            <p:cNvSpPr/>
            <p:nvPr/>
          </p:nvSpPr>
          <p:spPr>
            <a:xfrm>
              <a:off x="6697918" y="6036247"/>
              <a:ext cx="18219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SzPct val="100000"/>
              </a:pPr>
              <a:r>
                <a:rPr lang="en-GB" sz="1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Polyhedral, 32 ISRs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7A83FEC-6E31-49F3-B73F-1897B8EBF71C}"/>
              </a:ext>
            </a:extLst>
          </p:cNvPr>
          <p:cNvGrpSpPr/>
          <p:nvPr/>
        </p:nvGrpSpPr>
        <p:grpSpPr>
          <a:xfrm>
            <a:off x="3196709" y="6124651"/>
            <a:ext cx="2101780" cy="765712"/>
            <a:chOff x="3196709" y="6124651"/>
            <a:chExt cx="2101780" cy="765712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84281ED-958C-42A8-B9ED-0BDF9AC40FAB}"/>
                </a:ext>
              </a:extLst>
            </p:cNvPr>
            <p:cNvSpPr/>
            <p:nvPr/>
          </p:nvSpPr>
          <p:spPr>
            <a:xfrm>
              <a:off x="3196709" y="6124651"/>
              <a:ext cx="18421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NAPS</a:t>
              </a:r>
              <a:r>
                <a:rPr lang="en-GB" sz="1400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: - Napoli sectional model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7E702-E51B-494C-BFB6-F8A17D728AC1}"/>
                </a:ext>
              </a:extLst>
            </p:cNvPr>
            <p:cNvSpPr/>
            <p:nvPr/>
          </p:nvSpPr>
          <p:spPr>
            <a:xfrm>
              <a:off x="3579590" y="6367143"/>
              <a:ext cx="17188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- C</a:t>
              </a:r>
              <a:r>
                <a:rPr lang="en-GB" sz="1400" kern="0" baseline="-25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  <a:r>
                <a:rPr lang="en-GB" sz="1400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H</a:t>
              </a:r>
              <a:r>
                <a:rPr lang="en-GB" sz="1400" kern="0" baseline="-25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  <a:r>
                <a:rPr lang="en-GB" sz="1400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oxidation chemistry</a:t>
              </a:r>
              <a:r>
                <a:rPr lang="en-GB" sz="1400" kern="0" baseline="30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</a:t>
              </a:r>
              <a:endParaRPr lang="en-GB" sz="1400" dirty="0"/>
            </a:p>
          </p:txBody>
        </p:sp>
      </p:grpSp>
      <p:pic>
        <p:nvPicPr>
          <p:cNvPr id="196" name="Picture 29">
            <a:extLst>
              <a:ext uri="{FF2B5EF4-FFF2-40B4-BE49-F238E27FC236}">
                <a16:creationId xmlns:a16="http://schemas.microsoft.com/office/drawing/2014/main" id="{9D174298-35D3-44AC-9B74-82DBD96E2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3" r="33178"/>
          <a:stretch/>
        </p:blipFill>
        <p:spPr bwMode="auto">
          <a:xfrm>
            <a:off x="7274187" y="28711"/>
            <a:ext cx="841944" cy="19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1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E74F-AFF1-4DA7-BD0A-7EEDD81F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1601"/>
            <a:ext cx="8181975" cy="4547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4472C4"/>
                </a:solidFill>
              </a:rPr>
              <a:t>Summary</a:t>
            </a:r>
            <a:endParaRPr lang="en-GB" dirty="0"/>
          </a:p>
          <a:p>
            <a:r>
              <a:rPr lang="en-GB" dirty="0"/>
              <a:t>Novel post-process approach for CFD</a:t>
            </a:r>
          </a:p>
          <a:p>
            <a:r>
              <a:rPr lang="en-GB" dirty="0"/>
              <a:t>Simple, inexpensive and easily coupled with comprehensive soot models</a:t>
            </a:r>
          </a:p>
          <a:p>
            <a:r>
              <a:rPr lang="en-GB" dirty="0"/>
              <a:t>Assessed and validated with detailed CFD of various combustors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4472C4"/>
                </a:solidFill>
              </a:rPr>
              <a:t>Future steps</a:t>
            </a:r>
            <a:endParaRPr lang="en-GB" dirty="0"/>
          </a:p>
          <a:p>
            <a:r>
              <a:rPr lang="en-GB" dirty="0"/>
              <a:t>Parametric analyses and optimum solution strategy</a:t>
            </a:r>
          </a:p>
          <a:p>
            <a:r>
              <a:rPr lang="en-GB" dirty="0"/>
              <a:t>More chemical mechanisms, soot models, more burners</a:t>
            </a:r>
          </a:p>
          <a:p>
            <a:r>
              <a:rPr lang="en-GB" dirty="0"/>
              <a:t>Transient phenomena and multi-mode combustion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4A1D7-FE23-45B2-965F-59DA0A20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3A6F5A-6366-4B98-B79F-5A69E48F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</p:spPr>
        <p:txBody>
          <a:bodyPr>
            <a:normAutofit/>
          </a:bodyPr>
          <a:lstStyle/>
          <a:p>
            <a:r>
              <a:rPr lang="en-US" dirty="0"/>
              <a:t>Closure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6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14DAF-AD85-420D-BAA9-9D93A30C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2DFFB-7C4C-4325-9CA2-020A6B2B2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77" y="3705438"/>
            <a:ext cx="2459481" cy="578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61BF21-2BE2-49EB-A46D-8AAF6889F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6" y="3705438"/>
            <a:ext cx="1878419" cy="7515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A9A242E-723E-4597-9717-C128811F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25" y="4671034"/>
            <a:ext cx="3555782" cy="6771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  <a:defRPr sz="1900" kern="0">
                <a:solidFill>
                  <a:srgbClr val="000000"/>
                </a:solidFill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Dr Mariano </a:t>
            </a:r>
            <a:r>
              <a:rPr lang="en-US" altLang="it-IT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Sirignano</a:t>
            </a:r>
            <a: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&amp; Prof. Andrea </a:t>
            </a:r>
            <a:r>
              <a:rPr lang="en-US" altLang="it-IT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D’Anna</a:t>
            </a:r>
            <a: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it-IT" sz="1800" dirty="0">
                <a:latin typeface="Cordia New" panose="020B0304020202020204" pitchFamily="34" charset="-34"/>
                <a:cs typeface="Cordia New" panose="020B0304020202020204" pitchFamily="34" charset="-34"/>
              </a:rPr>
              <a:t>(University of Naples)</a:t>
            </a:r>
            <a:endParaRPr lang="en-US" altLang="it-IT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1CF078D-19C4-4F97-BC54-9F3E1A19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25" y="5741337"/>
            <a:ext cx="4520789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  <a:defRPr sz="1900" kern="0">
                <a:solidFill>
                  <a:srgbClr val="000000"/>
                </a:solidFill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Prof. Hai Wang </a:t>
            </a:r>
            <a:r>
              <a:rPr lang="en-US" altLang="it-IT" sz="1800" dirty="0">
                <a:latin typeface="Cordia New" panose="020B0304020202020204" pitchFamily="34" charset="-34"/>
                <a:cs typeface="Cordia New" panose="020B0304020202020204" pitchFamily="34" charset="-34"/>
              </a:rPr>
              <a:t>(Stanford), </a:t>
            </a:r>
            <a: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Prof. </a:t>
            </a:r>
            <a:r>
              <a:rPr lang="en-US" altLang="it-IT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Fokion</a:t>
            </a:r>
            <a: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it-IT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Egolfopoulos</a:t>
            </a:r>
            <a:r>
              <a:rPr lang="en-US" altLang="it-IT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it-IT" sz="1800" dirty="0">
                <a:latin typeface="Cordia New" panose="020B0304020202020204" pitchFamily="34" charset="-34"/>
                <a:cs typeface="Cordia New" panose="020B0304020202020204" pitchFamily="34" charset="-34"/>
              </a:rPr>
              <a:t>(USC)</a:t>
            </a:r>
            <a:endParaRPr lang="en-US" altLang="it-IT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D8E8ED2-727E-441F-9286-E9A4639E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07" y="3138421"/>
            <a:ext cx="3810000" cy="36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4000"/>
              </a:lnSpc>
              <a:tabLst>
                <a:tab pos="444489" algn="l"/>
                <a:tab pos="901677" algn="l"/>
                <a:tab pos="1346166" algn="l"/>
                <a:tab pos="1790655" algn="l"/>
                <a:tab pos="2247844" algn="l"/>
                <a:tab pos="2692333" algn="l"/>
                <a:tab pos="3149521" algn="l"/>
                <a:tab pos="3594010" algn="l"/>
                <a:tab pos="4038499" algn="l"/>
                <a:tab pos="4495688" algn="l"/>
                <a:tab pos="4940176" algn="l"/>
                <a:tab pos="5384665" algn="l"/>
                <a:tab pos="5841854" algn="l"/>
                <a:tab pos="6286343" algn="l"/>
                <a:tab pos="6743531" algn="l"/>
                <a:tab pos="7188020" algn="l"/>
                <a:tab pos="7632509" algn="l"/>
                <a:tab pos="8089698" algn="l"/>
                <a:tab pos="8534187" algn="l"/>
                <a:tab pos="8978676" algn="l"/>
                <a:tab pos="8991375" algn="l"/>
              </a:tabLst>
            </a:pPr>
            <a:r>
              <a:rPr lang="en-US" altLang="it-IT" sz="32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Acknowledgements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F2FA18E-A749-49B4-A41D-489FC341A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99" y="385772"/>
            <a:ext cx="2158098" cy="36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4000"/>
              </a:lnSpc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altLang="it-IT" sz="32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Contributors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7002AC2-C2FC-4B6E-BCA2-EC0DF75C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447" y="2534493"/>
            <a:ext cx="2872525" cy="68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altLang="it-IT" sz="2400" b="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Prof. Epaminondas </a:t>
            </a:r>
            <a:r>
              <a:rPr lang="en-US" altLang="it-IT" sz="2400" b="0" kern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Mastorakos</a:t>
            </a:r>
            <a:endParaRPr lang="en-US" altLang="it-IT" sz="2400" b="0" kern="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8C0CC-848E-4811-9292-C47A81E6B05E}"/>
              </a:ext>
            </a:extLst>
          </p:cNvPr>
          <p:cNvSpPr/>
          <p:nvPr/>
        </p:nvSpPr>
        <p:spPr>
          <a:xfrm>
            <a:off x="4403025" y="2657859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altLang="it-IT" sz="2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Dr Andrea Giusti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58E6403-7358-438B-9F90-686AB3EA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06" y="5167716"/>
            <a:ext cx="3247751" cy="7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altLang="it-IT" b="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Miss Jenna M. </a:t>
            </a:r>
            <a:r>
              <a:rPr lang="en-US" altLang="it-IT" b="0" kern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Foale</a:t>
            </a:r>
            <a:r>
              <a:rPr lang="en-US" altLang="it-IT" b="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it-IT" sz="1800" b="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(Cambridge)</a:t>
            </a:r>
            <a:endParaRPr lang="en-US" altLang="it-IT" b="0" kern="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F2F78E-3966-4B32-A481-E788A8A88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877" y="1026140"/>
            <a:ext cx="1890260" cy="1599817"/>
          </a:xfrm>
          <a:prstGeom prst="rect">
            <a:avLst/>
          </a:prstGeom>
        </p:spPr>
      </p:pic>
      <p:pic>
        <p:nvPicPr>
          <p:cNvPr id="17" name="Picture 2" descr="Portrait Picture">
            <a:extLst>
              <a:ext uri="{FF2B5EF4-FFF2-40B4-BE49-F238E27FC236}">
                <a16:creationId xmlns:a16="http://schemas.microsoft.com/office/drawing/2014/main" id="{817CA71D-929C-4563-AD43-F0925EB9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74" y="1101767"/>
            <a:ext cx="1168632" cy="15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>
            <a:extLst>
              <a:ext uri="{FF2B5EF4-FFF2-40B4-BE49-F238E27FC236}">
                <a16:creationId xmlns:a16="http://schemas.microsoft.com/office/drawing/2014/main" id="{F8AA17C2-AEDF-486B-A85D-E47674F285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067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Upcoming Events 2019 - UKCTRF">
            <a:extLst>
              <a:ext uri="{FF2B5EF4-FFF2-40B4-BE49-F238E27FC236}">
                <a16:creationId xmlns:a16="http://schemas.microsoft.com/office/drawing/2014/main" id="{00F37D44-B0D0-4C2E-9168-5B262CC4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39" y="3640019"/>
            <a:ext cx="2698324" cy="10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EE0AE64B-BDB9-4236-930A-01288CD0A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25" y="1322492"/>
            <a:ext cx="3622269" cy="111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altLang="it-IT" sz="8000" b="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6332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A7C5-C264-4DEA-BA93-757D6488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D8A4-B260-490A-82BA-4A49FF05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94" y="1361601"/>
            <a:ext cx="4509407" cy="45478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Soot emissions are a threat </a:t>
            </a:r>
            <a:r>
              <a:rPr lang="en-GB" baseline="30000" dirty="0"/>
              <a:t>[1]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We need methodologies for the soot particle size distribution (PSD) </a:t>
            </a:r>
            <a:r>
              <a:rPr lang="en-GB" baseline="30000" dirty="0"/>
              <a:t>[2]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Predicting soot is very hard even in laminar flames </a:t>
            </a:r>
            <a:r>
              <a:rPr lang="en-GB" baseline="30000" dirty="0"/>
              <a:t>[2]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CFD approaches are required but are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A55D3-9A89-4248-BE5C-23F16A90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ED124E-E488-40D3-9923-A57F3075C1EF}"/>
              </a:ext>
            </a:extLst>
          </p:cNvPr>
          <p:cNvGrpSpPr/>
          <p:nvPr/>
        </p:nvGrpSpPr>
        <p:grpSpPr>
          <a:xfrm>
            <a:off x="4572000" y="833559"/>
            <a:ext cx="4683796" cy="4977138"/>
            <a:chOff x="4572000" y="833559"/>
            <a:chExt cx="4683796" cy="4977138"/>
          </a:xfrm>
        </p:grpSpPr>
        <p:pic>
          <p:nvPicPr>
            <p:cNvPr id="5" name="Picture 25">
              <a:extLst>
                <a:ext uri="{FF2B5EF4-FFF2-40B4-BE49-F238E27FC236}">
                  <a16:creationId xmlns:a16="http://schemas.microsoft.com/office/drawing/2014/main" id="{24922B84-9861-491B-9481-4C3471D0A1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8" t="-409" r="32806" b="409"/>
            <a:stretch/>
          </p:blipFill>
          <p:spPr bwMode="auto">
            <a:xfrm>
              <a:off x="6953250" y="3203005"/>
              <a:ext cx="976427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>
              <a:extLst>
                <a:ext uri="{FF2B5EF4-FFF2-40B4-BE49-F238E27FC236}">
                  <a16:creationId xmlns:a16="http://schemas.microsoft.com/office/drawing/2014/main" id="{6B20EDC2-A56B-4BF8-8C5A-ABBD1C9EC1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3" r="33178"/>
            <a:stretch/>
          </p:blipFill>
          <p:spPr bwMode="auto">
            <a:xfrm>
              <a:off x="5702665" y="3191924"/>
              <a:ext cx="938525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30DBEB-B546-4757-9D3C-E8B69A4F2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535"/>
            <a:stretch/>
          </p:blipFill>
          <p:spPr>
            <a:xfrm>
              <a:off x="4767996" y="1093867"/>
              <a:ext cx="4095905" cy="197996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1E6F68-0A61-4725-9E58-DB294BCA2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6793" y="3834852"/>
              <a:ext cx="830443" cy="42352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137F6E-AC11-4A6D-8BD9-B9869170F6C9}"/>
                </a:ext>
              </a:extLst>
            </p:cNvPr>
            <p:cNvSpPr/>
            <p:nvPr/>
          </p:nvSpPr>
          <p:spPr>
            <a:xfrm>
              <a:off x="4572000" y="5349032"/>
              <a:ext cx="4683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buSzPct val="100000"/>
              </a:pPr>
              <a:r>
                <a:rPr lang="en-GB" sz="2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Cambridge Rich-Quench-Lean (RQL) burner </a:t>
              </a:r>
              <a:r>
                <a:rPr lang="en-GB" sz="2400" baseline="30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[3]</a:t>
              </a:r>
              <a:endParaRPr lang="en-GB" sz="1200" baseline="30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46DB58-163E-4395-A6CB-0D72830D09D3}"/>
                </a:ext>
              </a:extLst>
            </p:cNvPr>
            <p:cNvSpPr/>
            <p:nvPr/>
          </p:nvSpPr>
          <p:spPr>
            <a:xfrm>
              <a:off x="5262037" y="836494"/>
              <a:ext cx="15539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buSzPct val="100000"/>
              </a:pPr>
              <a:r>
                <a:rPr lang="en-GB" sz="2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0% dilution</a:t>
              </a:r>
              <a:endParaRPr lang="en-GB" sz="1100" baseline="30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C55520-457D-49A9-B468-58DA720EF989}"/>
                </a:ext>
              </a:extLst>
            </p:cNvPr>
            <p:cNvSpPr/>
            <p:nvPr/>
          </p:nvSpPr>
          <p:spPr>
            <a:xfrm>
              <a:off x="6815948" y="833559"/>
              <a:ext cx="15539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buSzPct val="100000"/>
              </a:pPr>
              <a:r>
                <a:rPr lang="en-GB" sz="2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40% dilution</a:t>
              </a:r>
              <a:endParaRPr lang="en-GB" sz="1100" baseline="30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00CF625-A95E-42CA-808E-94C995E060CC}"/>
              </a:ext>
            </a:extLst>
          </p:cNvPr>
          <p:cNvSpPr/>
          <p:nvPr/>
        </p:nvSpPr>
        <p:spPr>
          <a:xfrm>
            <a:off x="2390074" y="5988912"/>
            <a:ext cx="647382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[1] D’Anna, A. (2009). Proc. Comb. Inst. 32, 593–613.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[2] Rigopoulos, S. (2019). Flow Turbulence Combust. 103, 565–604.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[3] Gkantonas, S., </a:t>
            </a:r>
            <a:r>
              <a:rPr lang="en-GB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Sirignano</a:t>
            </a: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, M., Giusti, A., </a:t>
            </a:r>
            <a:r>
              <a:rPr lang="en-GB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D’Anna</a:t>
            </a: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, A., </a:t>
            </a:r>
            <a:r>
              <a:rPr lang="en-GB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Mastorakos</a:t>
            </a: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, E. (2020). Fuel 270, 117483.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53B8B-440A-46EE-8480-73B25131B9DC}"/>
              </a:ext>
            </a:extLst>
          </p:cNvPr>
          <p:cNvSpPr/>
          <p:nvPr/>
        </p:nvSpPr>
        <p:spPr>
          <a:xfrm>
            <a:off x="5931789" y="413183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Cost: O(10</a:t>
            </a:r>
            <a:r>
              <a:rPr lang="en-GB" sz="2400" baseline="30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en-GB" sz="24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r>
              <a:rPr lang="en-GB" sz="24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CPUh</a:t>
            </a:r>
            <a:endParaRPr lang="en-GB" sz="24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2EF7-1475-4EE6-BE0A-2682C01A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9467-3B61-47EF-9A00-12B20205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63" y="1160059"/>
            <a:ext cx="8382000" cy="521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4472C4"/>
                </a:solidFill>
              </a:rPr>
              <a:t>Motivation</a:t>
            </a:r>
          </a:p>
          <a:p>
            <a:pPr marL="0" indent="0">
              <a:buNone/>
            </a:pPr>
            <a:r>
              <a:rPr lang="en-US" dirty="0"/>
              <a:t>Develop </a:t>
            </a:r>
            <a:r>
              <a:rPr lang="en-US" dirty="0">
                <a:solidFill>
                  <a:srgbClr val="FF0000"/>
                </a:solidFill>
              </a:rPr>
              <a:t>inexpensive</a:t>
            </a:r>
            <a:r>
              <a:rPr lang="en-US" dirty="0"/>
              <a:t> approaches:</a:t>
            </a:r>
          </a:p>
          <a:p>
            <a:r>
              <a:rPr lang="en-GB" dirty="0"/>
              <a:t>Test many chemical schemes and soot models</a:t>
            </a:r>
          </a:p>
          <a:p>
            <a:r>
              <a:rPr lang="en-GB" dirty="0"/>
              <a:t>Model many geometries and combustors</a:t>
            </a:r>
          </a:p>
          <a:p>
            <a:r>
              <a:rPr lang="en-GB" dirty="0"/>
              <a:t>Provide estimates of soot emission and the exit PSD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4472C4"/>
                </a:solidFill>
              </a:rPr>
              <a:t>Specific objectives</a:t>
            </a:r>
            <a:endParaRPr lang="en-GB" u="sng" dirty="0">
              <a:solidFill>
                <a:srgbClr val="4472C4"/>
              </a:solidFill>
            </a:endParaRPr>
          </a:p>
          <a:p>
            <a:r>
              <a:rPr lang="en-GB" dirty="0"/>
              <a:t>Develop an efficient Incompletely Stirred Reactor Network (</a:t>
            </a:r>
            <a:r>
              <a:rPr lang="en-GB" b="1" dirty="0"/>
              <a:t>ISRN</a:t>
            </a:r>
            <a:r>
              <a:rPr lang="en-GB" dirty="0"/>
              <a:t>) approach to </a:t>
            </a:r>
            <a:r>
              <a:rPr lang="en-GB" b="1" dirty="0"/>
              <a:t>post-process</a:t>
            </a:r>
            <a:r>
              <a:rPr lang="en-GB" dirty="0"/>
              <a:t> CFD simulations </a:t>
            </a:r>
          </a:p>
          <a:p>
            <a:r>
              <a:rPr lang="en-GB" dirty="0"/>
              <a:t>Demonstrate efficiency and accuracy on model aero-engine combustors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2F96C-ABDB-4B4A-82BB-FA13BBA1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6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6D1C-4FB1-4150-A03A-01D37B0B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Incompletely Stirred Reactor (ISR)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EF14-586A-4649-8085-ABD0D9397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1601"/>
            <a:ext cx="7886700" cy="1186699"/>
          </a:xfrm>
        </p:spPr>
        <p:txBody>
          <a:bodyPr/>
          <a:lstStyle/>
          <a:p>
            <a:r>
              <a:rPr lang="en-GB" dirty="0"/>
              <a:t>Generalisation of the PSR (WSR)</a:t>
            </a:r>
          </a:p>
          <a:p>
            <a:r>
              <a:rPr lang="en-GB" dirty="0"/>
              <a:t>Based on the Conditional Moment Closure (CMC) combustion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CCA7B-4814-4F99-944C-407CCBB2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7CB07B-0C00-4DDF-BEDD-E2A141F5620B}"/>
              </a:ext>
            </a:extLst>
          </p:cNvPr>
          <p:cNvGrpSpPr/>
          <p:nvPr/>
        </p:nvGrpSpPr>
        <p:grpSpPr>
          <a:xfrm>
            <a:off x="2534037" y="2465721"/>
            <a:ext cx="4419213" cy="1484970"/>
            <a:chOff x="2534036" y="2641542"/>
            <a:chExt cx="4419213" cy="14849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97626F-CD9F-4E17-82FB-D33CDDCA2C49}"/>
                </a:ext>
              </a:extLst>
            </p:cNvPr>
            <p:cNvGrpSpPr/>
            <p:nvPr/>
          </p:nvGrpSpPr>
          <p:grpSpPr>
            <a:xfrm>
              <a:off x="2534036" y="2641542"/>
              <a:ext cx="4419213" cy="1089285"/>
              <a:chOff x="-321620" y="3409998"/>
              <a:chExt cx="5606444" cy="14928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3B6365-1ED1-48D5-8B45-6CC16A936963}"/>
                  </a:ext>
                </a:extLst>
              </p:cNvPr>
              <p:cNvSpPr/>
              <p:nvPr/>
            </p:nvSpPr>
            <p:spPr>
              <a:xfrm>
                <a:off x="1555750" y="3621522"/>
                <a:ext cx="2292350" cy="1261271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  <a:endParaRPr lang="en-GB" sz="3200" b="1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28306E0-AC9B-4A86-8323-BAF759BA4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700" y="3880677"/>
                <a:ext cx="52705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D40D905-E3DD-4FC3-B37F-92404CF168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700" y="4488478"/>
                <a:ext cx="52705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9456DAD-4BC3-41BE-9DE5-98E0E1538A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312816" y="3409998"/>
                <a:ext cx="1943299" cy="32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6700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962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079500" indent="-268288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350963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Aft>
                    <a:spcPts val="800"/>
                  </a:spcAft>
                  <a:buSzPct val="100000"/>
                  <a:buNone/>
                </a:pPr>
                <a:r>
                  <a:rPr lang="en-GB" b="1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stream 1 </a:t>
                </a:r>
                <a:r>
                  <a:rPr lang="en-GB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(e.g. fuel)</a:t>
                </a:r>
              </a:p>
            </p:txBody>
          </p:sp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84F0848-ACBC-4F2E-9C5F-35B5EC5635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321620" y="4577406"/>
                <a:ext cx="1821396" cy="32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6700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962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079500" indent="-268288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350963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Aft>
                    <a:spcPts val="800"/>
                  </a:spcAft>
                  <a:buSzPct val="100000"/>
                  <a:buNone/>
                </a:pPr>
                <a:r>
                  <a:rPr lang="en-GB" b="1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stream 2 (</a:t>
                </a:r>
                <a:r>
                  <a:rPr lang="en-GB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e.g. air)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8B91692-E53A-4FF7-9D58-D77FB85785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8100" y="4208483"/>
                <a:ext cx="52705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5A2D619-1A77-425C-A4E8-B5E16F528C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26492" y="4506847"/>
                <a:ext cx="1032074" cy="32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6700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962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079500" indent="-268288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350963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spcAft>
                    <a:spcPts val="800"/>
                  </a:spcAft>
                  <a:buSzPct val="100000"/>
                  <a:buNone/>
                </a:pPr>
                <a:r>
                  <a:rPr lang="en-GB" b="1" dirty="0">
                    <a:solidFill>
                      <a:srgbClr val="FF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core</a:t>
                </a:r>
              </a:p>
            </p:txBody>
          </p:sp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C378F80-61D4-4609-BC24-E00A94197E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52750" y="3983838"/>
                <a:ext cx="1032074" cy="32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6700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962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079500" indent="-268288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350963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spcAft>
                    <a:spcPts val="800"/>
                  </a:spcAft>
                  <a:buSzPct val="100000"/>
                  <a:buNone/>
                </a:pPr>
                <a:r>
                  <a:rPr lang="en-GB" b="1" dirty="0">
                    <a:solidFill>
                      <a:srgbClr val="FF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outlet</a:t>
                </a:r>
              </a:p>
            </p:txBody>
          </p:sp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7FAD77E1-75B0-4BAD-8CBA-595B55D3126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0151" y="3978644"/>
                <a:ext cx="1032074" cy="32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6700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962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079500" indent="-268288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350963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spcAft>
                    <a:spcPts val="800"/>
                  </a:spcAft>
                  <a:buSzPct val="100000"/>
                  <a:buNone/>
                </a:pPr>
                <a:r>
                  <a:rPr lang="en-GB" b="1" dirty="0">
                    <a:solidFill>
                      <a:srgbClr val="FF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inlet</a:t>
                </a:r>
              </a:p>
            </p:txBody>
          </p:sp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3C29F68-2B30-4CE5-BAF7-B7E6897577D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42529" y="3677224"/>
                <a:ext cx="348673" cy="32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6700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962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079500" indent="-268288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350963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Aft>
                    <a:spcPts val="800"/>
                  </a:spcAft>
                  <a:buSzPct val="100000"/>
                  <a:buNone/>
                </a:pPr>
                <a:r>
                  <a:rPr lang="en-GB" b="1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rPr>
                  <a:t>V</a:t>
                </a:r>
                <a:endParaRPr lang="en-GB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9A335831-FA11-4020-A057-9383AFC0B415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177985" y="3801099"/>
                  <a:ext cx="1262748" cy="325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>
                  <a:lvl1pPr marL="269875" indent="-269875" algn="l" rtl="0" eaLnBrk="0" fontAlgn="base" hangingPunct="0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8163" indent="-266700" algn="l" rtl="0" eaLnBrk="0" fontAlgn="base" hangingPunct="0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809625" indent="-269875" algn="l" rtl="0" eaLnBrk="0" fontAlgn="base" hangingPunct="0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3pPr>
                  <a:lvl4pPr marL="1079500" indent="-268288" algn="l" rtl="0" eaLnBrk="0" fontAlgn="base" hangingPunct="0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1350963" indent="-269875" algn="l" rtl="0" eaLnBrk="0" fontAlgn="base" hangingPunct="0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  <a:lvl6pPr marL="1808163" indent="-269875" algn="l" rtl="0" fontAlgn="base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265363" indent="-269875" algn="l" rtl="0" fontAlgn="base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2722563" indent="-269875" algn="l" rtl="0" fontAlgn="base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179763" indent="-269875" algn="l" rtl="0" fontAlgn="base">
                    <a:spcBef>
                      <a:spcPct val="0"/>
                    </a:spcBef>
                    <a:spcAft>
                      <a:spcPct val="7500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spcAft>
                      <a:spcPts val="800"/>
                    </a:spcAft>
                    <a:buSzPct val="10000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GB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∗∗</m:t>
                                </m:r>
                              </m:sup>
                            </m:sSup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en-GB" sz="16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  <a:sym typeface="Wingdings" panose="05000000000000000000" pitchFamily="2" charset="2"/>
                  </a:endParaRPr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9A335831-FA11-4020-A057-9383AFC0B4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7985" y="3801099"/>
                  <a:ext cx="1262748" cy="325413"/>
                </a:xfrm>
                <a:prstGeom prst="rect">
                  <a:avLst/>
                </a:prstGeom>
                <a:blipFill>
                  <a:blip r:embed="rId5"/>
                  <a:stretch>
                    <a:fillRect b="-4339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BBBB58-993A-4AC4-B06D-4A7163D0171B}"/>
              </a:ext>
            </a:extLst>
          </p:cNvPr>
          <p:cNvCxnSpPr>
            <a:cxnSpLocks/>
          </p:cNvCxnSpPr>
          <p:nvPr/>
        </p:nvCxnSpPr>
        <p:spPr>
          <a:xfrm flipH="1" flipV="1">
            <a:off x="2573382" y="5265472"/>
            <a:ext cx="84079" cy="25737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8BAB07-0371-490E-B309-77B36D9E2EF6}"/>
              </a:ext>
            </a:extLst>
          </p:cNvPr>
          <p:cNvSpPr txBox="1">
            <a:spLocks/>
          </p:cNvSpPr>
          <p:nvPr/>
        </p:nvSpPr>
        <p:spPr bwMode="auto">
          <a:xfrm>
            <a:off x="2181917" y="5526769"/>
            <a:ext cx="1621388" cy="2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800"/>
              </a:spcAft>
              <a:buSzPct val="100000"/>
              <a:buNone/>
            </a:pPr>
            <a:r>
              <a:rPr lang="en-GB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mixture fraction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161C93-2A5D-46BB-A4AD-DC3659D9198D}"/>
              </a:ext>
            </a:extLst>
          </p:cNvPr>
          <p:cNvGrpSpPr/>
          <p:nvPr/>
        </p:nvGrpSpPr>
        <p:grpSpPr>
          <a:xfrm>
            <a:off x="1227063" y="4432881"/>
            <a:ext cx="3531095" cy="1040448"/>
            <a:chOff x="5595623" y="4623276"/>
            <a:chExt cx="3531095" cy="1040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403D56D-C3E4-417A-9FC8-6F9EDE08D0CA}"/>
                    </a:ext>
                  </a:extLst>
                </p:cNvPr>
                <p:cNvSpPr/>
                <p:nvPr/>
              </p:nvSpPr>
              <p:spPr>
                <a:xfrm>
                  <a:off x="5595623" y="5125624"/>
                  <a:ext cx="35310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  <m:e>
                            <m: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  <m: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GB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𝒄𝒐𝒏𝒔𝒕𝒂𝒏𝒕</m:t>
                        </m:r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403D56D-C3E4-417A-9FC8-6F9EDE08D0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623" y="5125624"/>
                  <a:ext cx="353109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E5FC909-49E8-48B5-954F-FE924F898FCC}"/>
                    </a:ext>
                  </a:extLst>
                </p:cNvPr>
                <p:cNvSpPr/>
                <p:nvPr/>
              </p:nvSpPr>
              <p:spPr>
                <a:xfrm>
                  <a:off x="6364326" y="4688933"/>
                  <a:ext cx="199368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GB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GB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𝒄𝒐𝒏𝒔𝒕𝒂𝒏𝒕</m:t>
                        </m:r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E5FC909-49E8-48B5-954F-FE924F898F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326" y="4688933"/>
                  <a:ext cx="1993687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0CF463-588E-4B72-B7FE-69F2800659DB}"/>
                </a:ext>
              </a:extLst>
            </p:cNvPr>
            <p:cNvSpPr/>
            <p:nvPr/>
          </p:nvSpPr>
          <p:spPr>
            <a:xfrm>
              <a:off x="5595624" y="4623276"/>
              <a:ext cx="3447016" cy="104044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1FFB8C2-0D90-4C56-97C9-ED48F3574973}"/>
              </a:ext>
            </a:extLst>
          </p:cNvPr>
          <p:cNvSpPr/>
          <p:nvPr/>
        </p:nvSpPr>
        <p:spPr>
          <a:xfrm>
            <a:off x="2342993" y="5916831"/>
            <a:ext cx="64738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[1] N.S.A. Smith. PhD thesis, University of Sydney (1994).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[2] </a:t>
            </a:r>
            <a:r>
              <a:rPr lang="en-GB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Klimenko</a:t>
            </a: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, A.Y., </a:t>
            </a:r>
            <a:r>
              <a:rPr lang="en-GB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Bilger</a:t>
            </a: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, R.W. (1999). Prog. Energy Combust. Sci. 25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[3] </a:t>
            </a:r>
            <a:r>
              <a:rPr lang="en-GB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Mobini</a:t>
            </a: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, K., </a:t>
            </a:r>
            <a:r>
              <a:rPr lang="en-GB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Bilger</a:t>
            </a:r>
            <a:r>
              <a:rPr lang="en-GB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, R.W. (2004). Combust. Sci. Technol. 176.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2CE348-B857-4BB8-A824-5AE302BCE962}"/>
              </a:ext>
            </a:extLst>
          </p:cNvPr>
          <p:cNvSpPr/>
          <p:nvPr/>
        </p:nvSpPr>
        <p:spPr>
          <a:xfrm>
            <a:off x="4917311" y="47437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Can be used as a post-processing step </a:t>
            </a:r>
            <a:r>
              <a:rPr lang="en-GB" sz="2400" baseline="30000" dirty="0">
                <a:latin typeface="Cordia New" panose="020B0304020202020204" pitchFamily="34" charset="-34"/>
                <a:cs typeface="Cordia New" panose="020B0304020202020204" pitchFamily="34" charset="-34"/>
              </a:rPr>
              <a:t>[1-3]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6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E00-35F6-422E-8774-B2B7D1DF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to a network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70EB-DDAA-4F14-BE2A-AC3FC35E4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1601"/>
            <a:ext cx="7886700" cy="1569684"/>
          </a:xfrm>
        </p:spPr>
        <p:txBody>
          <a:bodyPr>
            <a:normAutofit/>
          </a:bodyPr>
          <a:lstStyle/>
          <a:p>
            <a:r>
              <a:rPr lang="en-GB" dirty="0"/>
              <a:t>Conditional soot related quantities show strong spatial dependence</a:t>
            </a:r>
          </a:p>
          <a:p>
            <a:r>
              <a:rPr lang="en-GB" dirty="0"/>
              <a:t>Cover the combustor with many interconnected ISRs 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ISRN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4C1A6-45D9-4D6D-A301-6E934CAF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A254061-145F-454C-A45F-F123A54467A0}"/>
              </a:ext>
            </a:extLst>
          </p:cNvPr>
          <p:cNvGrpSpPr/>
          <p:nvPr/>
        </p:nvGrpSpPr>
        <p:grpSpPr>
          <a:xfrm>
            <a:off x="854668" y="4069219"/>
            <a:ext cx="7728492" cy="2782980"/>
            <a:chOff x="854668" y="4069219"/>
            <a:chExt cx="7728492" cy="278298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DD8C347-69C0-43B8-BD76-7B22676F3952}"/>
                </a:ext>
              </a:extLst>
            </p:cNvPr>
            <p:cNvGrpSpPr/>
            <p:nvPr/>
          </p:nvGrpSpPr>
          <p:grpSpPr>
            <a:xfrm>
              <a:off x="854668" y="4069219"/>
              <a:ext cx="7728492" cy="2782980"/>
              <a:chOff x="854668" y="4069219"/>
              <a:chExt cx="7728492" cy="278298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47A4D7A-FE05-4A84-81E1-A191385A629E}"/>
                  </a:ext>
                </a:extLst>
              </p:cNvPr>
              <p:cNvGrpSpPr/>
              <p:nvPr/>
            </p:nvGrpSpPr>
            <p:grpSpPr>
              <a:xfrm>
                <a:off x="854668" y="4555188"/>
                <a:ext cx="2855069" cy="1834384"/>
                <a:chOff x="2489872" y="2807674"/>
                <a:chExt cx="3126272" cy="205804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DCADB002-CFE3-417A-A254-7C6AD273A061}"/>
                    </a:ext>
                  </a:extLst>
                </p:cNvPr>
                <p:cNvGrpSpPr/>
                <p:nvPr/>
              </p:nvGrpSpPr>
              <p:grpSpPr>
                <a:xfrm>
                  <a:off x="2489872" y="2807674"/>
                  <a:ext cx="3126272" cy="2058045"/>
                  <a:chOff x="3547264" y="4123571"/>
                  <a:chExt cx="3126272" cy="2058045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F34EC7FB-58C8-4C3B-9805-4A9E9EF886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43466"/>
                  <a:stretch/>
                </p:blipFill>
                <p:spPr>
                  <a:xfrm>
                    <a:off x="3547264" y="4358857"/>
                    <a:ext cx="3090888" cy="1362076"/>
                  </a:xfrm>
                  <a:prstGeom prst="rect">
                    <a:avLst/>
                  </a:prstGeom>
                </p:spPr>
              </p:pic>
              <p:sp>
                <p:nvSpPr>
                  <p:cNvPr id="9" name="Content Placeholder 2">
                    <a:extLst>
                      <a:ext uri="{FF2B5EF4-FFF2-40B4-BE49-F238E27FC236}">
                        <a16:creationId xmlns:a16="http://schemas.microsoft.com/office/drawing/2014/main" id="{35FC3301-C935-4D57-9733-7A6153CD06F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5824689" y="4123571"/>
                    <a:ext cx="723692" cy="3254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>
                    <a:lvl1pPr marL="269875" indent="-269875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8163" indent="-266700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809625" indent="-269875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079500" indent="-268288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1350963" indent="-269875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  <a:lvl6pPr marL="18081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6pPr>
                    <a:lvl7pPr marL="22653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7pPr>
                    <a:lvl8pPr marL="27225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8pPr>
                    <a:lvl9pPr marL="31797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9pPr>
                  </a:lstStyle>
                  <a:p>
                    <a:pPr marL="0" indent="0" algn="ctr">
                      <a:spcAft>
                        <a:spcPts val="800"/>
                      </a:spcAft>
                      <a:buSzPct val="100000"/>
                      <a:buNone/>
                    </a:pPr>
                    <a:r>
                      <a:rPr lang="en-GB" b="1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  <a:sym typeface="Wingdings" panose="05000000000000000000" pitchFamily="2" charset="2"/>
                      </a:rPr>
                      <a:t>Point 1</a:t>
                    </a:r>
                    <a:endParaRPr lang="en-GB" b="1" baseline="30000" dirty="0">
                      <a:solidFill>
                        <a:srgbClr val="0000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  <a:sym typeface="Wingdings" panose="05000000000000000000" pitchFamily="2" charset="2"/>
                    </a:endParaRPr>
                  </a:p>
                </p:txBody>
              </p:sp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0C412EEC-0A8D-4F37-8181-143E496DE2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51439"/>
                  <a:stretch/>
                </p:blipFill>
                <p:spPr>
                  <a:xfrm>
                    <a:off x="4467226" y="5638691"/>
                    <a:ext cx="2206310" cy="54292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BBAD0F4-3CE4-4549-87E8-3F5DC3EB5F55}"/>
                    </a:ext>
                  </a:extLst>
                </p:cNvPr>
                <p:cNvSpPr/>
                <p:nvPr/>
              </p:nvSpPr>
              <p:spPr>
                <a:xfrm>
                  <a:off x="2489872" y="4108047"/>
                  <a:ext cx="505744" cy="29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" name="Picture 25">
                <a:extLst>
                  <a:ext uri="{FF2B5EF4-FFF2-40B4-BE49-F238E27FC236}">
                    <a16:creationId xmlns:a16="http://schemas.microsoft.com/office/drawing/2014/main" id="{C1AD5F0A-D828-4EAA-83BE-647BF0383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48" t="-409" r="32806" b="409"/>
              <a:stretch/>
            </p:blipFill>
            <p:spPr bwMode="auto">
              <a:xfrm>
                <a:off x="4378954" y="4069219"/>
                <a:ext cx="1077820" cy="2384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34B588-7DD7-49C4-80BB-F78FBCD4D0B7}"/>
                  </a:ext>
                </a:extLst>
              </p:cNvPr>
              <p:cNvSpPr/>
              <p:nvPr/>
            </p:nvSpPr>
            <p:spPr>
              <a:xfrm>
                <a:off x="4590074" y="5429430"/>
                <a:ext cx="193991" cy="20971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31F4CC8-9976-4F6A-8827-0D6E79FA5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7763" y="4845236"/>
                <a:ext cx="984237" cy="53683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A402ABF-B354-4FCA-8252-B3BD152D38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7763" y="5647131"/>
                <a:ext cx="982133" cy="24671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76543AD-9F29-41F1-8DB8-C0027BF88E18}"/>
                  </a:ext>
                </a:extLst>
              </p:cNvPr>
              <p:cNvGrpSpPr/>
              <p:nvPr/>
            </p:nvGrpSpPr>
            <p:grpSpPr>
              <a:xfrm>
                <a:off x="5854788" y="4453527"/>
                <a:ext cx="2728372" cy="1836803"/>
                <a:chOff x="6337123" y="4109620"/>
                <a:chExt cx="3047104" cy="2036156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4E69D00-B2F5-409A-AD92-CD4785384C41}"/>
                    </a:ext>
                  </a:extLst>
                </p:cNvPr>
                <p:cNvGrpSpPr/>
                <p:nvPr/>
              </p:nvGrpSpPr>
              <p:grpSpPr>
                <a:xfrm>
                  <a:off x="6337123" y="4109620"/>
                  <a:ext cx="2337115" cy="2036156"/>
                  <a:chOff x="8112457" y="1469281"/>
                  <a:chExt cx="2337115" cy="203615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25CD6BB0-9B3F-4C64-A722-1A402E1F86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7405"/>
                  <a:stretch/>
                </p:blipFill>
                <p:spPr>
                  <a:xfrm>
                    <a:off x="8112457" y="1682679"/>
                    <a:ext cx="2328818" cy="1362075"/>
                  </a:xfrm>
                  <a:prstGeom prst="rect">
                    <a:avLst/>
                  </a:prstGeom>
                </p:spPr>
              </p:pic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80A51C0D-7B88-42C5-AD50-4252CCF040C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9551379" y="1469281"/>
                    <a:ext cx="723692" cy="3254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>
                    <a:lvl1pPr marL="269875" indent="-269875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8163" indent="-266700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809625" indent="-269875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079500" indent="-268288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1350963" indent="-269875" algn="l" rtl="0" eaLnBrk="0" fontAlgn="base" hangingPunct="0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  <a:lvl6pPr marL="18081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6pPr>
                    <a:lvl7pPr marL="22653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7pPr>
                    <a:lvl8pPr marL="27225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8pPr>
                    <a:lvl9pPr marL="3179763" indent="-269875" algn="l" rtl="0" fontAlgn="base">
                      <a:spcBef>
                        <a:spcPct val="0"/>
                      </a:spcBef>
                      <a:spcAft>
                        <a:spcPct val="7500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9pPr>
                  </a:lstStyle>
                  <a:p>
                    <a:pPr marL="0" indent="0" algn="ctr">
                      <a:spcAft>
                        <a:spcPts val="800"/>
                      </a:spcAft>
                      <a:buSzPct val="100000"/>
                      <a:buNone/>
                    </a:pPr>
                    <a:r>
                      <a:rPr lang="en-GB" b="1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  <a:sym typeface="Wingdings" panose="05000000000000000000" pitchFamily="2" charset="2"/>
                      </a:rPr>
                      <a:t>Point 2</a:t>
                    </a:r>
                    <a:endParaRPr lang="en-GB" b="1" baseline="30000" dirty="0">
                      <a:solidFill>
                        <a:srgbClr val="0000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  <a:sym typeface="Wingdings" panose="05000000000000000000" pitchFamily="2" charset="2"/>
                    </a:endParaRPr>
                  </a:p>
                </p:txBody>
              </p:sp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2E937F60-0E4E-41F6-9688-830FE54205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8743"/>
                  <a:stretch/>
                </p:blipFill>
                <p:spPr>
                  <a:xfrm>
                    <a:off x="8120754" y="2962512"/>
                    <a:ext cx="2328818" cy="542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610C24F-3D83-495D-BC9D-5642ACB741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" t="22428" r="91504" b="18796"/>
                <a:stretch/>
              </p:blipFill>
              <p:spPr>
                <a:xfrm rot="10800000">
                  <a:off x="8919713" y="4613316"/>
                  <a:ext cx="464514" cy="800574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BF8066E6-156F-456B-B0A9-CA3051018D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480" r="83270" b="18525"/>
                <a:stretch/>
              </p:blipFill>
              <p:spPr>
                <a:xfrm>
                  <a:off x="8515606" y="4323019"/>
                  <a:ext cx="505745" cy="1109750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53AACE7C-1317-4D33-85F2-188C75166F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480" t="86018" r="83270"/>
                <a:stretch/>
              </p:blipFill>
              <p:spPr>
                <a:xfrm rot="10800000">
                  <a:off x="8531319" y="5484468"/>
                  <a:ext cx="505745" cy="190444"/>
                </a:xfrm>
                <a:prstGeom prst="rect">
                  <a:avLst/>
                </a:prstGeom>
              </p:spPr>
            </p:pic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6BCE8D2-7209-4E3D-848B-B233D4076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3960" y="5779667"/>
                <a:ext cx="785983" cy="23057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0BEA65B-5174-4936-867C-2D8BFC9543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2079" y="4720467"/>
                <a:ext cx="797864" cy="104244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1D0722-FA55-47B2-B4A6-7B463067D0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77785" y="6430673"/>
                <a:ext cx="4374231" cy="421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6700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9625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079500" indent="-268288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350963" indent="-269875" algn="l" rtl="0" eaLnBrk="0" fontAlgn="base" hangingPunct="0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spcAft>
                    <a:spcPts val="800"/>
                  </a:spcAft>
                  <a:buSzPct val="100000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Example of predicted soot conditional quantities </a:t>
                </a:r>
                <a:br>
                  <a:rPr lang="en-GB" sz="1200" b="1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</a:br>
                <a:r>
                  <a:rPr lang="en-GB" sz="12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(Cambridge RQL burner, C</a:t>
                </a:r>
                <a:r>
                  <a:rPr lang="en-GB" sz="1200" baseline="-250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GB" sz="12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GB" sz="1200" baseline="-250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en-GB" sz="12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, two-equation soot model)</a:t>
                </a:r>
                <a:endParaRPr lang="en-GB" sz="1200" baseline="30000" dirty="0">
                  <a:solidFill>
                    <a:srgbClr val="000000"/>
                  </a:solidFill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54F6F6-A435-40D3-9A01-5CF0EDF14361}"/>
                </a:ext>
              </a:extLst>
            </p:cNvPr>
            <p:cNvSpPr/>
            <p:nvPr/>
          </p:nvSpPr>
          <p:spPr>
            <a:xfrm>
              <a:off x="4985863" y="5791380"/>
              <a:ext cx="193991" cy="2097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2B4DB57-A3ED-4EDD-B79F-DFF3EDC3E2C7}"/>
              </a:ext>
            </a:extLst>
          </p:cNvPr>
          <p:cNvSpPr/>
          <p:nvPr/>
        </p:nvSpPr>
        <p:spPr>
          <a:xfrm>
            <a:off x="8559620" y="5713257"/>
            <a:ext cx="505744" cy="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5390CC7-C6C2-46F6-B506-969827C30A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5" y="6263301"/>
            <a:ext cx="2037970" cy="423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828354F-8E1D-4F91-84CB-B64894A5B1DF}"/>
                  </a:ext>
                </a:extLst>
              </p:cNvPr>
              <p:cNvSpPr/>
              <p:nvPr/>
            </p:nvSpPr>
            <p:spPr>
              <a:xfrm>
                <a:off x="2049001" y="3222957"/>
                <a:ext cx="6816481" cy="886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l-GR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l-GR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  <m:sup>
                              <m:r>
                                <a:rPr lang="en-GB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∗∗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</m:sup>
                            <m:e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∇</m:t>
                                              </m:r>
                                            </m:e>
                                          </m:acc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6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6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6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𝜂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</m:acc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∗∗</m:t>
                          </m:r>
                        </m:sup>
                      </m:sSubSup>
                      <m:f>
                        <m:f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828354F-8E1D-4F91-84CB-B64894A5B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01" y="3222957"/>
                <a:ext cx="6816481" cy="886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261C237-5BFE-489C-86AE-C6439571F816}"/>
              </a:ext>
            </a:extLst>
          </p:cNvPr>
          <p:cNvSpPr txBox="1">
            <a:spLocks/>
          </p:cNvSpPr>
          <p:nvPr/>
        </p:nvSpPr>
        <p:spPr bwMode="auto">
          <a:xfrm>
            <a:off x="269867" y="3514127"/>
            <a:ext cx="1943299" cy="3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800"/>
              </a:spcAft>
              <a:buSzPct val="100000"/>
              <a:buNone/>
            </a:pPr>
            <a:r>
              <a:rPr lang="en-GB" sz="28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ISRN equation: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178C1BCF-E76C-4C78-97C2-A7E5D54B4905}"/>
              </a:ext>
            </a:extLst>
          </p:cNvPr>
          <p:cNvSpPr txBox="1">
            <a:spLocks/>
          </p:cNvSpPr>
          <p:nvPr/>
        </p:nvSpPr>
        <p:spPr bwMode="auto">
          <a:xfrm>
            <a:off x="3106058" y="2831912"/>
            <a:ext cx="1666753" cy="3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b="1" dirty="0">
                <a:solidFill>
                  <a:srgbClr val="0073CF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inlets (advection)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914ABF8A-FACB-4674-950D-D465228B9082}"/>
              </a:ext>
            </a:extLst>
          </p:cNvPr>
          <p:cNvSpPr txBox="1">
            <a:spLocks/>
          </p:cNvSpPr>
          <p:nvPr/>
        </p:nvSpPr>
        <p:spPr bwMode="auto">
          <a:xfrm>
            <a:off x="6715536" y="2831912"/>
            <a:ext cx="1371843" cy="3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source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01B3297C-720A-42A7-B7C1-D851F11A7384}"/>
              </a:ext>
            </a:extLst>
          </p:cNvPr>
          <p:cNvSpPr txBox="1">
            <a:spLocks/>
          </p:cNvSpPr>
          <p:nvPr/>
        </p:nvSpPr>
        <p:spPr bwMode="auto">
          <a:xfrm>
            <a:off x="7693521" y="2831912"/>
            <a:ext cx="1371843" cy="3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micro-mixing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5AD82BDE-5755-419B-92D0-B565D251E059}"/>
              </a:ext>
            </a:extLst>
          </p:cNvPr>
          <p:cNvSpPr/>
          <p:nvPr/>
        </p:nvSpPr>
        <p:spPr>
          <a:xfrm rot="16200000">
            <a:off x="3888572" y="2310782"/>
            <a:ext cx="191461" cy="1794091"/>
          </a:xfrm>
          <a:prstGeom prst="rightBrace">
            <a:avLst/>
          </a:prstGeom>
          <a:ln>
            <a:solidFill>
              <a:srgbClr val="0073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BE95AA05-5A6C-4E21-AE11-EEB20892837B}"/>
              </a:ext>
            </a:extLst>
          </p:cNvPr>
          <p:cNvSpPr/>
          <p:nvPr/>
        </p:nvSpPr>
        <p:spPr>
          <a:xfrm rot="16200000">
            <a:off x="7328222" y="2949342"/>
            <a:ext cx="172737" cy="5356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8" name="Right Brace 77">
            <a:extLst>
              <a:ext uri="{FF2B5EF4-FFF2-40B4-BE49-F238E27FC236}">
                <a16:creationId xmlns:a16="http://schemas.microsoft.com/office/drawing/2014/main" id="{4BE1CA18-7E4B-413B-A203-FFA4D02F36E4}"/>
              </a:ext>
            </a:extLst>
          </p:cNvPr>
          <p:cNvSpPr/>
          <p:nvPr/>
        </p:nvSpPr>
        <p:spPr>
          <a:xfrm rot="16200000">
            <a:off x="8174664" y="2826407"/>
            <a:ext cx="172737" cy="78156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A8FEAD50-C4E6-4154-A046-076F9012F31F}"/>
              </a:ext>
            </a:extLst>
          </p:cNvPr>
          <p:cNvSpPr/>
          <p:nvPr/>
        </p:nvSpPr>
        <p:spPr>
          <a:xfrm rot="16200000">
            <a:off x="5694182" y="2535184"/>
            <a:ext cx="219025" cy="1317723"/>
          </a:xfrm>
          <a:prstGeom prst="rightBrace">
            <a:avLst/>
          </a:prstGeom>
          <a:ln>
            <a:solidFill>
              <a:srgbClr val="FF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A2A0A49-B979-47A7-90C4-F363E0308548}"/>
              </a:ext>
            </a:extLst>
          </p:cNvPr>
          <p:cNvSpPr txBox="1">
            <a:spLocks/>
          </p:cNvSpPr>
          <p:nvPr/>
        </p:nvSpPr>
        <p:spPr bwMode="auto">
          <a:xfrm>
            <a:off x="5125552" y="2831912"/>
            <a:ext cx="1371843" cy="3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b="1" dirty="0">
                <a:solidFill>
                  <a:srgbClr val="FF91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turbulent flux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4F09B7D6-0907-4887-8292-852991F1ED9B}"/>
              </a:ext>
            </a:extLst>
          </p:cNvPr>
          <p:cNvSpPr txBox="1">
            <a:spLocks/>
          </p:cNvSpPr>
          <p:nvPr/>
        </p:nvSpPr>
        <p:spPr bwMode="auto">
          <a:xfrm>
            <a:off x="7042850" y="2485569"/>
            <a:ext cx="814358" cy="28319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1</a:t>
            </a:r>
            <a:r>
              <a:rPr lang="en-GB" b="1" baseline="30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st</a:t>
            </a: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 order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0FF95E9F-71D2-415C-9FF8-5B26A96860B2}"/>
              </a:ext>
            </a:extLst>
          </p:cNvPr>
          <p:cNvSpPr txBox="1">
            <a:spLocks/>
          </p:cNvSpPr>
          <p:nvPr/>
        </p:nvSpPr>
        <p:spPr bwMode="auto">
          <a:xfrm>
            <a:off x="7904271" y="2485569"/>
            <a:ext cx="950342" cy="27673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modelling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5E04FD34-123C-4ACB-837C-6AB88CC7F921}"/>
              </a:ext>
            </a:extLst>
          </p:cNvPr>
          <p:cNvSpPr txBox="1">
            <a:spLocks/>
          </p:cNvSpPr>
          <p:nvPr/>
        </p:nvSpPr>
        <p:spPr bwMode="auto">
          <a:xfrm>
            <a:off x="4008424" y="2477949"/>
            <a:ext cx="1748194" cy="283198"/>
          </a:xfrm>
          <a:prstGeom prst="rect">
            <a:avLst/>
          </a:prstGeom>
          <a:solidFill>
            <a:srgbClr val="0073CF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CFD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85D8B46-60A4-4393-AE31-AE9295877425}"/>
              </a:ext>
            </a:extLst>
          </p:cNvPr>
          <p:cNvGrpSpPr/>
          <p:nvPr/>
        </p:nvGrpSpPr>
        <p:grpSpPr>
          <a:xfrm>
            <a:off x="2580532" y="3540287"/>
            <a:ext cx="3892800" cy="426866"/>
            <a:chOff x="2580532" y="3540287"/>
            <a:chExt cx="3892800" cy="426866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0DDEAD1-1C27-4849-ADFF-CD80D4026E6C}"/>
                </a:ext>
              </a:extLst>
            </p:cNvPr>
            <p:cNvSpPr/>
            <p:nvPr/>
          </p:nvSpPr>
          <p:spPr>
            <a:xfrm>
              <a:off x="2580532" y="3711927"/>
              <a:ext cx="286985" cy="255226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57A3711-151C-492A-AFF2-F2224EDFE143}"/>
                </a:ext>
              </a:extLst>
            </p:cNvPr>
            <p:cNvSpPr/>
            <p:nvPr/>
          </p:nvSpPr>
          <p:spPr>
            <a:xfrm>
              <a:off x="3521869" y="3548503"/>
              <a:ext cx="187868" cy="282113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0EFA02B-A8A6-41A8-A713-88E03578DD9F}"/>
                </a:ext>
              </a:extLst>
            </p:cNvPr>
            <p:cNvSpPr/>
            <p:nvPr/>
          </p:nvSpPr>
          <p:spPr>
            <a:xfrm>
              <a:off x="6285464" y="3540287"/>
              <a:ext cx="187868" cy="282113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82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/>
      <p:bldP spid="72" grpId="0"/>
      <p:bldP spid="73" grpId="0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F6CF3-6A1D-47E6-83B2-469FB846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1EE5E-14DA-49C4-B7DA-F5E436FD50ED}"/>
              </a:ext>
            </a:extLst>
          </p:cNvPr>
          <p:cNvSpPr/>
          <p:nvPr/>
        </p:nvSpPr>
        <p:spPr>
          <a:xfrm>
            <a:off x="225727" y="1827093"/>
            <a:ext cx="2490898" cy="4268268"/>
          </a:xfrm>
          <a:prstGeom prst="rect">
            <a:avLst/>
          </a:prstGeom>
          <a:noFill/>
          <a:ln w="107950">
            <a:solidFill>
              <a:srgbClr val="E4E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F8D93-2F67-4B40-8DEA-6881B5BAA8C9}"/>
              </a:ext>
            </a:extLst>
          </p:cNvPr>
          <p:cNvSpPr/>
          <p:nvPr/>
        </p:nvSpPr>
        <p:spPr>
          <a:xfrm>
            <a:off x="388910" y="1696330"/>
            <a:ext cx="9429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CFD input</a:t>
            </a:r>
            <a:endParaRPr lang="en-GB" b="1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407A3-6299-4513-BE8A-88374BD84549}"/>
              </a:ext>
            </a:extLst>
          </p:cNvPr>
          <p:cNvSpPr/>
          <p:nvPr/>
        </p:nvSpPr>
        <p:spPr>
          <a:xfrm>
            <a:off x="3144754" y="1835247"/>
            <a:ext cx="2006064" cy="914829"/>
          </a:xfrm>
          <a:prstGeom prst="rect">
            <a:avLst/>
          </a:prstGeom>
          <a:noFill/>
          <a:ln w="107950">
            <a:solidFill>
              <a:srgbClr val="E4E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22177-7AE9-4589-9A60-419A88C96D75}"/>
              </a:ext>
            </a:extLst>
          </p:cNvPr>
          <p:cNvSpPr/>
          <p:nvPr/>
        </p:nvSpPr>
        <p:spPr>
          <a:xfrm>
            <a:off x="3260930" y="1679010"/>
            <a:ext cx="9098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Averaging</a:t>
            </a:r>
            <a:endParaRPr lang="en-GB" b="1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7670E-B5AA-4FE0-9FA7-447ECB26B57E}"/>
              </a:ext>
            </a:extLst>
          </p:cNvPr>
          <p:cNvSpPr/>
          <p:nvPr/>
        </p:nvSpPr>
        <p:spPr>
          <a:xfrm>
            <a:off x="3137659" y="3077317"/>
            <a:ext cx="2006064" cy="3018044"/>
          </a:xfrm>
          <a:prstGeom prst="rect">
            <a:avLst/>
          </a:prstGeom>
          <a:noFill/>
          <a:ln w="107950">
            <a:solidFill>
              <a:srgbClr val="E4E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C81C7-655E-4E2B-BA1B-BFED67A60F3A}"/>
              </a:ext>
            </a:extLst>
          </p:cNvPr>
          <p:cNvSpPr/>
          <p:nvPr/>
        </p:nvSpPr>
        <p:spPr>
          <a:xfrm>
            <a:off x="3257058" y="2915397"/>
            <a:ext cx="10069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ISR spacing</a:t>
            </a:r>
            <a:endParaRPr lang="en-GB" b="1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E327A-0BBD-4639-86C5-37C8307055C5}"/>
              </a:ext>
            </a:extLst>
          </p:cNvPr>
          <p:cNvSpPr/>
          <p:nvPr/>
        </p:nvSpPr>
        <p:spPr>
          <a:xfrm>
            <a:off x="3263760" y="2126403"/>
            <a:ext cx="186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Find ISRN quantities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5164E-5581-4D08-8016-EC94FF4F67CF}"/>
              </a:ext>
            </a:extLst>
          </p:cNvPr>
          <p:cNvSpPr/>
          <p:nvPr/>
        </p:nvSpPr>
        <p:spPr>
          <a:xfrm>
            <a:off x="6435271" y="1845602"/>
            <a:ext cx="2236880" cy="904474"/>
          </a:xfrm>
          <a:prstGeom prst="rect">
            <a:avLst/>
          </a:prstGeom>
          <a:noFill/>
          <a:ln w="107950">
            <a:solidFill>
              <a:srgbClr val="E4E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158BB3-3DA8-4E51-85CB-E14B36667C60}"/>
              </a:ext>
            </a:extLst>
          </p:cNvPr>
          <p:cNvSpPr/>
          <p:nvPr/>
        </p:nvSpPr>
        <p:spPr>
          <a:xfrm>
            <a:off x="6570887" y="1689363"/>
            <a:ext cx="10681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ISRN solver</a:t>
            </a:r>
            <a:endParaRPr lang="en-GB" b="1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8F420D-2E78-40EE-B7E8-D48E2A1F397C}"/>
                  </a:ext>
                </a:extLst>
              </p:cNvPr>
              <p:cNvSpPr/>
              <p:nvPr/>
            </p:nvSpPr>
            <p:spPr>
              <a:xfrm>
                <a:off x="6326521" y="2055190"/>
                <a:ext cx="2447361" cy="49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…=</m:t>
                      </m:r>
                      <m:acc>
                        <m:accPr>
                          <m:chr m:val="̃"/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</m:acc>
                      <m:r>
                        <a:rPr lang="en-GB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  <m:sup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∗∗</m:t>
                          </m:r>
                        </m:sup>
                      </m:sSubSup>
                      <m:f>
                        <m:fPr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8F420D-2E78-40EE-B7E8-D48E2A1F3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21" y="2055190"/>
                <a:ext cx="2447361" cy="494110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8D480D5-249B-4227-A3CC-E7237611426E}"/>
              </a:ext>
            </a:extLst>
          </p:cNvPr>
          <p:cNvSpPr/>
          <p:nvPr/>
        </p:nvSpPr>
        <p:spPr>
          <a:xfrm>
            <a:off x="6451653" y="3051200"/>
            <a:ext cx="2258729" cy="3044162"/>
          </a:xfrm>
          <a:prstGeom prst="rect">
            <a:avLst/>
          </a:prstGeom>
          <a:noFill/>
          <a:ln w="107950">
            <a:solidFill>
              <a:srgbClr val="E4E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7D54E-E5C9-4984-91C7-7417DC00C1E5}"/>
              </a:ext>
            </a:extLst>
          </p:cNvPr>
          <p:cNvSpPr/>
          <p:nvPr/>
        </p:nvSpPr>
        <p:spPr>
          <a:xfrm>
            <a:off x="6602330" y="2856786"/>
            <a:ext cx="74144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Results</a:t>
            </a:r>
            <a:endParaRPr lang="en-GB" b="1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8">
                <a:extLst>
                  <a:ext uri="{FF2B5EF4-FFF2-40B4-BE49-F238E27FC236}">
                    <a16:creationId xmlns:a16="http://schemas.microsoft.com/office/drawing/2014/main" id="{40E4420A-1AFE-4549-BC93-07CDC79C8562}"/>
                  </a:ext>
                </a:extLst>
              </p:cNvPr>
              <p:cNvSpPr txBox="1"/>
              <p:nvPr/>
            </p:nvSpPr>
            <p:spPr>
              <a:xfrm flipH="1">
                <a:off x="6788678" y="3574500"/>
                <a:ext cx="1523046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𝐼𝑆𝑅𝑁</m:t>
                          </m:r>
                        </m:sub>
                      </m:sSub>
                      <m:r>
                        <a:rPr lang="de-DE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l-G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de-DE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de-DE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nary>
                    </m:oMath>
                  </m:oMathPara>
                </a14:m>
                <a:endParaRPr lang="en-GB" sz="12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17" name="Textfeld 18">
                <a:extLst>
                  <a:ext uri="{FF2B5EF4-FFF2-40B4-BE49-F238E27FC236}">
                    <a16:creationId xmlns:a16="http://schemas.microsoft.com/office/drawing/2014/main" id="{40E4420A-1AFE-4549-BC93-07CDC79C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88678" y="3574500"/>
                <a:ext cx="1523046" cy="484428"/>
              </a:xfrm>
              <a:prstGeom prst="rect">
                <a:avLst/>
              </a:prstGeom>
              <a:blipFill>
                <a:blip r:embed="rId6"/>
                <a:stretch>
                  <a:fillRect t="-156250" r="-2008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>
            <a:extLst>
              <a:ext uri="{FF2B5EF4-FFF2-40B4-BE49-F238E27FC236}">
                <a16:creationId xmlns:a16="http://schemas.microsoft.com/office/drawing/2014/main" id="{0DD4EEF4-724D-4318-A538-125D8F9FFEE1}"/>
              </a:ext>
            </a:extLst>
          </p:cNvPr>
          <p:cNvSpPr/>
          <p:nvPr/>
        </p:nvSpPr>
        <p:spPr>
          <a:xfrm rot="5400000">
            <a:off x="2321691" y="174102"/>
            <a:ext cx="249884" cy="2645342"/>
          </a:xfrm>
          <a:prstGeom prst="leftBracket">
            <a:avLst/>
          </a:prstGeom>
          <a:ln w="57150">
            <a:solidFill>
              <a:srgbClr val="252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AC446F08-7DEF-486B-8AF3-5A037AFEA1CA}"/>
              </a:ext>
            </a:extLst>
          </p:cNvPr>
          <p:cNvSpPr/>
          <p:nvPr/>
        </p:nvSpPr>
        <p:spPr>
          <a:xfrm rot="10800000">
            <a:off x="8763365" y="2272858"/>
            <a:ext cx="281825" cy="1486342"/>
          </a:xfrm>
          <a:prstGeom prst="leftBracket">
            <a:avLst/>
          </a:prstGeom>
          <a:ln w="57150">
            <a:solidFill>
              <a:srgbClr val="252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E54BCAD-D736-4AD9-A5B9-A3D182D11E3D}"/>
              </a:ext>
            </a:extLst>
          </p:cNvPr>
          <p:cNvSpPr/>
          <p:nvPr/>
        </p:nvSpPr>
        <p:spPr>
          <a:xfrm>
            <a:off x="5492871" y="2299625"/>
            <a:ext cx="701923" cy="397993"/>
          </a:xfrm>
          <a:prstGeom prst="rightArrow">
            <a:avLst/>
          </a:prstGeom>
          <a:solidFill>
            <a:srgbClr val="E4ECE6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846A6-1BFD-404A-B415-AF385D39641E}"/>
              </a:ext>
            </a:extLst>
          </p:cNvPr>
          <p:cNvSpPr/>
          <p:nvPr/>
        </p:nvSpPr>
        <p:spPr>
          <a:xfrm>
            <a:off x="5205650" y="1612195"/>
            <a:ext cx="1195476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baseline="-25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Decoupled flow &amp; ISRN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3D745F-5A9D-4620-AF98-05EB4B973059}"/>
              </a:ext>
            </a:extLst>
          </p:cNvPr>
          <p:cNvGrpSpPr/>
          <p:nvPr/>
        </p:nvGrpSpPr>
        <p:grpSpPr>
          <a:xfrm>
            <a:off x="206931" y="2113566"/>
            <a:ext cx="2810727" cy="3830301"/>
            <a:chOff x="263419" y="2113566"/>
            <a:chExt cx="2810727" cy="383030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C5CF185-E68B-4212-AF35-6919F70D36E0}"/>
                </a:ext>
              </a:extLst>
            </p:cNvPr>
            <p:cNvGrpSpPr/>
            <p:nvPr/>
          </p:nvGrpSpPr>
          <p:grpSpPr>
            <a:xfrm>
              <a:off x="392206" y="2113566"/>
              <a:ext cx="2430322" cy="3701639"/>
              <a:chOff x="392206" y="2113566"/>
              <a:chExt cx="2430322" cy="3701639"/>
            </a:xfrm>
          </p:grpSpPr>
          <p:pic>
            <p:nvPicPr>
              <p:cNvPr id="25" name="Picture 25">
                <a:extLst>
                  <a:ext uri="{FF2B5EF4-FFF2-40B4-BE49-F238E27FC236}">
                    <a16:creationId xmlns:a16="http://schemas.microsoft.com/office/drawing/2014/main" id="{03DBE7E0-227C-48D3-8DB8-22685334F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48" t="-409" r="32806" b="409"/>
              <a:stretch/>
            </p:blipFill>
            <p:spPr bwMode="auto">
              <a:xfrm>
                <a:off x="1224460" y="3548925"/>
                <a:ext cx="1024471" cy="2266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80D220C-8225-44D0-949E-851BD530D2AB}"/>
                  </a:ext>
                </a:extLst>
              </p:cNvPr>
              <p:cNvGrpSpPr/>
              <p:nvPr/>
            </p:nvGrpSpPr>
            <p:grpSpPr>
              <a:xfrm>
                <a:off x="392206" y="2113566"/>
                <a:ext cx="1831982" cy="1408744"/>
                <a:chOff x="1718541" y="2248623"/>
                <a:chExt cx="1101600" cy="886361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EFB8D64C-56AD-480B-9F4C-8F4E36BB0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8541" y="2248623"/>
                  <a:ext cx="1101600" cy="847429"/>
                </a:xfrm>
                <a:prstGeom prst="rect">
                  <a:avLst/>
                </a:prstGeom>
              </p:spPr>
            </p:pic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BE06AC3-1105-4840-8387-10BB002C3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77396" y="2961240"/>
                  <a:ext cx="0" cy="173744"/>
                </a:xfrm>
                <a:prstGeom prst="straightConnector1">
                  <a:avLst/>
                </a:prstGeom>
                <a:ln w="6350">
                  <a:solidFill>
                    <a:srgbClr val="00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53F6D606-D22D-40EA-A3AE-2D54ACD34B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01015" y="2902579"/>
                  <a:ext cx="96259" cy="159883"/>
                </a:xfrm>
                <a:prstGeom prst="straightConnector1">
                  <a:avLst/>
                </a:prstGeom>
                <a:ln w="6350">
                  <a:solidFill>
                    <a:srgbClr val="00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14C42B1C-D506-4ABE-BFCE-FC2C0CD657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049584" y="2902579"/>
                  <a:ext cx="96259" cy="159883"/>
                </a:xfrm>
                <a:prstGeom prst="straightConnector1">
                  <a:avLst/>
                </a:prstGeom>
                <a:ln w="6350">
                  <a:solidFill>
                    <a:srgbClr val="00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7E3AD3E-EFF9-4C4B-B78D-1FF0B8CC9E23}"/>
                    </a:ext>
                  </a:extLst>
                </p:cNvPr>
                <p:cNvSpPr/>
                <p:nvPr/>
              </p:nvSpPr>
              <p:spPr>
                <a:xfrm rot="20377715">
                  <a:off x="2408011" y="2734919"/>
                  <a:ext cx="130877" cy="136060"/>
                </a:xfrm>
                <a:custGeom>
                  <a:avLst/>
                  <a:gdLst>
                    <a:gd name="connsiteX0" fmla="*/ 525780 w 594485"/>
                    <a:gd name="connsiteY0" fmla="*/ 597710 h 597710"/>
                    <a:gd name="connsiteX1" fmla="*/ 548640 w 594485"/>
                    <a:gd name="connsiteY1" fmla="*/ 18590 h 597710"/>
                    <a:gd name="connsiteX2" fmla="*/ 0 w 594485"/>
                    <a:gd name="connsiteY2" fmla="*/ 140510 h 597710"/>
                    <a:gd name="connsiteX0" fmla="*/ 525780 w 541158"/>
                    <a:gd name="connsiteY0" fmla="*/ 473202 h 473202"/>
                    <a:gd name="connsiteX1" fmla="*/ 388620 w 541158"/>
                    <a:gd name="connsiteY1" fmla="*/ 54102 h 473202"/>
                    <a:gd name="connsiteX2" fmla="*/ 0 w 541158"/>
                    <a:gd name="connsiteY2" fmla="*/ 16002 h 473202"/>
                    <a:gd name="connsiteX0" fmla="*/ 525780 w 548651"/>
                    <a:gd name="connsiteY0" fmla="*/ 489936 h 489936"/>
                    <a:gd name="connsiteX1" fmla="*/ 441960 w 548651"/>
                    <a:gd name="connsiteY1" fmla="*/ 40356 h 489936"/>
                    <a:gd name="connsiteX2" fmla="*/ 0 w 548651"/>
                    <a:gd name="connsiteY2" fmla="*/ 32736 h 489936"/>
                    <a:gd name="connsiteX0" fmla="*/ 525780 w 550040"/>
                    <a:gd name="connsiteY0" fmla="*/ 496560 h 496560"/>
                    <a:gd name="connsiteX1" fmla="*/ 441960 w 550040"/>
                    <a:gd name="connsiteY1" fmla="*/ 46980 h 496560"/>
                    <a:gd name="connsiteX2" fmla="*/ 0 w 550040"/>
                    <a:gd name="connsiteY2" fmla="*/ 39360 h 496560"/>
                    <a:gd name="connsiteX0" fmla="*/ 472440 w 493825"/>
                    <a:gd name="connsiteY0" fmla="*/ 467137 h 467137"/>
                    <a:gd name="connsiteX1" fmla="*/ 388620 w 493825"/>
                    <a:gd name="connsiteY1" fmla="*/ 17557 h 467137"/>
                    <a:gd name="connsiteX2" fmla="*/ 0 w 493825"/>
                    <a:gd name="connsiteY2" fmla="*/ 93757 h 467137"/>
                    <a:gd name="connsiteX0" fmla="*/ 472440 w 500728"/>
                    <a:gd name="connsiteY0" fmla="*/ 416014 h 416014"/>
                    <a:gd name="connsiteX1" fmla="*/ 419100 w 500728"/>
                    <a:gd name="connsiteY1" fmla="*/ 27394 h 416014"/>
                    <a:gd name="connsiteX2" fmla="*/ 0 w 500728"/>
                    <a:gd name="connsiteY2" fmla="*/ 42634 h 416014"/>
                    <a:gd name="connsiteX0" fmla="*/ 358140 w 442786"/>
                    <a:gd name="connsiteY0" fmla="*/ 416014 h 416014"/>
                    <a:gd name="connsiteX1" fmla="*/ 419100 w 442786"/>
                    <a:gd name="connsiteY1" fmla="*/ 27394 h 416014"/>
                    <a:gd name="connsiteX2" fmla="*/ 0 w 442786"/>
                    <a:gd name="connsiteY2" fmla="*/ 42634 h 416014"/>
                    <a:gd name="connsiteX0" fmla="*/ 358140 w 483198"/>
                    <a:gd name="connsiteY0" fmla="*/ 416014 h 416014"/>
                    <a:gd name="connsiteX1" fmla="*/ 419100 w 483198"/>
                    <a:gd name="connsiteY1" fmla="*/ 27394 h 416014"/>
                    <a:gd name="connsiteX2" fmla="*/ 0 w 483198"/>
                    <a:gd name="connsiteY2" fmla="*/ 42634 h 416014"/>
                    <a:gd name="connsiteX0" fmla="*/ 358140 w 507480"/>
                    <a:gd name="connsiteY0" fmla="*/ 416014 h 416014"/>
                    <a:gd name="connsiteX1" fmla="*/ 419100 w 507480"/>
                    <a:gd name="connsiteY1" fmla="*/ 27394 h 416014"/>
                    <a:gd name="connsiteX2" fmla="*/ 0 w 507480"/>
                    <a:gd name="connsiteY2" fmla="*/ 42634 h 416014"/>
                    <a:gd name="connsiteX0" fmla="*/ 358140 w 507480"/>
                    <a:gd name="connsiteY0" fmla="*/ 441993 h 441993"/>
                    <a:gd name="connsiteX1" fmla="*/ 419100 w 507480"/>
                    <a:gd name="connsiteY1" fmla="*/ 53373 h 441993"/>
                    <a:gd name="connsiteX2" fmla="*/ 0 w 507480"/>
                    <a:gd name="connsiteY2" fmla="*/ 68613 h 441993"/>
                    <a:gd name="connsiteX0" fmla="*/ 358140 w 507480"/>
                    <a:gd name="connsiteY0" fmla="*/ 453643 h 453643"/>
                    <a:gd name="connsiteX1" fmla="*/ 419100 w 507480"/>
                    <a:gd name="connsiteY1" fmla="*/ 65023 h 453643"/>
                    <a:gd name="connsiteX2" fmla="*/ 0 w 507480"/>
                    <a:gd name="connsiteY2" fmla="*/ 80263 h 453643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144780 w 313920"/>
                    <a:gd name="connsiteY0" fmla="*/ 419085 h 419085"/>
                    <a:gd name="connsiteX1" fmla="*/ 274320 w 313920"/>
                    <a:gd name="connsiteY1" fmla="*/ 60945 h 419085"/>
                    <a:gd name="connsiteX2" fmla="*/ 0 w 313920"/>
                    <a:gd name="connsiteY2" fmla="*/ 60945 h 419085"/>
                    <a:gd name="connsiteX0" fmla="*/ 182880 w 354538"/>
                    <a:gd name="connsiteY0" fmla="*/ 457486 h 457486"/>
                    <a:gd name="connsiteX1" fmla="*/ 312420 w 354538"/>
                    <a:gd name="connsiteY1" fmla="*/ 99346 h 457486"/>
                    <a:gd name="connsiteX2" fmla="*/ 0 w 354538"/>
                    <a:gd name="connsiteY2" fmla="*/ 46006 h 457486"/>
                    <a:gd name="connsiteX0" fmla="*/ 182880 w 354538"/>
                    <a:gd name="connsiteY0" fmla="*/ 440556 h 440556"/>
                    <a:gd name="connsiteX1" fmla="*/ 312420 w 354538"/>
                    <a:gd name="connsiteY1" fmla="*/ 82416 h 440556"/>
                    <a:gd name="connsiteX2" fmla="*/ 0 w 354538"/>
                    <a:gd name="connsiteY2" fmla="*/ 29076 h 440556"/>
                    <a:gd name="connsiteX0" fmla="*/ 251460 w 427704"/>
                    <a:gd name="connsiteY0" fmla="*/ 403865 h 403865"/>
                    <a:gd name="connsiteX1" fmla="*/ 381000 w 427704"/>
                    <a:gd name="connsiteY1" fmla="*/ 45725 h 403865"/>
                    <a:gd name="connsiteX2" fmla="*/ 0 w 427704"/>
                    <a:gd name="connsiteY2" fmla="*/ 45725 h 403865"/>
                    <a:gd name="connsiteX0" fmla="*/ 251460 w 427704"/>
                    <a:gd name="connsiteY0" fmla="*/ 431915 h 431915"/>
                    <a:gd name="connsiteX1" fmla="*/ 381000 w 427704"/>
                    <a:gd name="connsiteY1" fmla="*/ 73775 h 431915"/>
                    <a:gd name="connsiteX2" fmla="*/ 0 w 427704"/>
                    <a:gd name="connsiteY2" fmla="*/ 73775 h 4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7704" h="431915">
                      <a:moveTo>
                        <a:pt x="251460" y="431915"/>
                      </a:moveTo>
                      <a:cubicBezTo>
                        <a:pt x="504825" y="332855"/>
                        <a:pt x="422910" y="133465"/>
                        <a:pt x="381000" y="73775"/>
                      </a:cubicBezTo>
                      <a:cubicBezTo>
                        <a:pt x="339090" y="14085"/>
                        <a:pt x="234950" y="-57035"/>
                        <a:pt x="0" y="73775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327627E-B779-4F98-BF15-DAF672044F6A}"/>
                    </a:ext>
                  </a:extLst>
                </p:cNvPr>
                <p:cNvSpPr/>
                <p:nvPr/>
              </p:nvSpPr>
              <p:spPr>
                <a:xfrm rot="1222285" flipH="1">
                  <a:off x="2015913" y="2734919"/>
                  <a:ext cx="130877" cy="136060"/>
                </a:xfrm>
                <a:custGeom>
                  <a:avLst/>
                  <a:gdLst>
                    <a:gd name="connsiteX0" fmla="*/ 525780 w 594485"/>
                    <a:gd name="connsiteY0" fmla="*/ 597710 h 597710"/>
                    <a:gd name="connsiteX1" fmla="*/ 548640 w 594485"/>
                    <a:gd name="connsiteY1" fmla="*/ 18590 h 597710"/>
                    <a:gd name="connsiteX2" fmla="*/ 0 w 594485"/>
                    <a:gd name="connsiteY2" fmla="*/ 140510 h 597710"/>
                    <a:gd name="connsiteX0" fmla="*/ 525780 w 541158"/>
                    <a:gd name="connsiteY0" fmla="*/ 473202 h 473202"/>
                    <a:gd name="connsiteX1" fmla="*/ 388620 w 541158"/>
                    <a:gd name="connsiteY1" fmla="*/ 54102 h 473202"/>
                    <a:gd name="connsiteX2" fmla="*/ 0 w 541158"/>
                    <a:gd name="connsiteY2" fmla="*/ 16002 h 473202"/>
                    <a:gd name="connsiteX0" fmla="*/ 525780 w 548651"/>
                    <a:gd name="connsiteY0" fmla="*/ 489936 h 489936"/>
                    <a:gd name="connsiteX1" fmla="*/ 441960 w 548651"/>
                    <a:gd name="connsiteY1" fmla="*/ 40356 h 489936"/>
                    <a:gd name="connsiteX2" fmla="*/ 0 w 548651"/>
                    <a:gd name="connsiteY2" fmla="*/ 32736 h 489936"/>
                    <a:gd name="connsiteX0" fmla="*/ 525780 w 550040"/>
                    <a:gd name="connsiteY0" fmla="*/ 496560 h 496560"/>
                    <a:gd name="connsiteX1" fmla="*/ 441960 w 550040"/>
                    <a:gd name="connsiteY1" fmla="*/ 46980 h 496560"/>
                    <a:gd name="connsiteX2" fmla="*/ 0 w 550040"/>
                    <a:gd name="connsiteY2" fmla="*/ 39360 h 496560"/>
                    <a:gd name="connsiteX0" fmla="*/ 472440 w 493825"/>
                    <a:gd name="connsiteY0" fmla="*/ 467137 h 467137"/>
                    <a:gd name="connsiteX1" fmla="*/ 388620 w 493825"/>
                    <a:gd name="connsiteY1" fmla="*/ 17557 h 467137"/>
                    <a:gd name="connsiteX2" fmla="*/ 0 w 493825"/>
                    <a:gd name="connsiteY2" fmla="*/ 93757 h 467137"/>
                    <a:gd name="connsiteX0" fmla="*/ 472440 w 500728"/>
                    <a:gd name="connsiteY0" fmla="*/ 416014 h 416014"/>
                    <a:gd name="connsiteX1" fmla="*/ 419100 w 500728"/>
                    <a:gd name="connsiteY1" fmla="*/ 27394 h 416014"/>
                    <a:gd name="connsiteX2" fmla="*/ 0 w 500728"/>
                    <a:gd name="connsiteY2" fmla="*/ 42634 h 416014"/>
                    <a:gd name="connsiteX0" fmla="*/ 358140 w 442786"/>
                    <a:gd name="connsiteY0" fmla="*/ 416014 h 416014"/>
                    <a:gd name="connsiteX1" fmla="*/ 419100 w 442786"/>
                    <a:gd name="connsiteY1" fmla="*/ 27394 h 416014"/>
                    <a:gd name="connsiteX2" fmla="*/ 0 w 442786"/>
                    <a:gd name="connsiteY2" fmla="*/ 42634 h 416014"/>
                    <a:gd name="connsiteX0" fmla="*/ 358140 w 483198"/>
                    <a:gd name="connsiteY0" fmla="*/ 416014 h 416014"/>
                    <a:gd name="connsiteX1" fmla="*/ 419100 w 483198"/>
                    <a:gd name="connsiteY1" fmla="*/ 27394 h 416014"/>
                    <a:gd name="connsiteX2" fmla="*/ 0 w 483198"/>
                    <a:gd name="connsiteY2" fmla="*/ 42634 h 416014"/>
                    <a:gd name="connsiteX0" fmla="*/ 358140 w 507480"/>
                    <a:gd name="connsiteY0" fmla="*/ 416014 h 416014"/>
                    <a:gd name="connsiteX1" fmla="*/ 419100 w 507480"/>
                    <a:gd name="connsiteY1" fmla="*/ 27394 h 416014"/>
                    <a:gd name="connsiteX2" fmla="*/ 0 w 507480"/>
                    <a:gd name="connsiteY2" fmla="*/ 42634 h 416014"/>
                    <a:gd name="connsiteX0" fmla="*/ 358140 w 507480"/>
                    <a:gd name="connsiteY0" fmla="*/ 441993 h 441993"/>
                    <a:gd name="connsiteX1" fmla="*/ 419100 w 507480"/>
                    <a:gd name="connsiteY1" fmla="*/ 53373 h 441993"/>
                    <a:gd name="connsiteX2" fmla="*/ 0 w 507480"/>
                    <a:gd name="connsiteY2" fmla="*/ 68613 h 441993"/>
                    <a:gd name="connsiteX0" fmla="*/ 358140 w 507480"/>
                    <a:gd name="connsiteY0" fmla="*/ 453643 h 453643"/>
                    <a:gd name="connsiteX1" fmla="*/ 419100 w 507480"/>
                    <a:gd name="connsiteY1" fmla="*/ 65023 h 453643"/>
                    <a:gd name="connsiteX2" fmla="*/ 0 w 507480"/>
                    <a:gd name="connsiteY2" fmla="*/ 80263 h 453643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144780 w 313920"/>
                    <a:gd name="connsiteY0" fmla="*/ 419085 h 419085"/>
                    <a:gd name="connsiteX1" fmla="*/ 274320 w 313920"/>
                    <a:gd name="connsiteY1" fmla="*/ 60945 h 419085"/>
                    <a:gd name="connsiteX2" fmla="*/ 0 w 313920"/>
                    <a:gd name="connsiteY2" fmla="*/ 60945 h 419085"/>
                    <a:gd name="connsiteX0" fmla="*/ 182880 w 354538"/>
                    <a:gd name="connsiteY0" fmla="*/ 457486 h 457486"/>
                    <a:gd name="connsiteX1" fmla="*/ 312420 w 354538"/>
                    <a:gd name="connsiteY1" fmla="*/ 99346 h 457486"/>
                    <a:gd name="connsiteX2" fmla="*/ 0 w 354538"/>
                    <a:gd name="connsiteY2" fmla="*/ 46006 h 457486"/>
                    <a:gd name="connsiteX0" fmla="*/ 182880 w 354538"/>
                    <a:gd name="connsiteY0" fmla="*/ 440556 h 440556"/>
                    <a:gd name="connsiteX1" fmla="*/ 312420 w 354538"/>
                    <a:gd name="connsiteY1" fmla="*/ 82416 h 440556"/>
                    <a:gd name="connsiteX2" fmla="*/ 0 w 354538"/>
                    <a:gd name="connsiteY2" fmla="*/ 29076 h 440556"/>
                    <a:gd name="connsiteX0" fmla="*/ 251460 w 427704"/>
                    <a:gd name="connsiteY0" fmla="*/ 403865 h 403865"/>
                    <a:gd name="connsiteX1" fmla="*/ 381000 w 427704"/>
                    <a:gd name="connsiteY1" fmla="*/ 45725 h 403865"/>
                    <a:gd name="connsiteX2" fmla="*/ 0 w 427704"/>
                    <a:gd name="connsiteY2" fmla="*/ 45725 h 403865"/>
                    <a:gd name="connsiteX0" fmla="*/ 251460 w 427704"/>
                    <a:gd name="connsiteY0" fmla="*/ 431915 h 431915"/>
                    <a:gd name="connsiteX1" fmla="*/ 381000 w 427704"/>
                    <a:gd name="connsiteY1" fmla="*/ 73775 h 431915"/>
                    <a:gd name="connsiteX2" fmla="*/ 0 w 427704"/>
                    <a:gd name="connsiteY2" fmla="*/ 73775 h 4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7704" h="431915">
                      <a:moveTo>
                        <a:pt x="251460" y="431915"/>
                      </a:moveTo>
                      <a:cubicBezTo>
                        <a:pt x="504825" y="332855"/>
                        <a:pt x="422910" y="133465"/>
                        <a:pt x="381000" y="73775"/>
                      </a:cubicBezTo>
                      <a:cubicBezTo>
                        <a:pt x="339090" y="14085"/>
                        <a:pt x="234950" y="-57035"/>
                        <a:pt x="0" y="73775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F65607F-E1F8-45E9-8583-C739DBFB177A}"/>
                    </a:ext>
                  </a:extLst>
                </p:cNvPr>
                <p:cNvSpPr/>
                <p:nvPr/>
              </p:nvSpPr>
              <p:spPr>
                <a:xfrm rot="16200000">
                  <a:off x="1897819" y="2861724"/>
                  <a:ext cx="99097" cy="91424"/>
                </a:xfrm>
                <a:custGeom>
                  <a:avLst/>
                  <a:gdLst>
                    <a:gd name="connsiteX0" fmla="*/ 525780 w 594485"/>
                    <a:gd name="connsiteY0" fmla="*/ 597710 h 597710"/>
                    <a:gd name="connsiteX1" fmla="*/ 548640 w 594485"/>
                    <a:gd name="connsiteY1" fmla="*/ 18590 h 597710"/>
                    <a:gd name="connsiteX2" fmla="*/ 0 w 594485"/>
                    <a:gd name="connsiteY2" fmla="*/ 140510 h 597710"/>
                    <a:gd name="connsiteX0" fmla="*/ 525780 w 541158"/>
                    <a:gd name="connsiteY0" fmla="*/ 473202 h 473202"/>
                    <a:gd name="connsiteX1" fmla="*/ 388620 w 541158"/>
                    <a:gd name="connsiteY1" fmla="*/ 54102 h 473202"/>
                    <a:gd name="connsiteX2" fmla="*/ 0 w 541158"/>
                    <a:gd name="connsiteY2" fmla="*/ 16002 h 473202"/>
                    <a:gd name="connsiteX0" fmla="*/ 525780 w 548651"/>
                    <a:gd name="connsiteY0" fmla="*/ 489936 h 489936"/>
                    <a:gd name="connsiteX1" fmla="*/ 441960 w 548651"/>
                    <a:gd name="connsiteY1" fmla="*/ 40356 h 489936"/>
                    <a:gd name="connsiteX2" fmla="*/ 0 w 548651"/>
                    <a:gd name="connsiteY2" fmla="*/ 32736 h 489936"/>
                    <a:gd name="connsiteX0" fmla="*/ 525780 w 550040"/>
                    <a:gd name="connsiteY0" fmla="*/ 496560 h 496560"/>
                    <a:gd name="connsiteX1" fmla="*/ 441960 w 550040"/>
                    <a:gd name="connsiteY1" fmla="*/ 46980 h 496560"/>
                    <a:gd name="connsiteX2" fmla="*/ 0 w 550040"/>
                    <a:gd name="connsiteY2" fmla="*/ 39360 h 496560"/>
                    <a:gd name="connsiteX0" fmla="*/ 472440 w 493825"/>
                    <a:gd name="connsiteY0" fmla="*/ 467137 h 467137"/>
                    <a:gd name="connsiteX1" fmla="*/ 388620 w 493825"/>
                    <a:gd name="connsiteY1" fmla="*/ 17557 h 467137"/>
                    <a:gd name="connsiteX2" fmla="*/ 0 w 493825"/>
                    <a:gd name="connsiteY2" fmla="*/ 93757 h 467137"/>
                    <a:gd name="connsiteX0" fmla="*/ 472440 w 500728"/>
                    <a:gd name="connsiteY0" fmla="*/ 416014 h 416014"/>
                    <a:gd name="connsiteX1" fmla="*/ 419100 w 500728"/>
                    <a:gd name="connsiteY1" fmla="*/ 27394 h 416014"/>
                    <a:gd name="connsiteX2" fmla="*/ 0 w 500728"/>
                    <a:gd name="connsiteY2" fmla="*/ 42634 h 416014"/>
                    <a:gd name="connsiteX0" fmla="*/ 358140 w 442786"/>
                    <a:gd name="connsiteY0" fmla="*/ 416014 h 416014"/>
                    <a:gd name="connsiteX1" fmla="*/ 419100 w 442786"/>
                    <a:gd name="connsiteY1" fmla="*/ 27394 h 416014"/>
                    <a:gd name="connsiteX2" fmla="*/ 0 w 442786"/>
                    <a:gd name="connsiteY2" fmla="*/ 42634 h 416014"/>
                    <a:gd name="connsiteX0" fmla="*/ 358140 w 483198"/>
                    <a:gd name="connsiteY0" fmla="*/ 416014 h 416014"/>
                    <a:gd name="connsiteX1" fmla="*/ 419100 w 483198"/>
                    <a:gd name="connsiteY1" fmla="*/ 27394 h 416014"/>
                    <a:gd name="connsiteX2" fmla="*/ 0 w 483198"/>
                    <a:gd name="connsiteY2" fmla="*/ 42634 h 416014"/>
                    <a:gd name="connsiteX0" fmla="*/ 358140 w 507480"/>
                    <a:gd name="connsiteY0" fmla="*/ 416014 h 416014"/>
                    <a:gd name="connsiteX1" fmla="*/ 419100 w 507480"/>
                    <a:gd name="connsiteY1" fmla="*/ 27394 h 416014"/>
                    <a:gd name="connsiteX2" fmla="*/ 0 w 507480"/>
                    <a:gd name="connsiteY2" fmla="*/ 42634 h 416014"/>
                    <a:gd name="connsiteX0" fmla="*/ 358140 w 507480"/>
                    <a:gd name="connsiteY0" fmla="*/ 441993 h 441993"/>
                    <a:gd name="connsiteX1" fmla="*/ 419100 w 507480"/>
                    <a:gd name="connsiteY1" fmla="*/ 53373 h 441993"/>
                    <a:gd name="connsiteX2" fmla="*/ 0 w 507480"/>
                    <a:gd name="connsiteY2" fmla="*/ 68613 h 441993"/>
                    <a:gd name="connsiteX0" fmla="*/ 358140 w 507480"/>
                    <a:gd name="connsiteY0" fmla="*/ 453643 h 453643"/>
                    <a:gd name="connsiteX1" fmla="*/ 419100 w 507480"/>
                    <a:gd name="connsiteY1" fmla="*/ 65023 h 453643"/>
                    <a:gd name="connsiteX2" fmla="*/ 0 w 507480"/>
                    <a:gd name="connsiteY2" fmla="*/ 80263 h 453643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144780 w 313920"/>
                    <a:gd name="connsiteY0" fmla="*/ 419085 h 419085"/>
                    <a:gd name="connsiteX1" fmla="*/ 274320 w 313920"/>
                    <a:gd name="connsiteY1" fmla="*/ 60945 h 419085"/>
                    <a:gd name="connsiteX2" fmla="*/ 0 w 313920"/>
                    <a:gd name="connsiteY2" fmla="*/ 60945 h 419085"/>
                    <a:gd name="connsiteX0" fmla="*/ 182880 w 354538"/>
                    <a:gd name="connsiteY0" fmla="*/ 457486 h 457486"/>
                    <a:gd name="connsiteX1" fmla="*/ 312420 w 354538"/>
                    <a:gd name="connsiteY1" fmla="*/ 99346 h 457486"/>
                    <a:gd name="connsiteX2" fmla="*/ 0 w 354538"/>
                    <a:gd name="connsiteY2" fmla="*/ 46006 h 457486"/>
                    <a:gd name="connsiteX0" fmla="*/ 182880 w 354538"/>
                    <a:gd name="connsiteY0" fmla="*/ 440556 h 440556"/>
                    <a:gd name="connsiteX1" fmla="*/ 312420 w 354538"/>
                    <a:gd name="connsiteY1" fmla="*/ 82416 h 440556"/>
                    <a:gd name="connsiteX2" fmla="*/ 0 w 354538"/>
                    <a:gd name="connsiteY2" fmla="*/ 29076 h 440556"/>
                    <a:gd name="connsiteX0" fmla="*/ 251460 w 427704"/>
                    <a:gd name="connsiteY0" fmla="*/ 403865 h 403865"/>
                    <a:gd name="connsiteX1" fmla="*/ 381000 w 427704"/>
                    <a:gd name="connsiteY1" fmla="*/ 45725 h 403865"/>
                    <a:gd name="connsiteX2" fmla="*/ 0 w 427704"/>
                    <a:gd name="connsiteY2" fmla="*/ 45725 h 403865"/>
                    <a:gd name="connsiteX0" fmla="*/ 251460 w 427704"/>
                    <a:gd name="connsiteY0" fmla="*/ 431915 h 431915"/>
                    <a:gd name="connsiteX1" fmla="*/ 381000 w 427704"/>
                    <a:gd name="connsiteY1" fmla="*/ 73775 h 431915"/>
                    <a:gd name="connsiteX2" fmla="*/ 0 w 427704"/>
                    <a:gd name="connsiteY2" fmla="*/ 73775 h 4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7704" h="431915">
                      <a:moveTo>
                        <a:pt x="251460" y="431915"/>
                      </a:moveTo>
                      <a:cubicBezTo>
                        <a:pt x="504825" y="332855"/>
                        <a:pt x="422910" y="133465"/>
                        <a:pt x="381000" y="73775"/>
                      </a:cubicBezTo>
                      <a:cubicBezTo>
                        <a:pt x="339090" y="14085"/>
                        <a:pt x="234950" y="-57035"/>
                        <a:pt x="0" y="73775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FD5E9655-75DE-4D64-A0D9-6D842870EEB5}"/>
                    </a:ext>
                  </a:extLst>
                </p:cNvPr>
                <p:cNvSpPr/>
                <p:nvPr/>
              </p:nvSpPr>
              <p:spPr>
                <a:xfrm rot="5400000" flipH="1">
                  <a:off x="2535032" y="2859407"/>
                  <a:ext cx="99097" cy="91424"/>
                </a:xfrm>
                <a:custGeom>
                  <a:avLst/>
                  <a:gdLst>
                    <a:gd name="connsiteX0" fmla="*/ 525780 w 594485"/>
                    <a:gd name="connsiteY0" fmla="*/ 597710 h 597710"/>
                    <a:gd name="connsiteX1" fmla="*/ 548640 w 594485"/>
                    <a:gd name="connsiteY1" fmla="*/ 18590 h 597710"/>
                    <a:gd name="connsiteX2" fmla="*/ 0 w 594485"/>
                    <a:gd name="connsiteY2" fmla="*/ 140510 h 597710"/>
                    <a:gd name="connsiteX0" fmla="*/ 525780 w 541158"/>
                    <a:gd name="connsiteY0" fmla="*/ 473202 h 473202"/>
                    <a:gd name="connsiteX1" fmla="*/ 388620 w 541158"/>
                    <a:gd name="connsiteY1" fmla="*/ 54102 h 473202"/>
                    <a:gd name="connsiteX2" fmla="*/ 0 w 541158"/>
                    <a:gd name="connsiteY2" fmla="*/ 16002 h 473202"/>
                    <a:gd name="connsiteX0" fmla="*/ 525780 w 548651"/>
                    <a:gd name="connsiteY0" fmla="*/ 489936 h 489936"/>
                    <a:gd name="connsiteX1" fmla="*/ 441960 w 548651"/>
                    <a:gd name="connsiteY1" fmla="*/ 40356 h 489936"/>
                    <a:gd name="connsiteX2" fmla="*/ 0 w 548651"/>
                    <a:gd name="connsiteY2" fmla="*/ 32736 h 489936"/>
                    <a:gd name="connsiteX0" fmla="*/ 525780 w 550040"/>
                    <a:gd name="connsiteY0" fmla="*/ 496560 h 496560"/>
                    <a:gd name="connsiteX1" fmla="*/ 441960 w 550040"/>
                    <a:gd name="connsiteY1" fmla="*/ 46980 h 496560"/>
                    <a:gd name="connsiteX2" fmla="*/ 0 w 550040"/>
                    <a:gd name="connsiteY2" fmla="*/ 39360 h 496560"/>
                    <a:gd name="connsiteX0" fmla="*/ 472440 w 493825"/>
                    <a:gd name="connsiteY0" fmla="*/ 467137 h 467137"/>
                    <a:gd name="connsiteX1" fmla="*/ 388620 w 493825"/>
                    <a:gd name="connsiteY1" fmla="*/ 17557 h 467137"/>
                    <a:gd name="connsiteX2" fmla="*/ 0 w 493825"/>
                    <a:gd name="connsiteY2" fmla="*/ 93757 h 467137"/>
                    <a:gd name="connsiteX0" fmla="*/ 472440 w 500728"/>
                    <a:gd name="connsiteY0" fmla="*/ 416014 h 416014"/>
                    <a:gd name="connsiteX1" fmla="*/ 419100 w 500728"/>
                    <a:gd name="connsiteY1" fmla="*/ 27394 h 416014"/>
                    <a:gd name="connsiteX2" fmla="*/ 0 w 500728"/>
                    <a:gd name="connsiteY2" fmla="*/ 42634 h 416014"/>
                    <a:gd name="connsiteX0" fmla="*/ 358140 w 442786"/>
                    <a:gd name="connsiteY0" fmla="*/ 416014 h 416014"/>
                    <a:gd name="connsiteX1" fmla="*/ 419100 w 442786"/>
                    <a:gd name="connsiteY1" fmla="*/ 27394 h 416014"/>
                    <a:gd name="connsiteX2" fmla="*/ 0 w 442786"/>
                    <a:gd name="connsiteY2" fmla="*/ 42634 h 416014"/>
                    <a:gd name="connsiteX0" fmla="*/ 358140 w 483198"/>
                    <a:gd name="connsiteY0" fmla="*/ 416014 h 416014"/>
                    <a:gd name="connsiteX1" fmla="*/ 419100 w 483198"/>
                    <a:gd name="connsiteY1" fmla="*/ 27394 h 416014"/>
                    <a:gd name="connsiteX2" fmla="*/ 0 w 483198"/>
                    <a:gd name="connsiteY2" fmla="*/ 42634 h 416014"/>
                    <a:gd name="connsiteX0" fmla="*/ 358140 w 507480"/>
                    <a:gd name="connsiteY0" fmla="*/ 416014 h 416014"/>
                    <a:gd name="connsiteX1" fmla="*/ 419100 w 507480"/>
                    <a:gd name="connsiteY1" fmla="*/ 27394 h 416014"/>
                    <a:gd name="connsiteX2" fmla="*/ 0 w 507480"/>
                    <a:gd name="connsiteY2" fmla="*/ 42634 h 416014"/>
                    <a:gd name="connsiteX0" fmla="*/ 358140 w 507480"/>
                    <a:gd name="connsiteY0" fmla="*/ 441993 h 441993"/>
                    <a:gd name="connsiteX1" fmla="*/ 419100 w 507480"/>
                    <a:gd name="connsiteY1" fmla="*/ 53373 h 441993"/>
                    <a:gd name="connsiteX2" fmla="*/ 0 w 507480"/>
                    <a:gd name="connsiteY2" fmla="*/ 68613 h 441993"/>
                    <a:gd name="connsiteX0" fmla="*/ 358140 w 507480"/>
                    <a:gd name="connsiteY0" fmla="*/ 453643 h 453643"/>
                    <a:gd name="connsiteX1" fmla="*/ 419100 w 507480"/>
                    <a:gd name="connsiteY1" fmla="*/ 65023 h 453643"/>
                    <a:gd name="connsiteX2" fmla="*/ 0 w 507480"/>
                    <a:gd name="connsiteY2" fmla="*/ 80263 h 453643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144780 w 313920"/>
                    <a:gd name="connsiteY0" fmla="*/ 419085 h 419085"/>
                    <a:gd name="connsiteX1" fmla="*/ 274320 w 313920"/>
                    <a:gd name="connsiteY1" fmla="*/ 60945 h 419085"/>
                    <a:gd name="connsiteX2" fmla="*/ 0 w 313920"/>
                    <a:gd name="connsiteY2" fmla="*/ 60945 h 419085"/>
                    <a:gd name="connsiteX0" fmla="*/ 182880 w 354538"/>
                    <a:gd name="connsiteY0" fmla="*/ 457486 h 457486"/>
                    <a:gd name="connsiteX1" fmla="*/ 312420 w 354538"/>
                    <a:gd name="connsiteY1" fmla="*/ 99346 h 457486"/>
                    <a:gd name="connsiteX2" fmla="*/ 0 w 354538"/>
                    <a:gd name="connsiteY2" fmla="*/ 46006 h 457486"/>
                    <a:gd name="connsiteX0" fmla="*/ 182880 w 354538"/>
                    <a:gd name="connsiteY0" fmla="*/ 440556 h 440556"/>
                    <a:gd name="connsiteX1" fmla="*/ 312420 w 354538"/>
                    <a:gd name="connsiteY1" fmla="*/ 82416 h 440556"/>
                    <a:gd name="connsiteX2" fmla="*/ 0 w 354538"/>
                    <a:gd name="connsiteY2" fmla="*/ 29076 h 440556"/>
                    <a:gd name="connsiteX0" fmla="*/ 251460 w 427704"/>
                    <a:gd name="connsiteY0" fmla="*/ 403865 h 403865"/>
                    <a:gd name="connsiteX1" fmla="*/ 381000 w 427704"/>
                    <a:gd name="connsiteY1" fmla="*/ 45725 h 403865"/>
                    <a:gd name="connsiteX2" fmla="*/ 0 w 427704"/>
                    <a:gd name="connsiteY2" fmla="*/ 45725 h 403865"/>
                    <a:gd name="connsiteX0" fmla="*/ 251460 w 427704"/>
                    <a:gd name="connsiteY0" fmla="*/ 431915 h 431915"/>
                    <a:gd name="connsiteX1" fmla="*/ 381000 w 427704"/>
                    <a:gd name="connsiteY1" fmla="*/ 73775 h 431915"/>
                    <a:gd name="connsiteX2" fmla="*/ 0 w 427704"/>
                    <a:gd name="connsiteY2" fmla="*/ 73775 h 4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7704" h="431915">
                      <a:moveTo>
                        <a:pt x="251460" y="431915"/>
                      </a:moveTo>
                      <a:cubicBezTo>
                        <a:pt x="504825" y="332855"/>
                        <a:pt x="422910" y="133465"/>
                        <a:pt x="381000" y="73775"/>
                      </a:cubicBezTo>
                      <a:cubicBezTo>
                        <a:pt x="339090" y="14085"/>
                        <a:pt x="234950" y="-57035"/>
                        <a:pt x="0" y="73775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24CFBCB-7D30-4E63-8DC6-B2168F879E50}"/>
                    </a:ext>
                  </a:extLst>
                </p:cNvPr>
                <p:cNvSpPr/>
                <p:nvPr/>
              </p:nvSpPr>
              <p:spPr>
                <a:xfrm rot="5400000" flipH="1">
                  <a:off x="2281047" y="2845742"/>
                  <a:ext cx="75888" cy="61539"/>
                </a:xfrm>
                <a:custGeom>
                  <a:avLst/>
                  <a:gdLst>
                    <a:gd name="connsiteX0" fmla="*/ 525780 w 594485"/>
                    <a:gd name="connsiteY0" fmla="*/ 597710 h 597710"/>
                    <a:gd name="connsiteX1" fmla="*/ 548640 w 594485"/>
                    <a:gd name="connsiteY1" fmla="*/ 18590 h 597710"/>
                    <a:gd name="connsiteX2" fmla="*/ 0 w 594485"/>
                    <a:gd name="connsiteY2" fmla="*/ 140510 h 597710"/>
                    <a:gd name="connsiteX0" fmla="*/ 525780 w 541158"/>
                    <a:gd name="connsiteY0" fmla="*/ 473202 h 473202"/>
                    <a:gd name="connsiteX1" fmla="*/ 388620 w 541158"/>
                    <a:gd name="connsiteY1" fmla="*/ 54102 h 473202"/>
                    <a:gd name="connsiteX2" fmla="*/ 0 w 541158"/>
                    <a:gd name="connsiteY2" fmla="*/ 16002 h 473202"/>
                    <a:gd name="connsiteX0" fmla="*/ 525780 w 548651"/>
                    <a:gd name="connsiteY0" fmla="*/ 489936 h 489936"/>
                    <a:gd name="connsiteX1" fmla="*/ 441960 w 548651"/>
                    <a:gd name="connsiteY1" fmla="*/ 40356 h 489936"/>
                    <a:gd name="connsiteX2" fmla="*/ 0 w 548651"/>
                    <a:gd name="connsiteY2" fmla="*/ 32736 h 489936"/>
                    <a:gd name="connsiteX0" fmla="*/ 525780 w 550040"/>
                    <a:gd name="connsiteY0" fmla="*/ 496560 h 496560"/>
                    <a:gd name="connsiteX1" fmla="*/ 441960 w 550040"/>
                    <a:gd name="connsiteY1" fmla="*/ 46980 h 496560"/>
                    <a:gd name="connsiteX2" fmla="*/ 0 w 550040"/>
                    <a:gd name="connsiteY2" fmla="*/ 39360 h 496560"/>
                    <a:gd name="connsiteX0" fmla="*/ 472440 w 493825"/>
                    <a:gd name="connsiteY0" fmla="*/ 467137 h 467137"/>
                    <a:gd name="connsiteX1" fmla="*/ 388620 w 493825"/>
                    <a:gd name="connsiteY1" fmla="*/ 17557 h 467137"/>
                    <a:gd name="connsiteX2" fmla="*/ 0 w 493825"/>
                    <a:gd name="connsiteY2" fmla="*/ 93757 h 467137"/>
                    <a:gd name="connsiteX0" fmla="*/ 472440 w 500728"/>
                    <a:gd name="connsiteY0" fmla="*/ 416014 h 416014"/>
                    <a:gd name="connsiteX1" fmla="*/ 419100 w 500728"/>
                    <a:gd name="connsiteY1" fmla="*/ 27394 h 416014"/>
                    <a:gd name="connsiteX2" fmla="*/ 0 w 500728"/>
                    <a:gd name="connsiteY2" fmla="*/ 42634 h 416014"/>
                    <a:gd name="connsiteX0" fmla="*/ 358140 w 442786"/>
                    <a:gd name="connsiteY0" fmla="*/ 416014 h 416014"/>
                    <a:gd name="connsiteX1" fmla="*/ 419100 w 442786"/>
                    <a:gd name="connsiteY1" fmla="*/ 27394 h 416014"/>
                    <a:gd name="connsiteX2" fmla="*/ 0 w 442786"/>
                    <a:gd name="connsiteY2" fmla="*/ 42634 h 416014"/>
                    <a:gd name="connsiteX0" fmla="*/ 358140 w 483198"/>
                    <a:gd name="connsiteY0" fmla="*/ 416014 h 416014"/>
                    <a:gd name="connsiteX1" fmla="*/ 419100 w 483198"/>
                    <a:gd name="connsiteY1" fmla="*/ 27394 h 416014"/>
                    <a:gd name="connsiteX2" fmla="*/ 0 w 483198"/>
                    <a:gd name="connsiteY2" fmla="*/ 42634 h 416014"/>
                    <a:gd name="connsiteX0" fmla="*/ 358140 w 507480"/>
                    <a:gd name="connsiteY0" fmla="*/ 416014 h 416014"/>
                    <a:gd name="connsiteX1" fmla="*/ 419100 w 507480"/>
                    <a:gd name="connsiteY1" fmla="*/ 27394 h 416014"/>
                    <a:gd name="connsiteX2" fmla="*/ 0 w 507480"/>
                    <a:gd name="connsiteY2" fmla="*/ 42634 h 416014"/>
                    <a:gd name="connsiteX0" fmla="*/ 358140 w 507480"/>
                    <a:gd name="connsiteY0" fmla="*/ 441993 h 441993"/>
                    <a:gd name="connsiteX1" fmla="*/ 419100 w 507480"/>
                    <a:gd name="connsiteY1" fmla="*/ 53373 h 441993"/>
                    <a:gd name="connsiteX2" fmla="*/ 0 w 507480"/>
                    <a:gd name="connsiteY2" fmla="*/ 68613 h 441993"/>
                    <a:gd name="connsiteX0" fmla="*/ 358140 w 507480"/>
                    <a:gd name="connsiteY0" fmla="*/ 453643 h 453643"/>
                    <a:gd name="connsiteX1" fmla="*/ 419100 w 507480"/>
                    <a:gd name="connsiteY1" fmla="*/ 65023 h 453643"/>
                    <a:gd name="connsiteX2" fmla="*/ 0 w 507480"/>
                    <a:gd name="connsiteY2" fmla="*/ 80263 h 453643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144780 w 313920"/>
                    <a:gd name="connsiteY0" fmla="*/ 419085 h 419085"/>
                    <a:gd name="connsiteX1" fmla="*/ 274320 w 313920"/>
                    <a:gd name="connsiteY1" fmla="*/ 60945 h 419085"/>
                    <a:gd name="connsiteX2" fmla="*/ 0 w 313920"/>
                    <a:gd name="connsiteY2" fmla="*/ 60945 h 419085"/>
                    <a:gd name="connsiteX0" fmla="*/ 182880 w 354538"/>
                    <a:gd name="connsiteY0" fmla="*/ 457486 h 457486"/>
                    <a:gd name="connsiteX1" fmla="*/ 312420 w 354538"/>
                    <a:gd name="connsiteY1" fmla="*/ 99346 h 457486"/>
                    <a:gd name="connsiteX2" fmla="*/ 0 w 354538"/>
                    <a:gd name="connsiteY2" fmla="*/ 46006 h 457486"/>
                    <a:gd name="connsiteX0" fmla="*/ 182880 w 354538"/>
                    <a:gd name="connsiteY0" fmla="*/ 440556 h 440556"/>
                    <a:gd name="connsiteX1" fmla="*/ 312420 w 354538"/>
                    <a:gd name="connsiteY1" fmla="*/ 82416 h 440556"/>
                    <a:gd name="connsiteX2" fmla="*/ 0 w 354538"/>
                    <a:gd name="connsiteY2" fmla="*/ 29076 h 440556"/>
                    <a:gd name="connsiteX0" fmla="*/ 251460 w 427704"/>
                    <a:gd name="connsiteY0" fmla="*/ 403865 h 403865"/>
                    <a:gd name="connsiteX1" fmla="*/ 381000 w 427704"/>
                    <a:gd name="connsiteY1" fmla="*/ 45725 h 403865"/>
                    <a:gd name="connsiteX2" fmla="*/ 0 w 427704"/>
                    <a:gd name="connsiteY2" fmla="*/ 45725 h 403865"/>
                    <a:gd name="connsiteX0" fmla="*/ 251460 w 427704"/>
                    <a:gd name="connsiteY0" fmla="*/ 431915 h 431915"/>
                    <a:gd name="connsiteX1" fmla="*/ 381000 w 427704"/>
                    <a:gd name="connsiteY1" fmla="*/ 73775 h 431915"/>
                    <a:gd name="connsiteX2" fmla="*/ 0 w 427704"/>
                    <a:gd name="connsiteY2" fmla="*/ 73775 h 4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7704" h="431915">
                      <a:moveTo>
                        <a:pt x="251460" y="431915"/>
                      </a:moveTo>
                      <a:cubicBezTo>
                        <a:pt x="504825" y="332855"/>
                        <a:pt x="422910" y="133465"/>
                        <a:pt x="381000" y="73775"/>
                      </a:cubicBezTo>
                      <a:cubicBezTo>
                        <a:pt x="339090" y="14085"/>
                        <a:pt x="234950" y="-57035"/>
                        <a:pt x="0" y="73775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42267353-7C3E-4B1C-BC33-DDDEDE09C211}"/>
                    </a:ext>
                  </a:extLst>
                </p:cNvPr>
                <p:cNvSpPr/>
                <p:nvPr/>
              </p:nvSpPr>
              <p:spPr>
                <a:xfrm rot="16200000">
                  <a:off x="2192633" y="2848287"/>
                  <a:ext cx="75888" cy="61539"/>
                </a:xfrm>
                <a:custGeom>
                  <a:avLst/>
                  <a:gdLst>
                    <a:gd name="connsiteX0" fmla="*/ 525780 w 594485"/>
                    <a:gd name="connsiteY0" fmla="*/ 597710 h 597710"/>
                    <a:gd name="connsiteX1" fmla="*/ 548640 w 594485"/>
                    <a:gd name="connsiteY1" fmla="*/ 18590 h 597710"/>
                    <a:gd name="connsiteX2" fmla="*/ 0 w 594485"/>
                    <a:gd name="connsiteY2" fmla="*/ 140510 h 597710"/>
                    <a:gd name="connsiteX0" fmla="*/ 525780 w 541158"/>
                    <a:gd name="connsiteY0" fmla="*/ 473202 h 473202"/>
                    <a:gd name="connsiteX1" fmla="*/ 388620 w 541158"/>
                    <a:gd name="connsiteY1" fmla="*/ 54102 h 473202"/>
                    <a:gd name="connsiteX2" fmla="*/ 0 w 541158"/>
                    <a:gd name="connsiteY2" fmla="*/ 16002 h 473202"/>
                    <a:gd name="connsiteX0" fmla="*/ 525780 w 548651"/>
                    <a:gd name="connsiteY0" fmla="*/ 489936 h 489936"/>
                    <a:gd name="connsiteX1" fmla="*/ 441960 w 548651"/>
                    <a:gd name="connsiteY1" fmla="*/ 40356 h 489936"/>
                    <a:gd name="connsiteX2" fmla="*/ 0 w 548651"/>
                    <a:gd name="connsiteY2" fmla="*/ 32736 h 489936"/>
                    <a:gd name="connsiteX0" fmla="*/ 525780 w 550040"/>
                    <a:gd name="connsiteY0" fmla="*/ 496560 h 496560"/>
                    <a:gd name="connsiteX1" fmla="*/ 441960 w 550040"/>
                    <a:gd name="connsiteY1" fmla="*/ 46980 h 496560"/>
                    <a:gd name="connsiteX2" fmla="*/ 0 w 550040"/>
                    <a:gd name="connsiteY2" fmla="*/ 39360 h 496560"/>
                    <a:gd name="connsiteX0" fmla="*/ 472440 w 493825"/>
                    <a:gd name="connsiteY0" fmla="*/ 467137 h 467137"/>
                    <a:gd name="connsiteX1" fmla="*/ 388620 w 493825"/>
                    <a:gd name="connsiteY1" fmla="*/ 17557 h 467137"/>
                    <a:gd name="connsiteX2" fmla="*/ 0 w 493825"/>
                    <a:gd name="connsiteY2" fmla="*/ 93757 h 467137"/>
                    <a:gd name="connsiteX0" fmla="*/ 472440 w 500728"/>
                    <a:gd name="connsiteY0" fmla="*/ 416014 h 416014"/>
                    <a:gd name="connsiteX1" fmla="*/ 419100 w 500728"/>
                    <a:gd name="connsiteY1" fmla="*/ 27394 h 416014"/>
                    <a:gd name="connsiteX2" fmla="*/ 0 w 500728"/>
                    <a:gd name="connsiteY2" fmla="*/ 42634 h 416014"/>
                    <a:gd name="connsiteX0" fmla="*/ 358140 w 442786"/>
                    <a:gd name="connsiteY0" fmla="*/ 416014 h 416014"/>
                    <a:gd name="connsiteX1" fmla="*/ 419100 w 442786"/>
                    <a:gd name="connsiteY1" fmla="*/ 27394 h 416014"/>
                    <a:gd name="connsiteX2" fmla="*/ 0 w 442786"/>
                    <a:gd name="connsiteY2" fmla="*/ 42634 h 416014"/>
                    <a:gd name="connsiteX0" fmla="*/ 358140 w 483198"/>
                    <a:gd name="connsiteY0" fmla="*/ 416014 h 416014"/>
                    <a:gd name="connsiteX1" fmla="*/ 419100 w 483198"/>
                    <a:gd name="connsiteY1" fmla="*/ 27394 h 416014"/>
                    <a:gd name="connsiteX2" fmla="*/ 0 w 483198"/>
                    <a:gd name="connsiteY2" fmla="*/ 42634 h 416014"/>
                    <a:gd name="connsiteX0" fmla="*/ 358140 w 507480"/>
                    <a:gd name="connsiteY0" fmla="*/ 416014 h 416014"/>
                    <a:gd name="connsiteX1" fmla="*/ 419100 w 507480"/>
                    <a:gd name="connsiteY1" fmla="*/ 27394 h 416014"/>
                    <a:gd name="connsiteX2" fmla="*/ 0 w 507480"/>
                    <a:gd name="connsiteY2" fmla="*/ 42634 h 416014"/>
                    <a:gd name="connsiteX0" fmla="*/ 358140 w 507480"/>
                    <a:gd name="connsiteY0" fmla="*/ 441993 h 441993"/>
                    <a:gd name="connsiteX1" fmla="*/ 419100 w 507480"/>
                    <a:gd name="connsiteY1" fmla="*/ 53373 h 441993"/>
                    <a:gd name="connsiteX2" fmla="*/ 0 w 507480"/>
                    <a:gd name="connsiteY2" fmla="*/ 68613 h 441993"/>
                    <a:gd name="connsiteX0" fmla="*/ 358140 w 507480"/>
                    <a:gd name="connsiteY0" fmla="*/ 453643 h 453643"/>
                    <a:gd name="connsiteX1" fmla="*/ 419100 w 507480"/>
                    <a:gd name="connsiteY1" fmla="*/ 65023 h 453643"/>
                    <a:gd name="connsiteX2" fmla="*/ 0 w 507480"/>
                    <a:gd name="connsiteY2" fmla="*/ 80263 h 453643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289560 w 468379"/>
                    <a:gd name="connsiteY0" fmla="*/ 409671 h 409671"/>
                    <a:gd name="connsiteX1" fmla="*/ 419100 w 468379"/>
                    <a:gd name="connsiteY1" fmla="*/ 51531 h 409671"/>
                    <a:gd name="connsiteX2" fmla="*/ 0 w 468379"/>
                    <a:gd name="connsiteY2" fmla="*/ 66771 h 409671"/>
                    <a:gd name="connsiteX0" fmla="*/ 144780 w 313920"/>
                    <a:gd name="connsiteY0" fmla="*/ 419085 h 419085"/>
                    <a:gd name="connsiteX1" fmla="*/ 274320 w 313920"/>
                    <a:gd name="connsiteY1" fmla="*/ 60945 h 419085"/>
                    <a:gd name="connsiteX2" fmla="*/ 0 w 313920"/>
                    <a:gd name="connsiteY2" fmla="*/ 60945 h 419085"/>
                    <a:gd name="connsiteX0" fmla="*/ 182880 w 354538"/>
                    <a:gd name="connsiteY0" fmla="*/ 457486 h 457486"/>
                    <a:gd name="connsiteX1" fmla="*/ 312420 w 354538"/>
                    <a:gd name="connsiteY1" fmla="*/ 99346 h 457486"/>
                    <a:gd name="connsiteX2" fmla="*/ 0 w 354538"/>
                    <a:gd name="connsiteY2" fmla="*/ 46006 h 457486"/>
                    <a:gd name="connsiteX0" fmla="*/ 182880 w 354538"/>
                    <a:gd name="connsiteY0" fmla="*/ 440556 h 440556"/>
                    <a:gd name="connsiteX1" fmla="*/ 312420 w 354538"/>
                    <a:gd name="connsiteY1" fmla="*/ 82416 h 440556"/>
                    <a:gd name="connsiteX2" fmla="*/ 0 w 354538"/>
                    <a:gd name="connsiteY2" fmla="*/ 29076 h 440556"/>
                    <a:gd name="connsiteX0" fmla="*/ 251460 w 427704"/>
                    <a:gd name="connsiteY0" fmla="*/ 403865 h 403865"/>
                    <a:gd name="connsiteX1" fmla="*/ 381000 w 427704"/>
                    <a:gd name="connsiteY1" fmla="*/ 45725 h 403865"/>
                    <a:gd name="connsiteX2" fmla="*/ 0 w 427704"/>
                    <a:gd name="connsiteY2" fmla="*/ 45725 h 403865"/>
                    <a:gd name="connsiteX0" fmla="*/ 251460 w 427704"/>
                    <a:gd name="connsiteY0" fmla="*/ 431915 h 431915"/>
                    <a:gd name="connsiteX1" fmla="*/ 381000 w 427704"/>
                    <a:gd name="connsiteY1" fmla="*/ 73775 h 431915"/>
                    <a:gd name="connsiteX2" fmla="*/ 0 w 427704"/>
                    <a:gd name="connsiteY2" fmla="*/ 73775 h 4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7704" h="431915">
                      <a:moveTo>
                        <a:pt x="251460" y="431915"/>
                      </a:moveTo>
                      <a:cubicBezTo>
                        <a:pt x="504825" y="332855"/>
                        <a:pt x="422910" y="133465"/>
                        <a:pt x="381000" y="73775"/>
                      </a:cubicBezTo>
                      <a:cubicBezTo>
                        <a:pt x="339090" y="14085"/>
                        <a:pt x="234950" y="-57035"/>
                        <a:pt x="0" y="73775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2EFDDE3-95F9-4030-820D-15168C550226}"/>
                    </a:ext>
                  </a:extLst>
                </p:cNvPr>
                <p:cNvSpPr/>
                <p:nvPr/>
              </p:nvSpPr>
              <p:spPr>
                <a:xfrm>
                  <a:off x="2049582" y="2509851"/>
                  <a:ext cx="184207" cy="129643"/>
                </a:xfrm>
                <a:custGeom>
                  <a:avLst/>
                  <a:gdLst>
                    <a:gd name="connsiteX0" fmla="*/ 0 w 571500"/>
                    <a:gd name="connsiteY0" fmla="*/ 556260 h 556260"/>
                    <a:gd name="connsiteX1" fmla="*/ 571500 w 571500"/>
                    <a:gd name="connsiteY1" fmla="*/ 0 h 556260"/>
                    <a:gd name="connsiteX0" fmla="*/ 0 w 601980"/>
                    <a:gd name="connsiteY0" fmla="*/ 411480 h 411480"/>
                    <a:gd name="connsiteX1" fmla="*/ 601980 w 601980"/>
                    <a:gd name="connsiteY1" fmla="*/ 0 h 411480"/>
                    <a:gd name="connsiteX0" fmla="*/ 0 w 601980"/>
                    <a:gd name="connsiteY0" fmla="*/ 411480 h 411480"/>
                    <a:gd name="connsiteX1" fmla="*/ 601980 w 601980"/>
                    <a:gd name="connsiteY1" fmla="*/ 0 h 411480"/>
                    <a:gd name="connsiteX0" fmla="*/ 0 w 601980"/>
                    <a:gd name="connsiteY0" fmla="*/ 411480 h 411542"/>
                    <a:gd name="connsiteX1" fmla="*/ 601980 w 601980"/>
                    <a:gd name="connsiteY1" fmla="*/ 0 h 411542"/>
                    <a:gd name="connsiteX0" fmla="*/ 0 w 601980"/>
                    <a:gd name="connsiteY0" fmla="*/ 411480 h 411542"/>
                    <a:gd name="connsiteX1" fmla="*/ 601980 w 601980"/>
                    <a:gd name="connsiteY1" fmla="*/ 0 h 411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1980" h="411542">
                      <a:moveTo>
                        <a:pt x="0" y="411480"/>
                      </a:moveTo>
                      <a:cubicBezTo>
                        <a:pt x="405130" y="415925"/>
                        <a:pt x="490220" y="184150"/>
                        <a:pt x="60198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5505260-FEE1-4AC9-8955-BCFEFE254C59}"/>
                    </a:ext>
                  </a:extLst>
                </p:cNvPr>
                <p:cNvSpPr/>
                <p:nvPr/>
              </p:nvSpPr>
              <p:spPr>
                <a:xfrm flipH="1">
                  <a:off x="2317514" y="2519463"/>
                  <a:ext cx="184207" cy="129643"/>
                </a:xfrm>
                <a:custGeom>
                  <a:avLst/>
                  <a:gdLst>
                    <a:gd name="connsiteX0" fmla="*/ 0 w 571500"/>
                    <a:gd name="connsiteY0" fmla="*/ 556260 h 556260"/>
                    <a:gd name="connsiteX1" fmla="*/ 571500 w 571500"/>
                    <a:gd name="connsiteY1" fmla="*/ 0 h 556260"/>
                    <a:gd name="connsiteX0" fmla="*/ 0 w 601980"/>
                    <a:gd name="connsiteY0" fmla="*/ 411480 h 411480"/>
                    <a:gd name="connsiteX1" fmla="*/ 601980 w 601980"/>
                    <a:gd name="connsiteY1" fmla="*/ 0 h 411480"/>
                    <a:gd name="connsiteX0" fmla="*/ 0 w 601980"/>
                    <a:gd name="connsiteY0" fmla="*/ 411480 h 411480"/>
                    <a:gd name="connsiteX1" fmla="*/ 601980 w 601980"/>
                    <a:gd name="connsiteY1" fmla="*/ 0 h 411480"/>
                    <a:gd name="connsiteX0" fmla="*/ 0 w 601980"/>
                    <a:gd name="connsiteY0" fmla="*/ 411480 h 411542"/>
                    <a:gd name="connsiteX1" fmla="*/ 601980 w 601980"/>
                    <a:gd name="connsiteY1" fmla="*/ 0 h 411542"/>
                    <a:gd name="connsiteX0" fmla="*/ 0 w 601980"/>
                    <a:gd name="connsiteY0" fmla="*/ 411480 h 411542"/>
                    <a:gd name="connsiteX1" fmla="*/ 601980 w 601980"/>
                    <a:gd name="connsiteY1" fmla="*/ 0 h 411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1980" h="411542">
                      <a:moveTo>
                        <a:pt x="0" y="411480"/>
                      </a:moveTo>
                      <a:cubicBezTo>
                        <a:pt x="405130" y="415925"/>
                        <a:pt x="490220" y="184150"/>
                        <a:pt x="60198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headEnd type="none" w="med" len="med"/>
                  <a:tailEnd type="triangl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FBFE562-EEF5-4E63-A0B7-783169E48469}"/>
                  </a:ext>
                </a:extLst>
              </p:cNvPr>
              <p:cNvGrpSpPr/>
              <p:nvPr/>
            </p:nvGrpSpPr>
            <p:grpSpPr>
              <a:xfrm>
                <a:off x="2151960" y="2128690"/>
                <a:ext cx="670568" cy="1310481"/>
                <a:chOff x="2274393" y="2318991"/>
                <a:chExt cx="670568" cy="1310481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8A269837-F5AE-41C1-8AF8-DE64CE65B5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064073" y="3012500"/>
                  <a:ext cx="936391" cy="150649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A50D72C1-A155-4868-A7FF-43C9572DB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4393" y="2318991"/>
                      <a:ext cx="670568" cy="2308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GB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GB" sz="900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A50D72C1-A155-4868-A7FF-43C9572DBB2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4393" y="2318991"/>
                      <a:ext cx="670568" cy="2308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D1E611B8-E22E-4271-A2F3-8B21C04DC0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8911" y="3414028"/>
                      <a:ext cx="364831" cy="21544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−40</m:t>
                            </m:r>
                          </m:oMath>
                        </m:oMathPara>
                      </a14:m>
                      <a:endParaRPr lang="en-GB" sz="800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D1E611B8-E22E-4271-A2F3-8B21C04DC0B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8911" y="3414028"/>
                      <a:ext cx="364831" cy="21544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62EFE3CC-FD8D-4FD4-99E9-99866D693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4369" y="2554016"/>
                      <a:ext cx="364831" cy="21544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</m:oMath>
                        </m:oMathPara>
                      </a14:m>
                      <a:endParaRPr lang="en-GB" sz="800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62EFE3CC-FD8D-4FD4-99E9-99866D6930B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4369" y="2554016"/>
                      <a:ext cx="364831" cy="21544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3C4217D-5D34-40F1-ABC2-B78338E0CEE4}"/>
                  </a:ext>
                </a:extLst>
              </p:cNvPr>
              <p:cNvGrpSpPr/>
              <p:nvPr/>
            </p:nvGrpSpPr>
            <p:grpSpPr>
              <a:xfrm>
                <a:off x="502895" y="4163276"/>
                <a:ext cx="693397" cy="1220686"/>
                <a:chOff x="691581" y="4163276"/>
                <a:chExt cx="693397" cy="122068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AF0FA0D-1DCD-4CF8-973D-E53F92FDBB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816073" y="4831759"/>
                  <a:ext cx="763903" cy="154389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111F8D2-525C-4096-A9A7-D8597F2A9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325" y="5153130"/>
                      <a:ext cx="364831" cy="2308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GB" sz="900" dirty="0">
                        <a:solidFill>
                          <a:srgbClr val="00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111F8D2-525C-4096-A9A7-D8597F2A97C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3325" y="5153130"/>
                      <a:ext cx="364831" cy="2308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C53DA002-E724-42C1-B65D-E5485EC5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581" y="4446055"/>
                      <a:ext cx="364831" cy="2308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0.065</m:t>
                            </m:r>
                          </m:oMath>
                        </m:oMathPara>
                      </a14:m>
                      <a:endParaRPr lang="en-GB" sz="9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C53DA002-E724-42C1-B65D-E5485EC5BD8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1581" y="4446055"/>
                      <a:ext cx="364831" cy="2308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9E8DEA4-B9E2-4426-9913-7C6AA14A6B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9357" y="4163276"/>
                      <a:ext cx="395621" cy="23506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̃"/>
                                <m:ctrlPr>
                                  <a:rPr lang="el-GR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sz="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en-GB" sz="9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9E8DEA4-B9E2-4426-9913-7C6AA14A6BA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9357" y="4163276"/>
                      <a:ext cx="395621" cy="23506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C1F0F96F-E113-4E58-8A3C-03849BF50A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3419" y="5813625"/>
              <a:ext cx="2810727" cy="1302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6987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6700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9625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079500" indent="-268288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350963" indent="-269875" algn="l" rtl="0" eaLnBrk="0" fontAlgn="base" hangingPunct="0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8081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2653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7225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179763" indent="-269875" algn="l" rtl="0" fontAlgn="base">
                <a:spcBef>
                  <a:spcPct val="0"/>
                </a:spcBef>
                <a:spcAft>
                  <a:spcPct val="7500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800"/>
                </a:spcAft>
                <a:buSzPct val="100000"/>
                <a:buNone/>
              </a:pPr>
              <a:r>
                <a:rPr lang="en-GB" sz="1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Example from Cambridge RQL</a:t>
              </a:r>
              <a:endParaRPr lang="en-GB" sz="1400" baseline="30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419181-4871-425B-824F-9496B3DD5B4B}"/>
              </a:ext>
            </a:extLst>
          </p:cNvPr>
          <p:cNvGrpSpPr/>
          <p:nvPr/>
        </p:nvGrpSpPr>
        <p:grpSpPr>
          <a:xfrm>
            <a:off x="3667838" y="3196888"/>
            <a:ext cx="1298842" cy="2799760"/>
            <a:chOff x="4090921" y="3183240"/>
            <a:chExt cx="1298842" cy="279976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352BBB-E856-47F1-A026-A2F5D7675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2068" y="5342179"/>
              <a:ext cx="1001075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F64295C-BE81-4D9F-BBC1-891382E515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0921" y="3183240"/>
              <a:ext cx="1298842" cy="2799760"/>
              <a:chOff x="631831" y="574681"/>
              <a:chExt cx="2203484" cy="5219504"/>
            </a:xfrm>
          </p:grpSpPr>
          <p:sp>
            <p:nvSpPr>
              <p:cNvPr id="58" name="CustomShape 2">
                <a:extLst>
                  <a:ext uri="{FF2B5EF4-FFF2-40B4-BE49-F238E27FC236}">
                    <a16:creationId xmlns:a16="http://schemas.microsoft.com/office/drawing/2014/main" id="{68EBCDD7-1554-4C4D-AEED-FE69838BC81C}"/>
                  </a:ext>
                </a:extLst>
              </p:cNvPr>
              <p:cNvSpPr/>
              <p:nvPr/>
            </p:nvSpPr>
            <p:spPr>
              <a:xfrm>
                <a:off x="2177450" y="5534897"/>
                <a:ext cx="657865" cy="188637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59" name="CustomShape 4">
                <a:extLst>
                  <a:ext uri="{FF2B5EF4-FFF2-40B4-BE49-F238E27FC236}">
                    <a16:creationId xmlns:a16="http://schemas.microsoft.com/office/drawing/2014/main" id="{4C0F7D35-85F0-4E42-B1C5-BE2125EFF0CD}"/>
                  </a:ext>
                </a:extLst>
              </p:cNvPr>
              <p:cNvSpPr/>
              <p:nvPr/>
            </p:nvSpPr>
            <p:spPr>
              <a:xfrm>
                <a:off x="955822" y="4593646"/>
                <a:ext cx="90666" cy="94339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0" name="CustomShape 5">
                <a:extLst>
                  <a:ext uri="{FF2B5EF4-FFF2-40B4-BE49-F238E27FC236}">
                    <a16:creationId xmlns:a16="http://schemas.microsoft.com/office/drawing/2014/main" id="{9813C3D9-4BB7-4C11-83DE-AE7801E7167E}"/>
                  </a:ext>
                </a:extLst>
              </p:cNvPr>
              <p:cNvSpPr/>
              <p:nvPr/>
            </p:nvSpPr>
            <p:spPr>
              <a:xfrm>
                <a:off x="2421302" y="4593646"/>
                <a:ext cx="90666" cy="94339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1" name="CustomShape 6">
                <a:extLst>
                  <a:ext uri="{FF2B5EF4-FFF2-40B4-BE49-F238E27FC236}">
                    <a16:creationId xmlns:a16="http://schemas.microsoft.com/office/drawing/2014/main" id="{421E744C-5381-4979-AC1A-3C0A4B419DC2}"/>
                  </a:ext>
                </a:extLst>
              </p:cNvPr>
              <p:cNvSpPr/>
              <p:nvPr/>
            </p:nvSpPr>
            <p:spPr>
              <a:xfrm flipH="1">
                <a:off x="1017054" y="4646284"/>
                <a:ext cx="27071" cy="53927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</p:sp>
          <p:sp>
            <p:nvSpPr>
              <p:cNvPr id="62" name="CustomShape 7">
                <a:extLst>
                  <a:ext uri="{FF2B5EF4-FFF2-40B4-BE49-F238E27FC236}">
                    <a16:creationId xmlns:a16="http://schemas.microsoft.com/office/drawing/2014/main" id="{E02B9D67-6EDB-4AD3-96D0-A459854AEA82}"/>
                  </a:ext>
                </a:extLst>
              </p:cNvPr>
              <p:cNvSpPr/>
              <p:nvPr/>
            </p:nvSpPr>
            <p:spPr>
              <a:xfrm flipH="1">
                <a:off x="2423021" y="4646284"/>
                <a:ext cx="27071" cy="53927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BD956920-A9C7-426F-9B07-E46B06A6C9A1}"/>
                  </a:ext>
                </a:extLst>
              </p:cNvPr>
              <p:cNvSpPr/>
              <p:nvPr/>
            </p:nvSpPr>
            <p:spPr>
              <a:xfrm>
                <a:off x="1534623" y="5536186"/>
                <a:ext cx="175101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33CA2ABB-D540-491D-B346-7CC477F62059}"/>
                  </a:ext>
                </a:extLst>
              </p:cNvPr>
              <p:cNvSpPr/>
              <p:nvPr/>
            </p:nvSpPr>
            <p:spPr>
              <a:xfrm>
                <a:off x="1709725" y="5533310"/>
                <a:ext cx="0" cy="256332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5" name="Line 10">
                <a:extLst>
                  <a:ext uri="{FF2B5EF4-FFF2-40B4-BE49-F238E27FC236}">
                    <a16:creationId xmlns:a16="http://schemas.microsoft.com/office/drawing/2014/main" id="{104588E3-5A2A-4463-B8D8-681AEE538867}"/>
                  </a:ext>
                </a:extLst>
              </p:cNvPr>
              <p:cNvSpPr/>
              <p:nvPr/>
            </p:nvSpPr>
            <p:spPr>
              <a:xfrm>
                <a:off x="1538706" y="5536186"/>
                <a:ext cx="48771" cy="42755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6" name="Line 11">
                <a:extLst>
                  <a:ext uri="{FF2B5EF4-FFF2-40B4-BE49-F238E27FC236}">
                    <a16:creationId xmlns:a16="http://schemas.microsoft.com/office/drawing/2014/main" id="{CB6AEEC2-7625-464B-9A2C-C7D661CFA43F}"/>
                  </a:ext>
                </a:extLst>
              </p:cNvPr>
              <p:cNvSpPr/>
              <p:nvPr/>
            </p:nvSpPr>
            <p:spPr>
              <a:xfrm>
                <a:off x="1587476" y="5578941"/>
                <a:ext cx="0" cy="210701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7" name="Line 14">
                <a:extLst>
                  <a:ext uri="{FF2B5EF4-FFF2-40B4-BE49-F238E27FC236}">
                    <a16:creationId xmlns:a16="http://schemas.microsoft.com/office/drawing/2014/main" id="{4C8B0097-0305-4AC2-A4A8-93BBF74C31F7}"/>
                  </a:ext>
                </a:extLst>
              </p:cNvPr>
              <p:cNvSpPr/>
              <p:nvPr/>
            </p:nvSpPr>
            <p:spPr>
              <a:xfrm flipH="1">
                <a:off x="1759140" y="5536419"/>
                <a:ext cx="175101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8" name="Line 15">
                <a:extLst>
                  <a:ext uri="{FF2B5EF4-FFF2-40B4-BE49-F238E27FC236}">
                    <a16:creationId xmlns:a16="http://schemas.microsoft.com/office/drawing/2014/main" id="{B08A7FA0-6543-4F60-841A-9E80B36E0F52}"/>
                  </a:ext>
                </a:extLst>
              </p:cNvPr>
              <p:cNvSpPr/>
              <p:nvPr/>
            </p:nvSpPr>
            <p:spPr>
              <a:xfrm>
                <a:off x="1759140" y="5531196"/>
                <a:ext cx="0" cy="258447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69" name="Line 16">
                <a:extLst>
                  <a:ext uri="{FF2B5EF4-FFF2-40B4-BE49-F238E27FC236}">
                    <a16:creationId xmlns:a16="http://schemas.microsoft.com/office/drawing/2014/main" id="{399A8905-2416-4518-892A-E38378DFA0DF}"/>
                  </a:ext>
                </a:extLst>
              </p:cNvPr>
              <p:cNvSpPr/>
              <p:nvPr/>
            </p:nvSpPr>
            <p:spPr>
              <a:xfrm flipH="1">
                <a:off x="1880100" y="5536186"/>
                <a:ext cx="48985" cy="42755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0" name="Line 17">
                <a:extLst>
                  <a:ext uri="{FF2B5EF4-FFF2-40B4-BE49-F238E27FC236}">
                    <a16:creationId xmlns:a16="http://schemas.microsoft.com/office/drawing/2014/main" id="{9DACFBEF-8EA1-42AC-BDFC-500FF6332BAA}"/>
                  </a:ext>
                </a:extLst>
              </p:cNvPr>
              <p:cNvSpPr/>
              <p:nvPr/>
            </p:nvSpPr>
            <p:spPr>
              <a:xfrm>
                <a:off x="1880100" y="5578941"/>
                <a:ext cx="0" cy="210701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1" name="Line 31">
                <a:extLst>
                  <a:ext uri="{FF2B5EF4-FFF2-40B4-BE49-F238E27FC236}">
                    <a16:creationId xmlns:a16="http://schemas.microsoft.com/office/drawing/2014/main" id="{7B3F5EB5-9B76-4940-AE58-2E559C0D9FDA}"/>
                  </a:ext>
                </a:extLst>
              </p:cNvPr>
              <p:cNvSpPr/>
              <p:nvPr/>
            </p:nvSpPr>
            <p:spPr>
              <a:xfrm>
                <a:off x="2047466" y="5533311"/>
                <a:ext cx="0" cy="256332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2" name="Line 32">
                <a:extLst>
                  <a:ext uri="{FF2B5EF4-FFF2-40B4-BE49-F238E27FC236}">
                    <a16:creationId xmlns:a16="http://schemas.microsoft.com/office/drawing/2014/main" id="{2B3B36A0-D54B-4CF2-9D64-B01A7B995F28}"/>
                  </a:ext>
                </a:extLst>
              </p:cNvPr>
              <p:cNvSpPr/>
              <p:nvPr/>
            </p:nvSpPr>
            <p:spPr>
              <a:xfrm>
                <a:off x="2068356" y="5533310"/>
                <a:ext cx="0" cy="256332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3" name="Line 34">
                <a:extLst>
                  <a:ext uri="{FF2B5EF4-FFF2-40B4-BE49-F238E27FC236}">
                    <a16:creationId xmlns:a16="http://schemas.microsoft.com/office/drawing/2014/main" id="{56C0709C-3B7C-4CF5-A978-E95581FFD8EC}"/>
                  </a:ext>
                </a:extLst>
              </p:cNvPr>
              <p:cNvSpPr/>
              <p:nvPr/>
            </p:nvSpPr>
            <p:spPr>
              <a:xfrm>
                <a:off x="1397121" y="5537869"/>
                <a:ext cx="0" cy="251773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4" name="Line 35">
                <a:extLst>
                  <a:ext uri="{FF2B5EF4-FFF2-40B4-BE49-F238E27FC236}">
                    <a16:creationId xmlns:a16="http://schemas.microsoft.com/office/drawing/2014/main" id="{FB8C4914-91C6-4869-A6BE-9567A90A2486}"/>
                  </a:ext>
                </a:extLst>
              </p:cNvPr>
              <p:cNvSpPr/>
              <p:nvPr/>
            </p:nvSpPr>
            <p:spPr>
              <a:xfrm flipH="1">
                <a:off x="1417316" y="5536186"/>
                <a:ext cx="0" cy="253456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5" name="Line 36">
                <a:extLst>
                  <a:ext uri="{FF2B5EF4-FFF2-40B4-BE49-F238E27FC236}">
                    <a16:creationId xmlns:a16="http://schemas.microsoft.com/office/drawing/2014/main" id="{F6D54B0E-6678-4492-9A01-FA6919F2412E}"/>
                  </a:ext>
                </a:extLst>
              </p:cNvPr>
              <p:cNvSpPr/>
              <p:nvPr/>
            </p:nvSpPr>
            <p:spPr>
              <a:xfrm>
                <a:off x="1289696" y="5531889"/>
                <a:ext cx="0" cy="257753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6" name="CustomShape 38">
                <a:extLst>
                  <a:ext uri="{FF2B5EF4-FFF2-40B4-BE49-F238E27FC236}">
                    <a16:creationId xmlns:a16="http://schemas.microsoft.com/office/drawing/2014/main" id="{0810B6BD-58E4-4BC8-B904-2AC63C02E673}"/>
                  </a:ext>
                </a:extLst>
              </p:cNvPr>
              <p:cNvSpPr/>
              <p:nvPr/>
            </p:nvSpPr>
            <p:spPr>
              <a:xfrm>
                <a:off x="631831" y="5534897"/>
                <a:ext cx="657865" cy="188637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7" name="CustomShape 39">
                <a:extLst>
                  <a:ext uri="{FF2B5EF4-FFF2-40B4-BE49-F238E27FC236}">
                    <a16:creationId xmlns:a16="http://schemas.microsoft.com/office/drawing/2014/main" id="{2B1573F1-E148-4909-8B06-46A1B1F2D5E1}"/>
                  </a:ext>
                </a:extLst>
              </p:cNvPr>
              <p:cNvSpPr/>
              <p:nvPr/>
            </p:nvSpPr>
            <p:spPr>
              <a:xfrm flipH="1">
                <a:off x="847324" y="2530242"/>
                <a:ext cx="27715" cy="3007878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8" name="Line 43">
                <a:extLst>
                  <a:ext uri="{FF2B5EF4-FFF2-40B4-BE49-F238E27FC236}">
                    <a16:creationId xmlns:a16="http://schemas.microsoft.com/office/drawing/2014/main" id="{42AF356F-C79D-456F-9B4C-0A8279448060}"/>
                  </a:ext>
                </a:extLst>
              </p:cNvPr>
              <p:cNvSpPr/>
              <p:nvPr/>
            </p:nvSpPr>
            <p:spPr>
              <a:xfrm>
                <a:off x="2176590" y="5531889"/>
                <a:ext cx="0" cy="257753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79" name="CustomShape 77">
                <a:extLst>
                  <a:ext uri="{FF2B5EF4-FFF2-40B4-BE49-F238E27FC236}">
                    <a16:creationId xmlns:a16="http://schemas.microsoft.com/office/drawing/2014/main" id="{C30B2809-8AC8-4EBE-B807-81DED0E8B002}"/>
                  </a:ext>
                </a:extLst>
              </p:cNvPr>
              <p:cNvSpPr/>
              <p:nvPr/>
            </p:nvSpPr>
            <p:spPr>
              <a:xfrm>
                <a:off x="2621971" y="5506967"/>
                <a:ext cx="145882" cy="27071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</p:sp>
          <p:sp>
            <p:nvSpPr>
              <p:cNvPr id="80" name="CustomShape 78">
                <a:extLst>
                  <a:ext uri="{FF2B5EF4-FFF2-40B4-BE49-F238E27FC236}">
                    <a16:creationId xmlns:a16="http://schemas.microsoft.com/office/drawing/2014/main" id="{10EA7080-342F-48D3-BA27-FE60114CF4F8}"/>
                  </a:ext>
                </a:extLst>
              </p:cNvPr>
              <p:cNvSpPr/>
              <p:nvPr/>
            </p:nvSpPr>
            <p:spPr>
              <a:xfrm>
                <a:off x="700153" y="5507397"/>
                <a:ext cx="145882" cy="27071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</p:sp>
          <p:sp>
            <p:nvSpPr>
              <p:cNvPr id="81" name="CustomShape 79">
                <a:extLst>
                  <a:ext uri="{FF2B5EF4-FFF2-40B4-BE49-F238E27FC236}">
                    <a16:creationId xmlns:a16="http://schemas.microsoft.com/office/drawing/2014/main" id="{9E2691D4-4CDB-408F-A45F-B93BA64F642A}"/>
                  </a:ext>
                </a:extLst>
              </p:cNvPr>
              <p:cNvSpPr/>
              <p:nvPr/>
            </p:nvSpPr>
            <p:spPr>
              <a:xfrm>
                <a:off x="2681913" y="5476458"/>
                <a:ext cx="68107" cy="27071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82" name="Line 80">
                <a:extLst>
                  <a:ext uri="{FF2B5EF4-FFF2-40B4-BE49-F238E27FC236}">
                    <a16:creationId xmlns:a16="http://schemas.microsoft.com/office/drawing/2014/main" id="{33812D88-3418-4DC9-8386-36D829870A75}"/>
                  </a:ext>
                </a:extLst>
              </p:cNvPr>
              <p:cNvSpPr/>
              <p:nvPr/>
            </p:nvSpPr>
            <p:spPr>
              <a:xfrm>
                <a:off x="2724238" y="5480755"/>
                <a:ext cx="0" cy="22989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83" name="Line 81">
                <a:extLst>
                  <a:ext uri="{FF2B5EF4-FFF2-40B4-BE49-F238E27FC236}">
                    <a16:creationId xmlns:a16="http://schemas.microsoft.com/office/drawing/2014/main" id="{397B27E0-4524-4617-9178-478E5D0BA8DA}"/>
                  </a:ext>
                </a:extLst>
              </p:cNvPr>
              <p:cNvSpPr/>
              <p:nvPr/>
            </p:nvSpPr>
            <p:spPr>
              <a:xfrm>
                <a:off x="2698242" y="5479251"/>
                <a:ext cx="0" cy="22774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84" name="Line 82">
                <a:extLst>
                  <a:ext uri="{FF2B5EF4-FFF2-40B4-BE49-F238E27FC236}">
                    <a16:creationId xmlns:a16="http://schemas.microsoft.com/office/drawing/2014/main" id="{2B82CE85-7DAF-458B-90D7-B3D9C43C204F}"/>
                  </a:ext>
                </a:extLst>
              </p:cNvPr>
              <p:cNvSpPr/>
              <p:nvPr/>
            </p:nvSpPr>
            <p:spPr>
              <a:xfrm>
                <a:off x="2711133" y="5479251"/>
                <a:ext cx="0" cy="22774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85" name="Line 83">
                <a:extLst>
                  <a:ext uri="{FF2B5EF4-FFF2-40B4-BE49-F238E27FC236}">
                    <a16:creationId xmlns:a16="http://schemas.microsoft.com/office/drawing/2014/main" id="{3C361C77-1A3B-4AE8-A77D-790DDB7E96BC}"/>
                  </a:ext>
                </a:extLst>
              </p:cNvPr>
              <p:cNvSpPr/>
              <p:nvPr/>
            </p:nvSpPr>
            <p:spPr>
              <a:xfrm>
                <a:off x="2736485" y="5479251"/>
                <a:ext cx="0" cy="22774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86" name="CustomShape 84">
                <a:extLst>
                  <a:ext uri="{FF2B5EF4-FFF2-40B4-BE49-F238E27FC236}">
                    <a16:creationId xmlns:a16="http://schemas.microsoft.com/office/drawing/2014/main" id="{761D88E5-80DE-4625-8F43-5BE72D9EFDDD}"/>
                  </a:ext>
                </a:extLst>
              </p:cNvPr>
              <p:cNvSpPr/>
              <p:nvPr/>
            </p:nvSpPr>
            <p:spPr>
              <a:xfrm>
                <a:off x="716481" y="5475599"/>
                <a:ext cx="68107" cy="27071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87" name="Line 85">
                <a:extLst>
                  <a:ext uri="{FF2B5EF4-FFF2-40B4-BE49-F238E27FC236}">
                    <a16:creationId xmlns:a16="http://schemas.microsoft.com/office/drawing/2014/main" id="{720582C6-EF80-4D43-A6B0-A604E464E7EC}"/>
                  </a:ext>
                </a:extLst>
              </p:cNvPr>
              <p:cNvSpPr/>
              <p:nvPr/>
            </p:nvSpPr>
            <p:spPr>
              <a:xfrm>
                <a:off x="758806" y="5480111"/>
                <a:ext cx="0" cy="22774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88" name="Line 86">
                <a:extLst>
                  <a:ext uri="{FF2B5EF4-FFF2-40B4-BE49-F238E27FC236}">
                    <a16:creationId xmlns:a16="http://schemas.microsoft.com/office/drawing/2014/main" id="{28ED33FD-ABBE-4796-B8CF-676D56792BA2}"/>
                  </a:ext>
                </a:extLst>
              </p:cNvPr>
              <p:cNvSpPr/>
              <p:nvPr/>
            </p:nvSpPr>
            <p:spPr>
              <a:xfrm>
                <a:off x="732810" y="5478392"/>
                <a:ext cx="0" cy="22774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89" name="Line 87">
                <a:extLst>
                  <a:ext uri="{FF2B5EF4-FFF2-40B4-BE49-F238E27FC236}">
                    <a16:creationId xmlns:a16="http://schemas.microsoft.com/office/drawing/2014/main" id="{669D50B7-4670-4A4A-8D19-0BC68621F71F}"/>
                  </a:ext>
                </a:extLst>
              </p:cNvPr>
              <p:cNvSpPr/>
              <p:nvPr/>
            </p:nvSpPr>
            <p:spPr>
              <a:xfrm>
                <a:off x="745701" y="5478392"/>
                <a:ext cx="0" cy="22774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90" name="Line 88">
                <a:extLst>
                  <a:ext uri="{FF2B5EF4-FFF2-40B4-BE49-F238E27FC236}">
                    <a16:creationId xmlns:a16="http://schemas.microsoft.com/office/drawing/2014/main" id="{9722C7F8-C424-454E-A1A0-45B3C17B9D95}"/>
                  </a:ext>
                </a:extLst>
              </p:cNvPr>
              <p:cNvSpPr/>
              <p:nvPr/>
            </p:nvSpPr>
            <p:spPr>
              <a:xfrm>
                <a:off x="771053" y="5478392"/>
                <a:ext cx="0" cy="22774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</p:sp>
          <p:sp>
            <p:nvSpPr>
              <p:cNvPr id="91" name="Line 8">
                <a:extLst>
                  <a:ext uri="{FF2B5EF4-FFF2-40B4-BE49-F238E27FC236}">
                    <a16:creationId xmlns:a16="http://schemas.microsoft.com/office/drawing/2014/main" id="{944EE42B-2C57-4DD6-A52A-4D1A25772BEA}"/>
                  </a:ext>
                </a:extLst>
              </p:cNvPr>
              <p:cNvSpPr/>
              <p:nvPr/>
            </p:nvSpPr>
            <p:spPr>
              <a:xfrm>
                <a:off x="1393497" y="5536186"/>
                <a:ext cx="26027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2" name="Line 8">
                <a:extLst>
                  <a:ext uri="{FF2B5EF4-FFF2-40B4-BE49-F238E27FC236}">
                    <a16:creationId xmlns:a16="http://schemas.microsoft.com/office/drawing/2014/main" id="{8BD77594-0B80-4FCD-A294-924421B0ED18}"/>
                  </a:ext>
                </a:extLst>
              </p:cNvPr>
              <p:cNvSpPr/>
              <p:nvPr/>
            </p:nvSpPr>
            <p:spPr>
              <a:xfrm>
                <a:off x="2045072" y="5536186"/>
                <a:ext cx="26027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3" name="CustomShape 39">
                <a:extLst>
                  <a:ext uri="{FF2B5EF4-FFF2-40B4-BE49-F238E27FC236}">
                    <a16:creationId xmlns:a16="http://schemas.microsoft.com/office/drawing/2014/main" id="{63EA10C3-AB87-42B8-AC85-A242537F4FBF}"/>
                  </a:ext>
                </a:extLst>
              </p:cNvPr>
              <p:cNvSpPr/>
              <p:nvPr/>
            </p:nvSpPr>
            <p:spPr>
              <a:xfrm flipH="1">
                <a:off x="2586574" y="2530242"/>
                <a:ext cx="27715" cy="3007878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4" name="CustomShape 39">
                <a:extLst>
                  <a:ext uri="{FF2B5EF4-FFF2-40B4-BE49-F238E27FC236}">
                    <a16:creationId xmlns:a16="http://schemas.microsoft.com/office/drawing/2014/main" id="{65896F35-6C4A-4F8D-A793-32472C8C05B6}"/>
                  </a:ext>
                </a:extLst>
              </p:cNvPr>
              <p:cNvSpPr/>
              <p:nvPr/>
            </p:nvSpPr>
            <p:spPr>
              <a:xfrm rot="1047177" flipH="1">
                <a:off x="1151727" y="574681"/>
                <a:ext cx="27715" cy="20160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5" name="CustomShape 39">
                <a:extLst>
                  <a:ext uri="{FF2B5EF4-FFF2-40B4-BE49-F238E27FC236}">
                    <a16:creationId xmlns:a16="http://schemas.microsoft.com/office/drawing/2014/main" id="{964820ED-4F5F-4678-8673-AC03CCDAAF2F}"/>
                  </a:ext>
                </a:extLst>
              </p:cNvPr>
              <p:cNvSpPr/>
              <p:nvPr/>
            </p:nvSpPr>
            <p:spPr>
              <a:xfrm rot="20552823">
                <a:off x="2283425" y="574681"/>
                <a:ext cx="27715" cy="20160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6" name="CustomShape 39">
                <a:extLst>
                  <a:ext uri="{FF2B5EF4-FFF2-40B4-BE49-F238E27FC236}">
                    <a16:creationId xmlns:a16="http://schemas.microsoft.com/office/drawing/2014/main" id="{EB0A426B-A92D-4DF3-8E0E-0B2E4555280F}"/>
                  </a:ext>
                </a:extLst>
              </p:cNvPr>
              <p:cNvSpPr/>
              <p:nvPr/>
            </p:nvSpPr>
            <p:spPr>
              <a:xfrm rot="5400000" flipH="1">
                <a:off x="1718093" y="358639"/>
                <a:ext cx="27715" cy="5400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7" name="CustomShape 39">
                <a:extLst>
                  <a:ext uri="{FF2B5EF4-FFF2-40B4-BE49-F238E27FC236}">
                    <a16:creationId xmlns:a16="http://schemas.microsoft.com/office/drawing/2014/main" id="{8D3972B7-A81E-4590-9D72-37769D6CF035}"/>
                  </a:ext>
                </a:extLst>
              </p:cNvPr>
              <p:cNvSpPr/>
              <p:nvPr/>
            </p:nvSpPr>
            <p:spPr>
              <a:xfrm rot="5400000" flipH="1">
                <a:off x="1718431" y="1662099"/>
                <a:ext cx="27715" cy="17640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8" name="Line 8">
                <a:extLst>
                  <a:ext uri="{FF2B5EF4-FFF2-40B4-BE49-F238E27FC236}">
                    <a16:creationId xmlns:a16="http://schemas.microsoft.com/office/drawing/2014/main" id="{359BEF21-D858-461B-8975-B45C3A59E4E2}"/>
                  </a:ext>
                </a:extLst>
              </p:cNvPr>
              <p:cNvSpPr/>
              <p:nvPr/>
            </p:nvSpPr>
            <p:spPr>
              <a:xfrm>
                <a:off x="1289230" y="5794185"/>
                <a:ext cx="889741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</p:sp>
          <p:sp>
            <p:nvSpPr>
              <p:cNvPr id="99" name="Line 8">
                <a:extLst>
                  <a:ext uri="{FF2B5EF4-FFF2-40B4-BE49-F238E27FC236}">
                    <a16:creationId xmlns:a16="http://schemas.microsoft.com/office/drawing/2014/main" id="{C7DE9EDB-D9C9-4F32-A65F-6DEA7219B4F1}"/>
                  </a:ext>
                </a:extLst>
              </p:cNvPr>
              <p:cNvSpPr/>
              <p:nvPr/>
            </p:nvSpPr>
            <p:spPr>
              <a:xfrm>
                <a:off x="1709724" y="5535488"/>
                <a:ext cx="48153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txBody>
              <a:bodyPr/>
              <a:lstStyle/>
              <a:p>
                <a:endParaRPr lang="en-GB" sz="1200" dirty="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52EB96-730C-4E97-913C-0941865B17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2069" y="5514787"/>
              <a:ext cx="100107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525FAFE-0D89-4052-A505-179F6CAEDC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7052" y="5840239"/>
              <a:ext cx="1001075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499E29-5F3D-4982-91C2-31289FAE7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8848" y="5114380"/>
              <a:ext cx="1001075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5799C45-1092-44B9-A471-FD7BCD3206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8848" y="4886582"/>
              <a:ext cx="1001075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12A532-0C0E-4B3E-8836-5BF9C58183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3892" y="4884163"/>
              <a:ext cx="0" cy="952033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7492CC0-5FF6-4ABA-8F7E-1DD3DDE51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4279" y="5701879"/>
              <a:ext cx="100107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67641A8-8179-4E0E-B83C-62284B4555B0}"/>
              </a:ext>
            </a:extLst>
          </p:cNvPr>
          <p:cNvGrpSpPr/>
          <p:nvPr/>
        </p:nvGrpSpPr>
        <p:grpSpPr>
          <a:xfrm>
            <a:off x="6565488" y="4088400"/>
            <a:ext cx="2178594" cy="1942749"/>
            <a:chOff x="6565488" y="4088400"/>
            <a:chExt cx="2178594" cy="1942749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F667109D-36EE-489A-9681-E104696B4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488" y="4397203"/>
              <a:ext cx="2178594" cy="163394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36B6E92-30D5-4DA3-A126-8206EDD7DC1F}"/>
                </a:ext>
              </a:extLst>
            </p:cNvPr>
            <p:cNvSpPr/>
            <p:nvPr/>
          </p:nvSpPr>
          <p:spPr>
            <a:xfrm>
              <a:off x="6762512" y="4088400"/>
              <a:ext cx="14863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u="sng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PSD prediction at exit</a:t>
              </a:r>
              <a:endParaRPr lang="en-GB" sz="1600" u="sng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D1DA269-DA2A-496D-834E-36772F47548C}"/>
              </a:ext>
            </a:extLst>
          </p:cNvPr>
          <p:cNvGrpSpPr/>
          <p:nvPr/>
        </p:nvGrpSpPr>
        <p:grpSpPr>
          <a:xfrm>
            <a:off x="7777157" y="4529068"/>
            <a:ext cx="623890" cy="515830"/>
            <a:chOff x="7777157" y="4529068"/>
            <a:chExt cx="623890" cy="51583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F46A7D5-D519-4A06-897B-B7BD7730A291}"/>
                </a:ext>
              </a:extLst>
            </p:cNvPr>
            <p:cNvSpPr/>
            <p:nvPr/>
          </p:nvSpPr>
          <p:spPr>
            <a:xfrm>
              <a:off x="7777158" y="4529068"/>
              <a:ext cx="6238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Model A</a:t>
              </a:r>
              <a:endParaRPr lang="en-GB" sz="1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50F3E33-CE39-4EA7-819D-B991413A102B}"/>
                </a:ext>
              </a:extLst>
            </p:cNvPr>
            <p:cNvSpPr/>
            <p:nvPr/>
          </p:nvSpPr>
          <p:spPr>
            <a:xfrm>
              <a:off x="7777157" y="4737121"/>
              <a:ext cx="6238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Model</a:t>
              </a:r>
              <a:r>
                <a:rPr lang="en-GB" sz="1400" b="1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 </a:t>
              </a:r>
              <a:r>
                <a:rPr lang="en-GB" sz="1400" b="1" dirty="0">
                  <a:solidFill>
                    <a:srgbClr val="FF0000"/>
                  </a:solidFill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rPr>
                <a:t>B</a:t>
              </a:r>
              <a:endParaRPr lang="en-GB" sz="14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DF823DC-BE55-48B7-9190-569914B00FD2}"/>
              </a:ext>
            </a:extLst>
          </p:cNvPr>
          <p:cNvSpPr/>
          <p:nvPr/>
        </p:nvSpPr>
        <p:spPr>
          <a:xfrm>
            <a:off x="6726544" y="3202899"/>
            <a:ext cx="1897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u="sng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FDF-based data transfer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B26A7BB-75F4-4669-A2E7-A6EE1D41701B}"/>
              </a:ext>
            </a:extLst>
          </p:cNvPr>
          <p:cNvGrpSpPr/>
          <p:nvPr/>
        </p:nvGrpSpPr>
        <p:grpSpPr>
          <a:xfrm>
            <a:off x="3205058" y="4378809"/>
            <a:ext cx="684819" cy="1450518"/>
            <a:chOff x="3628141" y="4365161"/>
            <a:chExt cx="684819" cy="14505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5529D0E-1C21-45FA-8260-8808A1512944}"/>
                </a:ext>
              </a:extLst>
            </p:cNvPr>
            <p:cNvSpPr/>
            <p:nvPr/>
          </p:nvSpPr>
          <p:spPr>
            <a:xfrm>
              <a:off x="3628141" y="5135036"/>
              <a:ext cx="587020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00B05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QUENCH</a:t>
              </a:r>
              <a:endParaRPr lang="en-GB" sz="1100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66D367-CA93-449C-B986-F12CF2D1901F}"/>
                </a:ext>
              </a:extLst>
            </p:cNvPr>
            <p:cNvSpPr/>
            <p:nvPr/>
          </p:nvSpPr>
          <p:spPr>
            <a:xfrm>
              <a:off x="3807966" y="4365161"/>
              <a:ext cx="42511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0073CF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LEAN</a:t>
              </a:r>
              <a:endParaRPr lang="en-GB" sz="1100" dirty="0">
                <a:solidFill>
                  <a:srgbClr val="0073CF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F05619E-24BE-4026-A75F-485C3E722CB5}"/>
                </a:ext>
              </a:extLst>
            </p:cNvPr>
            <p:cNvSpPr/>
            <p:nvPr/>
          </p:nvSpPr>
          <p:spPr>
            <a:xfrm>
              <a:off x="3756304" y="5554069"/>
              <a:ext cx="5566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RICH</a:t>
              </a:r>
              <a:endParaRPr lang="en-GB" sz="11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6342811-351D-40E1-B413-50CFFED4881C}"/>
              </a:ext>
            </a:extLst>
          </p:cNvPr>
          <p:cNvGrpSpPr/>
          <p:nvPr/>
        </p:nvGrpSpPr>
        <p:grpSpPr>
          <a:xfrm>
            <a:off x="3931752" y="3876409"/>
            <a:ext cx="783643" cy="2059937"/>
            <a:chOff x="5290344" y="4073088"/>
            <a:chExt cx="571742" cy="1651539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64E51BA-D99A-46DE-ACF6-A37343797CE2}"/>
                </a:ext>
              </a:extLst>
            </p:cNvPr>
            <p:cNvSpPr/>
            <p:nvPr/>
          </p:nvSpPr>
          <p:spPr>
            <a:xfrm>
              <a:off x="5455099" y="4571424"/>
              <a:ext cx="235313" cy="203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ISR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604E964-8B65-4CA6-BDD4-DB92DCDD7ED9}"/>
                </a:ext>
              </a:extLst>
            </p:cNvPr>
            <p:cNvGrpSpPr/>
            <p:nvPr/>
          </p:nvGrpSpPr>
          <p:grpSpPr>
            <a:xfrm>
              <a:off x="5626769" y="4904968"/>
              <a:ext cx="235317" cy="819659"/>
              <a:chOff x="5626769" y="4904968"/>
              <a:chExt cx="235317" cy="81965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790D2D1-C471-4C88-9EF0-E035F56502CD}"/>
                  </a:ext>
                </a:extLst>
              </p:cNvPr>
              <p:cNvSpPr/>
              <p:nvPr/>
            </p:nvSpPr>
            <p:spPr>
              <a:xfrm>
                <a:off x="5626769" y="4904968"/>
                <a:ext cx="235313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C07830-9FFE-4D30-82A6-F811264BFEFA}"/>
                  </a:ext>
                </a:extLst>
              </p:cNvPr>
              <p:cNvSpPr/>
              <p:nvPr/>
            </p:nvSpPr>
            <p:spPr>
              <a:xfrm>
                <a:off x="5626769" y="5093933"/>
                <a:ext cx="235312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C0CEB89-71CC-42E5-BAE9-BBA498246C56}"/>
                  </a:ext>
                </a:extLst>
              </p:cNvPr>
              <p:cNvSpPr/>
              <p:nvPr/>
            </p:nvSpPr>
            <p:spPr>
              <a:xfrm>
                <a:off x="5626771" y="5252536"/>
                <a:ext cx="235312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A3F3EBC-5D04-4D5C-96DE-92BEDE9B92AA}"/>
                  </a:ext>
                </a:extLst>
              </p:cNvPr>
              <p:cNvSpPr/>
              <p:nvPr/>
            </p:nvSpPr>
            <p:spPr>
              <a:xfrm>
                <a:off x="5626771" y="5394212"/>
                <a:ext cx="235313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466B002-7E52-415F-966A-484A5EBC3210}"/>
                  </a:ext>
                </a:extLst>
              </p:cNvPr>
              <p:cNvSpPr/>
              <p:nvPr/>
            </p:nvSpPr>
            <p:spPr>
              <a:xfrm>
                <a:off x="5626773" y="5521052"/>
                <a:ext cx="235313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</p:grp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1C9F719-2DF0-4BF4-A42E-DC284E6AD950}"/>
                </a:ext>
              </a:extLst>
            </p:cNvPr>
            <p:cNvSpPr/>
            <p:nvPr/>
          </p:nvSpPr>
          <p:spPr>
            <a:xfrm>
              <a:off x="5455101" y="4073088"/>
              <a:ext cx="235313" cy="203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ISR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D990B37-C479-484E-A54B-CE64A3AA7FC1}"/>
                </a:ext>
              </a:extLst>
            </p:cNvPr>
            <p:cNvGrpSpPr/>
            <p:nvPr/>
          </p:nvGrpSpPr>
          <p:grpSpPr>
            <a:xfrm>
              <a:off x="5290344" y="4900496"/>
              <a:ext cx="235316" cy="819659"/>
              <a:chOff x="5626771" y="4904967"/>
              <a:chExt cx="235316" cy="819659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E1BD0AB-AC3F-4C88-928E-2367FB631F5D}"/>
                  </a:ext>
                </a:extLst>
              </p:cNvPr>
              <p:cNvSpPr/>
              <p:nvPr/>
            </p:nvSpPr>
            <p:spPr>
              <a:xfrm>
                <a:off x="5626774" y="4904967"/>
                <a:ext cx="235313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427A42D-B12C-432E-81A0-862EDC1B5D19}"/>
                  </a:ext>
                </a:extLst>
              </p:cNvPr>
              <p:cNvSpPr/>
              <p:nvPr/>
            </p:nvSpPr>
            <p:spPr>
              <a:xfrm>
                <a:off x="5626771" y="5093931"/>
                <a:ext cx="235312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2BD92F1-168D-487E-9B92-03552A524F00}"/>
                  </a:ext>
                </a:extLst>
              </p:cNvPr>
              <p:cNvSpPr/>
              <p:nvPr/>
            </p:nvSpPr>
            <p:spPr>
              <a:xfrm>
                <a:off x="5626774" y="5252534"/>
                <a:ext cx="235312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4485A62-DB01-46F4-8957-261A31DECDB3}"/>
                  </a:ext>
                </a:extLst>
              </p:cNvPr>
              <p:cNvSpPr/>
              <p:nvPr/>
            </p:nvSpPr>
            <p:spPr>
              <a:xfrm>
                <a:off x="5626771" y="5394210"/>
                <a:ext cx="235312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17EAF7D-85C2-44DC-999B-92E9039094B5}"/>
                  </a:ext>
                </a:extLst>
              </p:cNvPr>
              <p:cNvSpPr/>
              <p:nvPr/>
            </p:nvSpPr>
            <p:spPr>
              <a:xfrm>
                <a:off x="5626771" y="5521051"/>
                <a:ext cx="235312" cy="2035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00000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ISR</a:t>
                </a:r>
              </a:p>
            </p:txBody>
          </p:sp>
        </p:grpSp>
      </p:grpSp>
      <p:sp>
        <p:nvSpPr>
          <p:cNvPr id="181" name="Title 1">
            <a:extLst>
              <a:ext uri="{FF2B5EF4-FFF2-40B4-BE49-F238E27FC236}">
                <a16:creationId xmlns:a16="http://schemas.microsoft.com/office/drawing/2014/main" id="{CEA94201-7679-46F7-9DD0-E92D3C17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</p:spPr>
        <p:txBody>
          <a:bodyPr/>
          <a:lstStyle/>
          <a:p>
            <a:r>
              <a:rPr lang="en-US" dirty="0"/>
              <a:t>ISRN solution strategy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7A6E34-B49F-45AA-87A5-7CE6129989E0}"/>
              </a:ext>
            </a:extLst>
          </p:cNvPr>
          <p:cNvGrpSpPr/>
          <p:nvPr/>
        </p:nvGrpSpPr>
        <p:grpSpPr>
          <a:xfrm>
            <a:off x="2944221" y="1679010"/>
            <a:ext cx="2697264" cy="4764696"/>
            <a:chOff x="2944221" y="1679010"/>
            <a:chExt cx="2697264" cy="4764696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28B5931-9761-4A79-BE80-9EDEE684435E}"/>
                </a:ext>
              </a:extLst>
            </p:cNvPr>
            <p:cNvSpPr/>
            <p:nvPr/>
          </p:nvSpPr>
          <p:spPr>
            <a:xfrm>
              <a:off x="2944221" y="1679010"/>
              <a:ext cx="2347459" cy="45230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D2F0307-D699-46D3-881D-90BAA3AC3A45}"/>
                </a:ext>
              </a:extLst>
            </p:cNvPr>
            <p:cNvSpPr/>
            <p:nvPr/>
          </p:nvSpPr>
          <p:spPr>
            <a:xfrm rot="16200000">
              <a:off x="4319162" y="5121382"/>
              <a:ext cx="21829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3600" b="1" baseline="-25000" dirty="0" err="1">
                  <a:solidFill>
                    <a:srgbClr val="FF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Preprocessing</a:t>
              </a:r>
              <a:endParaRPr lang="en-GB" sz="3600" b="1" baseline="-25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204C5CE-B3EC-44FD-9019-3DF1DE308CB1}"/>
              </a:ext>
            </a:extLst>
          </p:cNvPr>
          <p:cNvCxnSpPr>
            <a:cxnSpLocks/>
          </p:cNvCxnSpPr>
          <p:nvPr/>
        </p:nvCxnSpPr>
        <p:spPr>
          <a:xfrm flipH="1" flipV="1">
            <a:off x="4641718" y="6031149"/>
            <a:ext cx="139934" cy="27389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B1FD3FA8-6EFB-45C1-85F5-6EEADE8A3AD8}"/>
              </a:ext>
            </a:extLst>
          </p:cNvPr>
          <p:cNvSpPr txBox="1">
            <a:spLocks/>
          </p:cNvSpPr>
          <p:nvPr/>
        </p:nvSpPr>
        <p:spPr bwMode="auto">
          <a:xfrm>
            <a:off x="3151225" y="6366752"/>
            <a:ext cx="3388352" cy="2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sz="18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Various soot formation/oxidation rates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8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106" grpId="0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F6AFE-0C9C-4CCA-95F3-D43F4131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F625EA-80FD-4445-9D01-FDA0E79AB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3604"/>
              </p:ext>
            </p:extLst>
          </p:nvPr>
        </p:nvGraphicFramePr>
        <p:xfrm>
          <a:off x="1813931" y="2089627"/>
          <a:ext cx="6468638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4856">
                  <a:extLst>
                    <a:ext uri="{9D8B030D-6E8A-4147-A177-3AD203B41FA5}">
                      <a16:colId xmlns:a16="http://schemas.microsoft.com/office/drawing/2014/main" val="1784926361"/>
                    </a:ext>
                  </a:extLst>
                </a:gridCol>
                <a:gridCol w="1094807">
                  <a:extLst>
                    <a:ext uri="{9D8B030D-6E8A-4147-A177-3AD203B41FA5}">
                      <a16:colId xmlns:a16="http://schemas.microsoft.com/office/drawing/2014/main" val="1965095058"/>
                    </a:ext>
                  </a:extLst>
                </a:gridCol>
                <a:gridCol w="1193058">
                  <a:extLst>
                    <a:ext uri="{9D8B030D-6E8A-4147-A177-3AD203B41FA5}">
                      <a16:colId xmlns:a16="http://schemas.microsoft.com/office/drawing/2014/main" val="1030428217"/>
                    </a:ext>
                  </a:extLst>
                </a:gridCol>
                <a:gridCol w="1039267">
                  <a:extLst>
                    <a:ext uri="{9D8B030D-6E8A-4147-A177-3AD203B41FA5}">
                      <a16:colId xmlns:a16="http://schemas.microsoft.com/office/drawing/2014/main" val="499932618"/>
                    </a:ext>
                  </a:extLst>
                </a:gridCol>
                <a:gridCol w="1246650">
                  <a:extLst>
                    <a:ext uri="{9D8B030D-6E8A-4147-A177-3AD203B41FA5}">
                      <a16:colId xmlns:a16="http://schemas.microsoft.com/office/drawing/2014/main" val="3054384534"/>
                    </a:ext>
                  </a:extLst>
                </a:gridCol>
              </a:tblGrid>
              <a:tr h="5542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Approach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Average ISRN runtime (s) 32 CPUs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Total cost (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CPUh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33005"/>
                  </a:ext>
                </a:extLst>
              </a:tr>
              <a:tr h="314896">
                <a:tc vMerge="1">
                  <a:txBody>
                    <a:bodyPr/>
                    <a:lstStyle/>
                    <a:p>
                      <a:pPr algn="ctr"/>
                      <a:endParaRPr lang="en-GB" sz="1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Coarse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Fine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Coarse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Fine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80377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HU-2EQN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0.51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0.76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45.3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67.5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290285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HyChem-2EQN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9.1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62571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HyChem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-NAPS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14.4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31.5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1,280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2,800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3993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1EDB3EA-8490-4B1B-806E-34EE9396F6C4}"/>
              </a:ext>
            </a:extLst>
          </p:cNvPr>
          <p:cNvGrpSpPr/>
          <p:nvPr/>
        </p:nvGrpSpPr>
        <p:grpSpPr>
          <a:xfrm>
            <a:off x="2465351" y="4455389"/>
            <a:ext cx="5321374" cy="1752314"/>
            <a:chOff x="2284376" y="5175394"/>
            <a:chExt cx="5321374" cy="1752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1C9C85-0E3B-49EC-999D-DE5FA1360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92" t="14222" r="2060" b="3380"/>
            <a:stretch/>
          </p:blipFill>
          <p:spPr>
            <a:xfrm rot="16200000">
              <a:off x="3659437" y="5547148"/>
              <a:ext cx="1752312" cy="10088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042CD-FDD9-4FC0-B632-195F7BEEA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67" t="14222" r="51799" b="3380"/>
            <a:stretch/>
          </p:blipFill>
          <p:spPr>
            <a:xfrm rot="16200000">
              <a:off x="6229349" y="5542987"/>
              <a:ext cx="1743993" cy="10088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C68C52-2EC7-489E-8405-6FA2C9C71094}"/>
                </a:ext>
              </a:extLst>
            </p:cNvPr>
            <p:cNvSpPr/>
            <p:nvPr/>
          </p:nvSpPr>
          <p:spPr>
            <a:xfrm>
              <a:off x="5000268" y="5519330"/>
              <a:ext cx="18219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SzPct val="100000"/>
              </a:pPr>
              <a:r>
                <a:rPr lang="en-GB" sz="1200" dirty="0">
                  <a:solidFill>
                    <a:srgbClr val="000000"/>
                  </a:solidFill>
                </a:rPr>
                <a:t>Polyhedral, 154 ISRs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8C80C4-E14B-4A25-B81D-9CB067D8FFC4}"/>
                </a:ext>
              </a:extLst>
            </p:cNvPr>
            <p:cNvSpPr/>
            <p:nvPr/>
          </p:nvSpPr>
          <p:spPr>
            <a:xfrm>
              <a:off x="4892254" y="5285004"/>
              <a:ext cx="21701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  <a:buSzPct val="100000"/>
              </a:pPr>
              <a:r>
                <a:rPr lang="en-GB" sz="1600" b="1" dirty="0">
                  <a:solidFill>
                    <a:srgbClr val="000000"/>
                  </a:solidFill>
                  <a:sym typeface="Wingdings" panose="05000000000000000000" pitchFamily="2" charset="2"/>
                </a:rPr>
                <a:t>Fine</a:t>
              </a:r>
              <a:endParaRPr lang="en-GB" sz="1600" b="1" baseline="30000" dirty="0">
                <a:solidFill>
                  <a:srgbClr val="000000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251FB-E480-44FC-AD1A-C238664FF5A3}"/>
                </a:ext>
              </a:extLst>
            </p:cNvPr>
            <p:cNvSpPr/>
            <p:nvPr/>
          </p:nvSpPr>
          <p:spPr>
            <a:xfrm>
              <a:off x="2458467" y="5510478"/>
              <a:ext cx="18219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SzPct val="100000"/>
              </a:pPr>
              <a:r>
                <a:rPr lang="en-GB" sz="1200" dirty="0">
                  <a:solidFill>
                    <a:srgbClr val="000000"/>
                  </a:solidFill>
                </a:rPr>
                <a:t>Polyhedral, 78 ISRs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B93739-AA77-4BB0-80C8-6600B5ACB270}"/>
                </a:ext>
              </a:extLst>
            </p:cNvPr>
            <p:cNvSpPr/>
            <p:nvPr/>
          </p:nvSpPr>
          <p:spPr>
            <a:xfrm>
              <a:off x="2284376" y="5268348"/>
              <a:ext cx="21701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  <a:buSzPct val="100000"/>
              </a:pPr>
              <a:r>
                <a:rPr lang="en-GB" sz="1600" b="1" dirty="0">
                  <a:solidFill>
                    <a:srgbClr val="000000"/>
                  </a:solidFill>
                  <a:sym typeface="Wingdings" panose="05000000000000000000" pitchFamily="2" charset="2"/>
                </a:rPr>
                <a:t>Coarse</a:t>
              </a:r>
              <a:endParaRPr lang="en-GB" sz="1600" b="1" baseline="30000" dirty="0">
                <a:solidFill>
                  <a:srgbClr val="000000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0C41A83-1773-4756-AF0A-2E4B7E43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</p:spPr>
        <p:txBody>
          <a:bodyPr/>
          <a:lstStyle/>
          <a:p>
            <a:r>
              <a:rPr lang="en-US" dirty="0"/>
              <a:t>Computational cost </a:t>
            </a:r>
            <a:r>
              <a:rPr lang="en-US" baseline="30000" dirty="0"/>
              <a:t>[1]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E4CAB7F-51E7-45F7-8284-5F8876F6C0EB}"/>
              </a:ext>
            </a:extLst>
          </p:cNvPr>
          <p:cNvSpPr txBox="1">
            <a:spLocks/>
          </p:cNvSpPr>
          <p:nvPr/>
        </p:nvSpPr>
        <p:spPr bwMode="auto">
          <a:xfrm>
            <a:off x="313161" y="3444100"/>
            <a:ext cx="1135025" cy="2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SzPct val="100000"/>
              <a:buNone/>
            </a:pPr>
            <a:r>
              <a:rPr lang="en-GB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complexity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CE803F-3EF2-44CB-9CF4-498413AA7083}"/>
              </a:ext>
            </a:extLst>
          </p:cNvPr>
          <p:cNvCxnSpPr/>
          <p:nvPr/>
        </p:nvCxnSpPr>
        <p:spPr>
          <a:xfrm>
            <a:off x="1448186" y="2975885"/>
            <a:ext cx="0" cy="1381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D306649-BAA6-40B5-8156-67DD2306CCC1}"/>
              </a:ext>
            </a:extLst>
          </p:cNvPr>
          <p:cNvSpPr/>
          <p:nvPr/>
        </p:nvSpPr>
        <p:spPr>
          <a:xfrm>
            <a:off x="2381250" y="6421258"/>
            <a:ext cx="6762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latin typeface="Cordia New" panose="020B0304020202020204" pitchFamily="34" charset="-34"/>
                <a:cs typeface="Cordia New" panose="020B0304020202020204" pitchFamily="34" charset="-34"/>
              </a:rPr>
              <a:t>[1] Gkantonas, S., </a:t>
            </a:r>
            <a:r>
              <a:rPr lang="en-GB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Sirignano</a:t>
            </a:r>
            <a:r>
              <a:rPr lang="en-GB" dirty="0">
                <a:latin typeface="Cordia New" panose="020B0304020202020204" pitchFamily="34" charset="-34"/>
                <a:cs typeface="Cordia New" panose="020B0304020202020204" pitchFamily="34" charset="-34"/>
              </a:rPr>
              <a:t>, M., Giusti, A., </a:t>
            </a:r>
            <a:r>
              <a:rPr lang="en-GB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D’Anna</a:t>
            </a:r>
            <a:r>
              <a:rPr lang="en-GB" dirty="0">
                <a:latin typeface="Cordia New" panose="020B0304020202020204" pitchFamily="34" charset="-34"/>
                <a:cs typeface="Cordia New" panose="020B0304020202020204" pitchFamily="34" charset="-34"/>
              </a:rPr>
              <a:t>, A., </a:t>
            </a:r>
            <a:r>
              <a:rPr lang="en-GB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Mastorakos</a:t>
            </a:r>
            <a:r>
              <a:rPr lang="en-GB" dirty="0">
                <a:latin typeface="Cordia New" panose="020B0304020202020204" pitchFamily="34" charset="-34"/>
                <a:cs typeface="Cordia New" panose="020B0304020202020204" pitchFamily="34" charset="-34"/>
              </a:rPr>
              <a:t>, E. (2020). Fuel 270, 117483.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E1BA7D3-9F5F-461A-B6A4-1D7F724A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1601"/>
            <a:ext cx="8515347" cy="1186699"/>
          </a:xfrm>
        </p:spPr>
        <p:txBody>
          <a:bodyPr/>
          <a:lstStyle/>
          <a:p>
            <a:r>
              <a:rPr lang="en-GB" dirty="0"/>
              <a:t>Compare with detailed CFD with detailed chemistry: O(10</a:t>
            </a:r>
            <a:r>
              <a:rPr lang="en-GB" baseline="30000" dirty="0"/>
              <a:t>5</a:t>
            </a:r>
            <a:r>
              <a:rPr lang="en-GB" dirty="0"/>
              <a:t>)-O(10</a:t>
            </a:r>
            <a:r>
              <a:rPr lang="en-GB" baseline="30000" dirty="0"/>
              <a:t>6</a:t>
            </a:r>
            <a:r>
              <a:rPr lang="en-GB" dirty="0"/>
              <a:t>) </a:t>
            </a:r>
            <a:r>
              <a:rPr lang="en-GB" dirty="0" err="1"/>
              <a:t>CPUh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3C7419-C608-4295-9429-350FB2FFF041}"/>
              </a:ext>
            </a:extLst>
          </p:cNvPr>
          <p:cNvSpPr/>
          <p:nvPr/>
        </p:nvSpPr>
        <p:spPr>
          <a:xfrm>
            <a:off x="1813931" y="3987245"/>
            <a:ext cx="646862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D1E49C-D3FE-455B-88B6-038289B384E1}"/>
              </a:ext>
            </a:extLst>
          </p:cNvPr>
          <p:cNvSpPr/>
          <p:nvPr/>
        </p:nvSpPr>
        <p:spPr>
          <a:xfrm rot="16200000">
            <a:off x="-75944" y="5620058"/>
            <a:ext cx="70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n-GB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soot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B0F75F-E567-4C8A-8090-FC1B41F404A8}"/>
              </a:ext>
            </a:extLst>
          </p:cNvPr>
          <p:cNvSpPr/>
          <p:nvPr/>
        </p:nvSpPr>
        <p:spPr>
          <a:xfrm rot="16200000">
            <a:off x="-75944" y="5058169"/>
            <a:ext cx="70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n-GB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8EAB3D-26CF-4EF8-A35D-5ADEE22BFE69}"/>
              </a:ext>
            </a:extLst>
          </p:cNvPr>
          <p:cNvSpPr/>
          <p:nvPr/>
        </p:nvSpPr>
        <p:spPr>
          <a:xfrm>
            <a:off x="410224" y="4997660"/>
            <a:ext cx="2278188" cy="109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HU: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Heidelberg Uni. dodecane scheme</a:t>
            </a:r>
            <a:endParaRPr lang="en-GB" sz="1400" kern="0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sz="1400" b="1" kern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HyChem</a:t>
            </a:r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Jet-A1 Hybrid Chemistry</a:t>
            </a:r>
          </a:p>
          <a:p>
            <a:endParaRPr lang="en-GB" sz="1400" kern="0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2EQN: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Leung et al. two-equation model</a:t>
            </a:r>
            <a:endParaRPr lang="en-GB" sz="1400" kern="0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NAPS: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Napoli sectional model for C</a:t>
            </a:r>
            <a:r>
              <a:rPr lang="en-GB" sz="1400" kern="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</a:t>
            </a:r>
            <a:r>
              <a:rPr lang="en-GB" sz="1400" kern="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endParaRPr lang="en-GB" sz="1400" baseline="30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1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9023-FEF5-48AA-8939-EF47C8CD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817C44E-AACF-4CB1-8FD6-DAD21448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</p:spPr>
        <p:txBody>
          <a:bodyPr>
            <a:normAutofit/>
          </a:bodyPr>
          <a:lstStyle/>
          <a:p>
            <a:r>
              <a:rPr lang="en-US" dirty="0"/>
              <a:t>Application 1: Kerosene combustor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6BC42CE-F5AB-41D6-9F54-77B332A02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9"/>
          <a:stretch/>
        </p:blipFill>
        <p:spPr>
          <a:xfrm>
            <a:off x="0" y="1272275"/>
            <a:ext cx="3117537" cy="16782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14DBAB9-D847-446F-AC13-26B9D0F9B64E}"/>
              </a:ext>
            </a:extLst>
          </p:cNvPr>
          <p:cNvGrpSpPr/>
          <p:nvPr/>
        </p:nvGrpSpPr>
        <p:grpSpPr>
          <a:xfrm>
            <a:off x="2415080" y="3110376"/>
            <a:ext cx="5708221" cy="2780314"/>
            <a:chOff x="3002394" y="2231347"/>
            <a:chExt cx="6196937" cy="31074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364F18-3E96-4C0B-BCD0-D811F47A2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77"/>
            <a:stretch/>
          </p:blipFill>
          <p:spPr>
            <a:xfrm>
              <a:off x="6161364" y="2590855"/>
              <a:ext cx="3037967" cy="27479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114E72-9A86-4AEF-BCDD-FDF6EB6F5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342"/>
            <a:stretch/>
          </p:blipFill>
          <p:spPr>
            <a:xfrm>
              <a:off x="3002394" y="2590855"/>
              <a:ext cx="3139211" cy="27479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98FEE-0140-4275-874A-2D361CE00AA3}"/>
                </a:ext>
              </a:extLst>
            </p:cNvPr>
            <p:cNvSpPr/>
            <p:nvPr/>
          </p:nvSpPr>
          <p:spPr>
            <a:xfrm>
              <a:off x="3328728" y="2667842"/>
              <a:ext cx="5553715" cy="30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88070A-53B9-4B59-9228-ED3D7A139D68}"/>
                </a:ext>
              </a:extLst>
            </p:cNvPr>
            <p:cNvSpPr/>
            <p:nvPr/>
          </p:nvSpPr>
          <p:spPr>
            <a:xfrm>
              <a:off x="3528640" y="2657992"/>
              <a:ext cx="1021872" cy="447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LES-CMC</a:t>
              </a:r>
              <a:endParaRPr lang="en-GB" sz="2000" baseline="300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001AB8-8692-43FB-8ED7-58E84664C7EE}"/>
                </a:ext>
              </a:extLst>
            </p:cNvPr>
            <p:cNvSpPr/>
            <p:nvPr/>
          </p:nvSpPr>
          <p:spPr>
            <a:xfrm>
              <a:off x="5032735" y="2657992"/>
              <a:ext cx="637278" cy="447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ISRN</a:t>
              </a:r>
              <a:endParaRPr lang="en-GB" sz="20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14E2A2-52EC-46BD-B968-E54A97135787}"/>
                </a:ext>
              </a:extLst>
            </p:cNvPr>
            <p:cNvSpPr/>
            <p:nvPr/>
          </p:nvSpPr>
          <p:spPr>
            <a:xfrm>
              <a:off x="6376537" y="2657992"/>
              <a:ext cx="1021872" cy="447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LES-CMC</a:t>
              </a:r>
              <a:endParaRPr lang="en-GB" sz="20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531A7-A9C7-4872-BB20-DAD8110BA2AB}"/>
                </a:ext>
              </a:extLst>
            </p:cNvPr>
            <p:cNvSpPr/>
            <p:nvPr/>
          </p:nvSpPr>
          <p:spPr>
            <a:xfrm>
              <a:off x="7928255" y="2657992"/>
              <a:ext cx="637278" cy="447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ISRN</a:t>
              </a:r>
              <a:endParaRPr lang="en-GB" sz="20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FE0897-7ADF-40B1-98A5-F6BBF7EA7C3B}"/>
                </a:ext>
              </a:extLst>
            </p:cNvPr>
            <p:cNvSpPr/>
            <p:nvPr/>
          </p:nvSpPr>
          <p:spPr>
            <a:xfrm>
              <a:off x="3105962" y="2907064"/>
              <a:ext cx="298886" cy="1768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5A9C85-624C-4D31-B10F-068AD6C34905}"/>
                </a:ext>
              </a:extLst>
            </p:cNvPr>
            <p:cNvSpPr/>
            <p:nvPr/>
          </p:nvSpPr>
          <p:spPr>
            <a:xfrm>
              <a:off x="8870902" y="2974251"/>
              <a:ext cx="328429" cy="1701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A995C8-131F-4B7F-BEDC-F8ABE152EE92}"/>
                </a:ext>
              </a:extLst>
            </p:cNvPr>
            <p:cNvSpPr/>
            <p:nvPr/>
          </p:nvSpPr>
          <p:spPr>
            <a:xfrm>
              <a:off x="4475649" y="2276288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u="sng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OH</a:t>
              </a:r>
              <a:endParaRPr lang="en-GB" sz="2400" u="sng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D01556-8C33-4619-BDCF-7923BB9E22B0}"/>
                </a:ext>
              </a:extLst>
            </p:cNvPr>
            <p:cNvSpPr/>
            <p:nvPr/>
          </p:nvSpPr>
          <p:spPr>
            <a:xfrm>
              <a:off x="6820861" y="2231347"/>
              <a:ext cx="1340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u="sng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Temperature</a:t>
              </a:r>
              <a:endParaRPr lang="en-GB" sz="2400" u="sng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F5D909F-A165-4DFD-8588-957688533DDF}"/>
              </a:ext>
            </a:extLst>
          </p:cNvPr>
          <p:cNvSpPr/>
          <p:nvPr/>
        </p:nvSpPr>
        <p:spPr>
          <a:xfrm>
            <a:off x="2973390" y="1664093"/>
            <a:ext cx="63882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Airblast</a:t>
            </a:r>
            <a:r>
              <a:rPr lang="en-GB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atomisers (</a:t>
            </a:r>
            <a:r>
              <a:rPr lang="en-GB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main+pilot</a:t>
            </a:r>
            <a:r>
              <a:rPr lang="en-GB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Effusion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Condition at pilot-only mode (low power)</a:t>
            </a:r>
            <a:endParaRPr lang="en-GB" sz="2000" baseline="30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Simulated with LES-CMC, two-equation soot model and a dodecane scheme</a:t>
            </a:r>
            <a:endParaRPr lang="en-GB" sz="2000" baseline="30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FE557-E412-417F-B688-E947C69E1240}"/>
              </a:ext>
            </a:extLst>
          </p:cNvPr>
          <p:cNvSpPr/>
          <p:nvPr/>
        </p:nvSpPr>
        <p:spPr>
          <a:xfrm>
            <a:off x="2963865" y="1219462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latin typeface="Cordia New" panose="020B0304020202020204" pitchFamily="34" charset="-34"/>
                <a:cs typeface="Cordia New" panose="020B0304020202020204" pitchFamily="34" charset="-34"/>
              </a:rPr>
              <a:t>Big Optical Single Sector Combustor</a:t>
            </a:r>
            <a:endParaRPr lang="en-GB" sz="2400" u="sng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2E6961-D969-481B-A774-513A2601CD1F}"/>
              </a:ext>
            </a:extLst>
          </p:cNvPr>
          <p:cNvSpPr/>
          <p:nvPr/>
        </p:nvSpPr>
        <p:spPr>
          <a:xfrm>
            <a:off x="841377" y="5474753"/>
            <a:ext cx="217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SzPct val="100000"/>
            </a:pPr>
            <a:r>
              <a:rPr lang="en-GB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ISR spacing</a:t>
            </a:r>
            <a:endParaRPr lang="en-GB" sz="2000" b="1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  <a:sym typeface="Wingdings" panose="05000000000000000000" pitchFamily="2" charset="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C5F688-5FE6-435D-96BD-A9193CF37100}"/>
              </a:ext>
            </a:extLst>
          </p:cNvPr>
          <p:cNvSpPr/>
          <p:nvPr/>
        </p:nvSpPr>
        <p:spPr>
          <a:xfrm>
            <a:off x="1015464" y="5815675"/>
            <a:ext cx="1821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n-GB" sz="16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Polyhedral, 154 ISRs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81E9360-25DB-494A-B3FB-80B862195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" t="14222" r="50000" b="3380"/>
          <a:stretch/>
        </p:blipFill>
        <p:spPr>
          <a:xfrm rot="16200000">
            <a:off x="-237484" y="4745984"/>
            <a:ext cx="1813798" cy="100880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E68E4BC-FBC3-4BAA-A203-3CAF0E24C4D2}"/>
              </a:ext>
            </a:extLst>
          </p:cNvPr>
          <p:cNvSpPr/>
          <p:nvPr/>
        </p:nvSpPr>
        <p:spPr>
          <a:xfrm>
            <a:off x="3349594" y="6358554"/>
            <a:ext cx="6473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/>
              <a:t>[1] </a:t>
            </a:r>
            <a:r>
              <a:rPr lang="sv-SE" sz="1000" dirty="0"/>
              <a:t>Giusti, A., Mastorakos, E., Hassa, C., Heinze, J., Magens, E. and Zedda, M.</a:t>
            </a:r>
            <a:r>
              <a:rPr lang="en-GB" sz="1000" dirty="0"/>
              <a:t> (2018). J. Eng. Gas. Power 140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3D82C3-52CA-4878-A188-4A7FB8286CBA}"/>
              </a:ext>
            </a:extLst>
          </p:cNvPr>
          <p:cNvSpPr/>
          <p:nvPr/>
        </p:nvSpPr>
        <p:spPr>
          <a:xfrm>
            <a:off x="3349593" y="6574761"/>
            <a:ext cx="6473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/>
              <a:t>[2] </a:t>
            </a:r>
            <a:r>
              <a:rPr lang="it-IT" sz="1000" dirty="0"/>
              <a:t>Gkantonas, S., Foale, J. M., Giusti, A., and Mastorakos, E. </a:t>
            </a:r>
            <a:r>
              <a:rPr lang="en-GB" sz="1000" dirty="0"/>
              <a:t>(2020). J. Eng. Gas. Power (press)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3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657B94-47CD-4944-8E5A-1337C58CE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3" t="1875" r="36046" b="49211"/>
          <a:stretch/>
        </p:blipFill>
        <p:spPr>
          <a:xfrm>
            <a:off x="3164150" y="1198926"/>
            <a:ext cx="2874518" cy="1895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060F7-F82C-40F7-B979-A5F6DC862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55" t="1875" b="48883"/>
          <a:stretch/>
        </p:blipFill>
        <p:spPr>
          <a:xfrm>
            <a:off x="6038667" y="1198926"/>
            <a:ext cx="2929248" cy="1908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EDF4C-B8CB-4282-B4DC-416CDE698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3" t="49103" r="36046" b="1"/>
          <a:stretch/>
        </p:blipFill>
        <p:spPr>
          <a:xfrm>
            <a:off x="3164149" y="3029282"/>
            <a:ext cx="2874517" cy="1972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F57F2-CD6B-4BAA-BD9D-1C672FF49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55" t="49649" b="1"/>
          <a:stretch/>
        </p:blipFill>
        <p:spPr>
          <a:xfrm>
            <a:off x="6038665" y="3040887"/>
            <a:ext cx="2929249" cy="19513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0761E7-BE97-448F-95ED-42DB0F672C11}"/>
              </a:ext>
            </a:extLst>
          </p:cNvPr>
          <p:cNvSpPr/>
          <p:nvPr/>
        </p:nvSpPr>
        <p:spPr>
          <a:xfrm>
            <a:off x="3775766" y="1196558"/>
            <a:ext cx="4173316" cy="18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C503B9-745D-42FD-A03E-2E4D39633E13}"/>
              </a:ext>
            </a:extLst>
          </p:cNvPr>
          <p:cNvSpPr/>
          <p:nvPr/>
        </p:nvSpPr>
        <p:spPr>
          <a:xfrm>
            <a:off x="3775765" y="3107561"/>
            <a:ext cx="4306551" cy="18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203BFC-4166-41F1-AB4A-B0D0E2597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5" r="71417" b="29206"/>
          <a:stretch/>
        </p:blipFill>
        <p:spPr>
          <a:xfrm>
            <a:off x="841377" y="1198926"/>
            <a:ext cx="2322773" cy="26710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429B11-816A-4F06-A062-37C6D5DFD15C}"/>
              </a:ext>
            </a:extLst>
          </p:cNvPr>
          <p:cNvGrpSpPr/>
          <p:nvPr/>
        </p:nvGrpSpPr>
        <p:grpSpPr>
          <a:xfrm>
            <a:off x="854077" y="1544859"/>
            <a:ext cx="1068007" cy="467309"/>
            <a:chOff x="607298" y="1711225"/>
            <a:chExt cx="1068007" cy="4673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AD386E-E4BA-47B0-B09F-55366E26F3BB}"/>
                </a:ext>
              </a:extLst>
            </p:cNvPr>
            <p:cNvSpPr/>
            <p:nvPr/>
          </p:nvSpPr>
          <p:spPr>
            <a:xfrm>
              <a:off x="655321" y="1711225"/>
              <a:ext cx="1019984" cy="362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FDF755-A845-4499-BB0C-9AE04BC8BB1C}"/>
                </a:ext>
              </a:extLst>
            </p:cNvPr>
            <p:cNvSpPr/>
            <p:nvPr/>
          </p:nvSpPr>
          <p:spPr>
            <a:xfrm>
              <a:off x="607298" y="1778424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kern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EXP </a:t>
              </a:r>
              <a:r>
                <a:rPr lang="en-GB" b="1" kern="0" baseline="300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[1]</a:t>
              </a:r>
              <a:endParaRPr lang="en-GB" sz="2000" baseline="300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AB9AB3D-4BD7-4C99-9910-5EC5E40B9D70}"/>
              </a:ext>
            </a:extLst>
          </p:cNvPr>
          <p:cNvSpPr/>
          <p:nvPr/>
        </p:nvSpPr>
        <p:spPr>
          <a:xfrm>
            <a:off x="3724965" y="1125594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LES-CMC HU-2EQN</a:t>
            </a:r>
            <a:endParaRPr lang="en-GB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1E16EC-5BFA-4BF0-A17D-B0E012768853}"/>
              </a:ext>
            </a:extLst>
          </p:cNvPr>
          <p:cNvSpPr/>
          <p:nvPr/>
        </p:nvSpPr>
        <p:spPr>
          <a:xfrm>
            <a:off x="6006779" y="1121465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ISRN HU-2EQN</a:t>
            </a:r>
            <a:endParaRPr lang="en-GB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07F36-A58B-42DE-9FC3-89616BA67985}"/>
              </a:ext>
            </a:extLst>
          </p:cNvPr>
          <p:cNvSpPr/>
          <p:nvPr/>
        </p:nvSpPr>
        <p:spPr>
          <a:xfrm>
            <a:off x="3724965" y="3035572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ISRN </a:t>
            </a:r>
            <a:r>
              <a:rPr lang="en-GB" sz="2000" b="1" kern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HyChem</a:t>
            </a:r>
            <a:r>
              <a:rPr lang="en-GB" sz="20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-NAPS</a:t>
            </a:r>
            <a:endParaRPr lang="en-GB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288B17-7379-4469-A038-A1F7586F288E}"/>
              </a:ext>
            </a:extLst>
          </p:cNvPr>
          <p:cNvSpPr/>
          <p:nvPr/>
        </p:nvSpPr>
        <p:spPr>
          <a:xfrm>
            <a:off x="6038667" y="3029324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ISRN HyChem-2EQN</a:t>
            </a:r>
            <a:endParaRPr lang="en-GB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6F112-7225-43F5-B814-2A4B1C6D377A}"/>
              </a:ext>
            </a:extLst>
          </p:cNvPr>
          <p:cNvSpPr/>
          <p:nvPr/>
        </p:nvSpPr>
        <p:spPr>
          <a:xfrm rot="16200000">
            <a:off x="6378119" y="6358557"/>
            <a:ext cx="70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n-GB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soot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55CCB6-F4DB-4849-AA85-C8471D66F754}"/>
              </a:ext>
            </a:extLst>
          </p:cNvPr>
          <p:cNvSpPr/>
          <p:nvPr/>
        </p:nvSpPr>
        <p:spPr>
          <a:xfrm rot="16200000">
            <a:off x="6378119" y="5796668"/>
            <a:ext cx="70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n-GB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7CF5FC-5073-42B7-960E-AD3962B5239E}"/>
              </a:ext>
            </a:extLst>
          </p:cNvPr>
          <p:cNvSpPr/>
          <p:nvPr/>
        </p:nvSpPr>
        <p:spPr>
          <a:xfrm>
            <a:off x="6864287" y="5736159"/>
            <a:ext cx="2278188" cy="109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HU: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Heidelberg Uni. dodecane scheme</a:t>
            </a:r>
            <a:endParaRPr lang="en-GB" sz="1400" kern="0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sz="1400" b="1" kern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HyChem</a:t>
            </a:r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Jet-A1 Hybrid Chemistry</a:t>
            </a:r>
          </a:p>
          <a:p>
            <a:endParaRPr lang="en-GB" sz="1400" kern="0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2EQN: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Leung et al. two-equation model</a:t>
            </a:r>
            <a:endParaRPr lang="en-GB" sz="1400" kern="0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sz="1400" b="1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NAPS: 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Napoli sectional model for C</a:t>
            </a:r>
            <a:r>
              <a:rPr lang="en-GB" sz="1400" kern="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GB" sz="1400" kern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</a:t>
            </a:r>
            <a:r>
              <a:rPr lang="en-GB" sz="1400" kern="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endParaRPr lang="en-GB" sz="1400" baseline="30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3CE5F5B-FCD6-45A4-9A84-92751551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2E4-8C86-48B8-8CDD-EA556AD92A46}" type="slidenum">
              <a:rPr lang="en-US" smtClean="0"/>
              <a:t>9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F37F28-0C45-408D-B70B-BBF1375DEFBD}"/>
              </a:ext>
            </a:extLst>
          </p:cNvPr>
          <p:cNvSpPr/>
          <p:nvPr/>
        </p:nvSpPr>
        <p:spPr>
          <a:xfrm>
            <a:off x="841377" y="5474753"/>
            <a:ext cx="217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SzPct val="100000"/>
            </a:pPr>
            <a:r>
              <a:rPr lang="en-GB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rPr>
              <a:t>ISR spacing</a:t>
            </a:r>
            <a:endParaRPr lang="en-GB" b="1" baseline="300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  <a:sym typeface="Wingdings" panose="05000000000000000000" pitchFamily="2" charset="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15E41D-B529-42C8-B97C-55F561A192EE}"/>
              </a:ext>
            </a:extLst>
          </p:cNvPr>
          <p:cNvSpPr/>
          <p:nvPr/>
        </p:nvSpPr>
        <p:spPr>
          <a:xfrm>
            <a:off x="1015464" y="5815675"/>
            <a:ext cx="1821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n-GB" sz="1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Polyhedral, 154 ISRs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6DB3B08-4AC2-40A2-8EC2-4F01BFF1B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8" t="14222" r="50000" b="3380"/>
          <a:stretch/>
        </p:blipFill>
        <p:spPr>
          <a:xfrm rot="16200000">
            <a:off x="-237484" y="4745984"/>
            <a:ext cx="1813798" cy="100880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987595E8-9F01-4920-8B2C-C54FC3AE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239"/>
            <a:ext cx="7886700" cy="876820"/>
          </a:xfrm>
        </p:spPr>
        <p:txBody>
          <a:bodyPr>
            <a:normAutofit/>
          </a:bodyPr>
          <a:lstStyle/>
          <a:p>
            <a:r>
              <a:rPr lang="en-US" dirty="0"/>
              <a:t>Application 1: Kerosene combustor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3D6246-3B63-4FD8-8352-3D5596394C0E}"/>
              </a:ext>
            </a:extLst>
          </p:cNvPr>
          <p:cNvSpPr/>
          <p:nvPr/>
        </p:nvSpPr>
        <p:spPr>
          <a:xfrm>
            <a:off x="3176850" y="1276465"/>
            <a:ext cx="611616" cy="323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7E147A-BD2C-4D29-8929-C0D54D0A155B}"/>
              </a:ext>
            </a:extLst>
          </p:cNvPr>
          <p:cNvSpPr/>
          <p:nvPr/>
        </p:nvSpPr>
        <p:spPr>
          <a:xfrm>
            <a:off x="8250160" y="1182207"/>
            <a:ext cx="664369" cy="333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1A4B56-E99D-46B8-AC46-849C43A3A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6" y="1579601"/>
            <a:ext cx="3688295" cy="2632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1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13.7|17.8|17.4|3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9|1.2|6.2|1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|4.3|13.3|0.8|2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9|2.9|3.3|16.8|1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9|4.9|15.4|1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8|24.3|10.8|14.2|10.7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8.7|10.7|1.7|22|7.2|12.4|28.6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1.1|17.5|3.8|6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0.9|31.7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3|48.7|12.6|1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9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3077</TotalTime>
  <Words>1091</Words>
  <Application>Microsoft Office PowerPoint</Application>
  <PresentationFormat>On-screen Show (4:3)</PresentationFormat>
  <Paragraphs>271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Cordia New</vt:lpstr>
      <vt:lpstr>Office Theme</vt:lpstr>
      <vt:lpstr>Soot emissions prediction in  aero-engine combustors using  Incompletely Stirred Reactor Network modelling</vt:lpstr>
      <vt:lpstr>Introduction</vt:lpstr>
      <vt:lpstr>Motivation and Objectives</vt:lpstr>
      <vt:lpstr>Incompletely Stirred Reactor (ISR) theory</vt:lpstr>
      <vt:lpstr>Extension to a network approach</vt:lpstr>
      <vt:lpstr>ISRN solution strategy</vt:lpstr>
      <vt:lpstr>Computational cost [1]</vt:lpstr>
      <vt:lpstr>Application 1: Kerosene combustor</vt:lpstr>
      <vt:lpstr>Application 1: Kerosene combustor</vt:lpstr>
      <vt:lpstr>Application 2: DLR burner </vt:lpstr>
      <vt:lpstr>Application 3: Cambridge RQL burner </vt:lpstr>
      <vt:lpstr>Closure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Savvas Gkantonas</dc:creator>
  <cp:lastModifiedBy>Savvas Gkantonas</cp:lastModifiedBy>
  <cp:revision>88</cp:revision>
  <dcterms:created xsi:type="dcterms:W3CDTF">2020-09-09T11:52:05Z</dcterms:created>
  <dcterms:modified xsi:type="dcterms:W3CDTF">2020-09-15T08:44:31Z</dcterms:modified>
</cp:coreProperties>
</file>