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71" r:id="rId9"/>
    <p:sldId id="270" r:id="rId10"/>
    <p:sldId id="268" r:id="rId11"/>
    <p:sldId id="275" r:id="rId12"/>
    <p:sldId id="269" r:id="rId13"/>
    <p:sldId id="265" r:id="rId14"/>
    <p:sldId id="267" r:id="rId15"/>
    <p:sldId id="273" r:id="rId16"/>
    <p:sldId id="274" r:id="rId17"/>
    <p:sldId id="259" r:id="rId18"/>
    <p:sldId id="284" r:id="rId19"/>
    <p:sldId id="276" r:id="rId20"/>
    <p:sldId id="286" r:id="rId21"/>
    <p:sldId id="285" r:id="rId22"/>
    <p:sldId id="278" r:id="rId23"/>
    <p:sldId id="280" r:id="rId24"/>
    <p:sldId id="283" r:id="rId25"/>
    <p:sldId id="282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Dong" initials="YD" lastIdx="1" clrIdx="0">
    <p:extLst>
      <p:ext uri="{19B8F6BF-5375-455C-9EA6-DF929625EA0E}">
        <p15:presenceInfo xmlns:p15="http://schemas.microsoft.com/office/powerpoint/2012/main" userId="Yang, D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A4AB2-9D56-4451-BF84-6038D96743E7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7ACF5-03E2-4579-B9BF-4DD7EFB61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F2D3-B50F-4CED-96C2-3BA7A7C6B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C81F2-6185-4739-9925-8F4BC6E83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5813C-B46A-4601-956E-1EDA8ECA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F0A5-A4B6-43B7-9B22-DB2F2575E2DA}" type="datetime1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B47B-184B-455C-AFA1-40061CF5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J. Su et al Imperial College London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97A1C-9B84-408F-8FB0-38EF1D3C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618B-72E7-41F5-8D77-3D0EEDACE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3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F68E-49E0-4363-BDD2-49E94B04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63970-D135-4DE4-A641-6ABA723DC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23FF-E042-469C-BE41-A285EB1D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F6BE-18BC-4EF1-BD99-E71C8B0A06DB}" type="datetime1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9C7E3-EBB5-4461-8C98-352768B8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J. Su et al Imperial College London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97FA-25E0-46BF-B510-D8044D00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618B-72E7-41F5-8D77-3D0EEDACE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2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610C53-43DD-4FF8-83A1-FC3C642B0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42911-ACAD-4937-BAE6-D77EBBB41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342B5-5185-443B-9923-6FCA79A6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84A1-39FF-42C1-88CD-D864C0EEB660}" type="datetime1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8F91-DF85-470D-94F2-21564C5D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J. Su et al Imperial College London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757A-B993-4504-9534-51B85C50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618B-72E7-41F5-8D77-3D0EEDACE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2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5B77-E09D-4CB4-882C-44100800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8B40-3378-448F-A729-4C44ABC4B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BAB43-AF66-4924-9CE7-810423E9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E3E4-7C6E-4B95-817F-B9C7BB92C513}" type="datetime1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251D4-241B-438D-93C6-BF98BFFB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J. Su et al Imperial College London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835EE-230E-4F46-9BC9-2CAE371E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618B-72E7-41F5-8D77-3D0EEDACE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3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4F28D-03BC-49BA-A2A8-FB9C00C0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2C173-D850-496A-A86F-40C2AC358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FB9ED-A09B-4E70-94C8-BD400CE2B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2D09-0A39-4E69-8FD4-68F4484C354D}" type="datetime1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BFBC2-EB86-400F-BFAC-B2D3D85C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J. Su et al Imperial College London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A3F7B-47C3-4375-AA42-35AAFB92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618B-72E7-41F5-8D77-3D0EEDACE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8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5AE4-70FC-47CC-9ADD-44E354CD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BF7BA-C63F-4A29-BC66-E0FD33D79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3AAA7-183C-42BB-BED6-F29D82F6D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9E58C-221B-4213-96E3-0C97329F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2437-1D9C-414B-BD93-8494385B8E95}" type="datetime1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2C7EF-F245-4508-A25B-6A377FEA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J. Su et al Imperial College London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AD021-1D9E-42D1-BA5D-45EF359E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618B-72E7-41F5-8D77-3D0EEDACE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E4A9-62D3-4635-8D39-E088B48B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91FA4-C727-43A7-9B7F-8DD5DEB56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0A69B-E544-4720-BA7D-C40569F4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7D381-6A34-4717-B1CC-8E968E762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2152D-6104-44C1-93BA-37D74031C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89E0A4-61F9-42C4-9189-948AA797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B79E-5C9A-4A7D-83EA-2BB2661AF2AC}" type="datetime1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AE845-765F-46EF-919F-AF1AD383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J. Su et al Imperial College London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0BE6E-6E6B-47AF-8B85-2A615918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618B-72E7-41F5-8D77-3D0EEDACE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9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0676E-DE9E-43E6-948B-9AE5C537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1739F-C6B3-436C-A5D9-880EFE83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FE71-C94D-459B-B3CD-64BB798E6502}" type="datetime1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D4640-080D-40F9-8232-9C0C7033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J. Su et al Imperial College London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12274-448D-4083-A6DA-07718599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618B-72E7-41F5-8D77-3D0EEDACE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5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32ECE-AD0C-4F6D-BA36-52EBFA1C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1221-F69F-4FA0-B865-52C95BC0FBF0}" type="datetime1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93072-44AF-4AA5-B944-21FFB9810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J. Su et al Imperial College London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D698D-EEA8-48EB-820A-128F7257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618B-72E7-41F5-8D77-3D0EEDACE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3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689C-DA83-4150-BA0B-229565C4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3B02F-8EF9-41B8-87D9-0053B4AA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B5703-D75A-4DEB-9672-B661DC1D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A8EC8-85F5-490D-9C0E-48D68ECD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ECFD-333C-427D-BAE3-1F5859239DB5}" type="datetime1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82FCE-67E8-4ADC-AEBD-AF48E152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J. Su et al Imperial College London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CD40E-84C7-45E5-9EAC-79F5BF1C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618B-72E7-41F5-8D77-3D0EEDACE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3CBB-5701-41F0-8DC9-955CEE27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300A7-EF81-43D0-87A5-F687654A1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E2655-9EFE-4C3C-BAA3-FCF8CC378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38197-0566-40FF-A8B3-7CAECD33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2DE5-3B8D-40F3-96BF-487BE62568CB}" type="datetime1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6A6BC-BDE0-4932-9123-EEF16FD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J. Su et al Imperial College London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17FD8-0C0B-49C4-8B41-F8F6DDE8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618B-72E7-41F5-8D77-3D0EEDACE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45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3BA31-EF01-46AC-8530-063B0347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5702C-ADF4-4205-B307-22601A61C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2E921-5C11-46DF-9646-FFFF9381E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01E02-5B8F-438A-8A60-ACE573FAC615}" type="datetime1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9D947-3437-446F-96D0-02068B8CB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J. Su et al Imperial College London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7E9EE-0687-409D-83B3-058C5C2C5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618B-72E7-41F5-8D77-3D0EEDACE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su@imperial.ac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A4974-0244-4F2C-8BCF-E0C03DF9EF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4730" y="44641"/>
            <a:ext cx="3681051" cy="1141223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6041E7-1B18-4BDA-A36E-5B4C7B1010A0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0DF990F4-89DA-41F0-81BD-9796556941F0}"/>
              </a:ext>
            </a:extLst>
          </p:cNvPr>
          <p:cNvSpPr txBox="1"/>
          <p:nvPr/>
        </p:nvSpPr>
        <p:spPr>
          <a:xfrm>
            <a:off x="933302" y="1629377"/>
            <a:ext cx="10320661" cy="979859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3200" b="1" dirty="0">
                <a:solidFill>
                  <a:srgbClr val="0066CC"/>
                </a:solidFill>
              </a:rPr>
              <a:t>Large eddy simulation of acoustic-hydrodynamic interaction for a bluff body burner under iso-thermal conditions </a:t>
            </a:r>
            <a:endParaRPr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EC24A-A5D3-469A-A1E6-A67FD503A963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9" name="TextShape 2">
            <a:extLst>
              <a:ext uri="{FF2B5EF4-FFF2-40B4-BE49-F238E27FC236}">
                <a16:creationId xmlns:a16="http://schemas.microsoft.com/office/drawing/2014/main" id="{A5EDB211-CDE1-4E42-9C6F-E6ECBC4A8AF9}"/>
              </a:ext>
            </a:extLst>
          </p:cNvPr>
          <p:cNvSpPr txBox="1"/>
          <p:nvPr/>
        </p:nvSpPr>
        <p:spPr>
          <a:xfrm>
            <a:off x="2421175" y="3486767"/>
            <a:ext cx="7344918" cy="208024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Jialin Su, Dong Yang, Aimee S.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zh-CN" sz="2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altLang="zh-CN" sz="2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j.su@lboro.ac.uk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D7D6F-12D7-4838-A2B7-986D60924B1E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</p:spTree>
    <p:extLst>
      <p:ext uri="{BB962C8B-B14F-4D97-AF65-F5344CB8AC3E}">
        <p14:creationId xmlns:p14="http://schemas.microsoft.com/office/powerpoint/2010/main" val="280489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10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DC3CC8-3157-4005-80F7-D0377B000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64" y="1365530"/>
            <a:ext cx="6166485" cy="3560445"/>
          </a:xfrm>
          <a:prstGeom prst="rect">
            <a:avLst/>
          </a:prstGeom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755E309E-25B2-46E1-91CD-475E086039DA}"/>
              </a:ext>
            </a:extLst>
          </p:cNvPr>
          <p:cNvSpPr txBox="1"/>
          <p:nvPr/>
        </p:nvSpPr>
        <p:spPr>
          <a:xfrm>
            <a:off x="2492029" y="341142"/>
            <a:ext cx="7203207" cy="110284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Path of unsteady vortex convection derived from pressure DMD mode</a:t>
            </a:r>
          </a:p>
          <a:p>
            <a:pPr algn="ctr"/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1F75C-F229-4BDE-A1E8-5172C96E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30" y="4912823"/>
            <a:ext cx="7139940" cy="4953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C950F03-5387-492B-B0DB-60350DCDD4BD}"/>
              </a:ext>
            </a:extLst>
          </p:cNvPr>
          <p:cNvGrpSpPr/>
          <p:nvPr/>
        </p:nvGrpSpPr>
        <p:grpSpPr>
          <a:xfrm>
            <a:off x="6652371" y="1365530"/>
            <a:ext cx="5154930" cy="3526155"/>
            <a:chOff x="6166485" y="1495325"/>
            <a:chExt cx="5154930" cy="35261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34A81F-A00F-4E03-8758-2D92763D7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6485" y="1495325"/>
              <a:ext cx="5154930" cy="3526155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8FBB82A-5632-4F9D-B14C-5B5878238E9E}"/>
                </a:ext>
              </a:extLst>
            </p:cNvPr>
            <p:cNvCxnSpPr/>
            <p:nvPr/>
          </p:nvCxnSpPr>
          <p:spPr>
            <a:xfrm>
              <a:off x="11321415" y="1580225"/>
              <a:ext cx="0" cy="2982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33BF3C-3147-4558-8027-F511FF88A451}"/>
              </a:ext>
            </a:extLst>
          </p:cNvPr>
          <p:cNvGrpSpPr/>
          <p:nvPr/>
        </p:nvGrpSpPr>
        <p:grpSpPr>
          <a:xfrm>
            <a:off x="7399020" y="4935683"/>
            <a:ext cx="4488180" cy="449580"/>
            <a:chOff x="7703820" y="5109914"/>
            <a:chExt cx="4488180" cy="44958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B72A6D-6B64-4966-97CB-4A0F4EF71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4920" y="5109914"/>
              <a:ext cx="3307080" cy="4495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52F234-4037-4FB7-B1D6-219698086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03820" y="5119439"/>
              <a:ext cx="1188720" cy="4191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D8689F0-430A-4276-98F1-C9C54ED42808}"/>
              </a:ext>
            </a:extLst>
          </p:cNvPr>
          <p:cNvSpPr txBox="1"/>
          <p:nvPr/>
        </p:nvSpPr>
        <p:spPr>
          <a:xfrm>
            <a:off x="8332551" y="5456080"/>
            <a:ext cx="2684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Forced simulation at 400Hz</a:t>
            </a:r>
          </a:p>
        </p:txBody>
      </p:sp>
    </p:spTree>
    <p:extLst>
      <p:ext uri="{BB962C8B-B14F-4D97-AF65-F5344CB8AC3E}">
        <p14:creationId xmlns:p14="http://schemas.microsoft.com/office/powerpoint/2010/main" val="326651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11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20" name="TextShape 1">
            <a:extLst>
              <a:ext uri="{FF2B5EF4-FFF2-40B4-BE49-F238E27FC236}">
                <a16:creationId xmlns:a16="http://schemas.microsoft.com/office/drawing/2014/main" id="{078DA42F-42E8-4DE1-B552-C12FC075906E}"/>
              </a:ext>
            </a:extLst>
          </p:cNvPr>
          <p:cNvSpPr txBox="1"/>
          <p:nvPr/>
        </p:nvSpPr>
        <p:spPr>
          <a:xfrm>
            <a:off x="2492029" y="341142"/>
            <a:ext cx="7203207" cy="110284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Linear stability analysis of an infinitely long confined annular sheet</a:t>
            </a:r>
          </a:p>
          <a:p>
            <a:pPr algn="ctr"/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324D7-4D20-40D7-AC5B-D2E5067A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2547"/>
            <a:ext cx="5636895" cy="3672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80300A-1A06-413C-88C2-6704A00EE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89" y="2305054"/>
            <a:ext cx="5652611" cy="36723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E375B1-BB51-4C09-9461-597B4E069B38}"/>
              </a:ext>
            </a:extLst>
          </p:cNvPr>
          <p:cNvSpPr txBox="1"/>
          <p:nvPr/>
        </p:nvSpPr>
        <p:spPr>
          <a:xfrm>
            <a:off x="4389616" y="4566409"/>
            <a:ext cx="1389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ω</a:t>
            </a:r>
            <a:r>
              <a:rPr lang="en-GB" sz="2000" baseline="-25000" dirty="0"/>
              <a:t>r</a:t>
            </a:r>
            <a:r>
              <a:rPr lang="en-GB" sz="2000" dirty="0"/>
              <a:t>/k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32DF1B-AD4A-4B2F-B4F1-D15C5606C254}"/>
              </a:ext>
            </a:extLst>
          </p:cNvPr>
          <p:cNvSpPr txBox="1"/>
          <p:nvPr/>
        </p:nvSpPr>
        <p:spPr>
          <a:xfrm>
            <a:off x="10379475" y="4566409"/>
            <a:ext cx="1445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ω</a:t>
            </a:r>
            <a:r>
              <a:rPr lang="en-GB" sz="2000" baseline="-25000" dirty="0" err="1"/>
              <a:t>i</a:t>
            </a:r>
            <a:r>
              <a:rPr lang="en-GB" sz="2000" dirty="0"/>
              <a:t>/k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AEAF2C-AE83-4C3D-9883-0D636A708C49}"/>
              </a:ext>
            </a:extLst>
          </p:cNvPr>
          <p:cNvGrpSpPr/>
          <p:nvPr/>
        </p:nvGrpSpPr>
        <p:grpSpPr>
          <a:xfrm>
            <a:off x="5845788" y="1379584"/>
            <a:ext cx="3870316" cy="808603"/>
            <a:chOff x="5491187" y="1409899"/>
            <a:chExt cx="3870316" cy="80860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2EA9B9-6E11-44B9-8208-759C4246C086}"/>
                </a:ext>
              </a:extLst>
            </p:cNvPr>
            <p:cNvGrpSpPr/>
            <p:nvPr/>
          </p:nvGrpSpPr>
          <p:grpSpPr>
            <a:xfrm>
              <a:off x="7825666" y="1409899"/>
              <a:ext cx="1535837" cy="808603"/>
              <a:chOff x="6644936" y="1425693"/>
              <a:chExt cx="1535837" cy="80860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2B12847-1D11-43AA-8CFD-383680CD3C9E}"/>
                  </a:ext>
                </a:extLst>
              </p:cNvPr>
              <p:cNvSpPr/>
              <p:nvPr/>
            </p:nvSpPr>
            <p:spPr>
              <a:xfrm>
                <a:off x="6644936" y="1914682"/>
                <a:ext cx="1535837" cy="319614"/>
              </a:xfrm>
              <a:custGeom>
                <a:avLst/>
                <a:gdLst>
                  <a:gd name="connsiteX0" fmla="*/ 0 w 1535837"/>
                  <a:gd name="connsiteY0" fmla="*/ 133165 h 319614"/>
                  <a:gd name="connsiteX1" fmla="*/ 337352 w 1535837"/>
                  <a:gd name="connsiteY1" fmla="*/ 0 h 319614"/>
                  <a:gd name="connsiteX2" fmla="*/ 692459 w 1535837"/>
                  <a:gd name="connsiteY2" fmla="*/ 133165 h 319614"/>
                  <a:gd name="connsiteX3" fmla="*/ 1109709 w 1535837"/>
                  <a:gd name="connsiteY3" fmla="*/ 319596 h 319614"/>
                  <a:gd name="connsiteX4" fmla="*/ 1535837 w 1535837"/>
                  <a:gd name="connsiteY4" fmla="*/ 142042 h 31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837" h="319614">
                    <a:moveTo>
                      <a:pt x="0" y="133165"/>
                    </a:moveTo>
                    <a:cubicBezTo>
                      <a:pt x="110971" y="66582"/>
                      <a:pt x="221942" y="0"/>
                      <a:pt x="337352" y="0"/>
                    </a:cubicBezTo>
                    <a:cubicBezTo>
                      <a:pt x="452762" y="0"/>
                      <a:pt x="563733" y="79899"/>
                      <a:pt x="692459" y="133165"/>
                    </a:cubicBezTo>
                    <a:cubicBezTo>
                      <a:pt x="821185" y="186431"/>
                      <a:pt x="969146" y="318117"/>
                      <a:pt x="1109709" y="319596"/>
                    </a:cubicBezTo>
                    <a:cubicBezTo>
                      <a:pt x="1250272" y="321076"/>
                      <a:pt x="1393054" y="231559"/>
                      <a:pt x="1535837" y="14204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C318484-0173-49DB-B044-786346B08166}"/>
                  </a:ext>
                </a:extLst>
              </p:cNvPr>
              <p:cNvSpPr/>
              <p:nvPr/>
            </p:nvSpPr>
            <p:spPr>
              <a:xfrm>
                <a:off x="6644936" y="1425693"/>
                <a:ext cx="1535837" cy="319614"/>
              </a:xfrm>
              <a:custGeom>
                <a:avLst/>
                <a:gdLst>
                  <a:gd name="connsiteX0" fmla="*/ 0 w 1535837"/>
                  <a:gd name="connsiteY0" fmla="*/ 133165 h 319614"/>
                  <a:gd name="connsiteX1" fmla="*/ 337352 w 1535837"/>
                  <a:gd name="connsiteY1" fmla="*/ 0 h 319614"/>
                  <a:gd name="connsiteX2" fmla="*/ 692459 w 1535837"/>
                  <a:gd name="connsiteY2" fmla="*/ 133165 h 319614"/>
                  <a:gd name="connsiteX3" fmla="*/ 1109709 w 1535837"/>
                  <a:gd name="connsiteY3" fmla="*/ 319596 h 319614"/>
                  <a:gd name="connsiteX4" fmla="*/ 1535837 w 1535837"/>
                  <a:gd name="connsiteY4" fmla="*/ 142042 h 31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5837" h="319614">
                    <a:moveTo>
                      <a:pt x="0" y="133165"/>
                    </a:moveTo>
                    <a:cubicBezTo>
                      <a:pt x="110971" y="66582"/>
                      <a:pt x="221942" y="0"/>
                      <a:pt x="337352" y="0"/>
                    </a:cubicBezTo>
                    <a:cubicBezTo>
                      <a:pt x="452762" y="0"/>
                      <a:pt x="563733" y="79899"/>
                      <a:pt x="692459" y="133165"/>
                    </a:cubicBezTo>
                    <a:cubicBezTo>
                      <a:pt x="821185" y="186431"/>
                      <a:pt x="969146" y="318117"/>
                      <a:pt x="1109709" y="319596"/>
                    </a:cubicBezTo>
                    <a:cubicBezTo>
                      <a:pt x="1250272" y="321076"/>
                      <a:pt x="1393054" y="231559"/>
                      <a:pt x="1535837" y="14204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595615-336B-4D1C-909C-88ABE4DE8B67}"/>
                </a:ext>
              </a:extLst>
            </p:cNvPr>
            <p:cNvSpPr txBox="1"/>
            <p:nvPr/>
          </p:nvSpPr>
          <p:spPr>
            <a:xfrm>
              <a:off x="5491187" y="1585500"/>
              <a:ext cx="2771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varicose mode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C544C4-029C-4127-A672-F7013CD0912F}"/>
              </a:ext>
            </a:extLst>
          </p:cNvPr>
          <p:cNvGrpSpPr/>
          <p:nvPr/>
        </p:nvGrpSpPr>
        <p:grpSpPr>
          <a:xfrm>
            <a:off x="4184935" y="1443983"/>
            <a:ext cx="1535837" cy="700208"/>
            <a:chOff x="3344286" y="1494587"/>
            <a:chExt cx="1535837" cy="70020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45796FE-0A06-4916-A69B-2BEBA8507ADD}"/>
                </a:ext>
              </a:extLst>
            </p:cNvPr>
            <p:cNvSpPr/>
            <p:nvPr/>
          </p:nvSpPr>
          <p:spPr>
            <a:xfrm>
              <a:off x="3344286" y="1494587"/>
              <a:ext cx="1535837" cy="319614"/>
            </a:xfrm>
            <a:custGeom>
              <a:avLst/>
              <a:gdLst>
                <a:gd name="connsiteX0" fmla="*/ 0 w 1535837"/>
                <a:gd name="connsiteY0" fmla="*/ 133165 h 319614"/>
                <a:gd name="connsiteX1" fmla="*/ 337352 w 1535837"/>
                <a:gd name="connsiteY1" fmla="*/ 0 h 319614"/>
                <a:gd name="connsiteX2" fmla="*/ 692459 w 1535837"/>
                <a:gd name="connsiteY2" fmla="*/ 133165 h 319614"/>
                <a:gd name="connsiteX3" fmla="*/ 1109709 w 1535837"/>
                <a:gd name="connsiteY3" fmla="*/ 319596 h 319614"/>
                <a:gd name="connsiteX4" fmla="*/ 1535837 w 1535837"/>
                <a:gd name="connsiteY4" fmla="*/ 142042 h 31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5837" h="319614">
                  <a:moveTo>
                    <a:pt x="0" y="133165"/>
                  </a:moveTo>
                  <a:cubicBezTo>
                    <a:pt x="110971" y="66582"/>
                    <a:pt x="221942" y="0"/>
                    <a:pt x="337352" y="0"/>
                  </a:cubicBezTo>
                  <a:cubicBezTo>
                    <a:pt x="452762" y="0"/>
                    <a:pt x="563733" y="79899"/>
                    <a:pt x="692459" y="133165"/>
                  </a:cubicBezTo>
                  <a:cubicBezTo>
                    <a:pt x="821185" y="186431"/>
                    <a:pt x="969146" y="318117"/>
                    <a:pt x="1109709" y="319596"/>
                  </a:cubicBezTo>
                  <a:cubicBezTo>
                    <a:pt x="1250272" y="321076"/>
                    <a:pt x="1393054" y="231559"/>
                    <a:pt x="1535837" y="14204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0CD8EDC-2C91-49F6-A4F8-8C38E79C5124}"/>
                </a:ext>
              </a:extLst>
            </p:cNvPr>
            <p:cNvSpPr/>
            <p:nvPr/>
          </p:nvSpPr>
          <p:spPr>
            <a:xfrm>
              <a:off x="3344286" y="1875181"/>
              <a:ext cx="1535837" cy="319614"/>
            </a:xfrm>
            <a:custGeom>
              <a:avLst/>
              <a:gdLst>
                <a:gd name="connsiteX0" fmla="*/ 0 w 1535837"/>
                <a:gd name="connsiteY0" fmla="*/ 133165 h 319614"/>
                <a:gd name="connsiteX1" fmla="*/ 337352 w 1535837"/>
                <a:gd name="connsiteY1" fmla="*/ 0 h 319614"/>
                <a:gd name="connsiteX2" fmla="*/ 692459 w 1535837"/>
                <a:gd name="connsiteY2" fmla="*/ 133165 h 319614"/>
                <a:gd name="connsiteX3" fmla="*/ 1109709 w 1535837"/>
                <a:gd name="connsiteY3" fmla="*/ 319596 h 319614"/>
                <a:gd name="connsiteX4" fmla="*/ 1535837 w 1535837"/>
                <a:gd name="connsiteY4" fmla="*/ 142042 h 31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5837" h="319614">
                  <a:moveTo>
                    <a:pt x="0" y="133165"/>
                  </a:moveTo>
                  <a:cubicBezTo>
                    <a:pt x="110971" y="66582"/>
                    <a:pt x="221942" y="0"/>
                    <a:pt x="337352" y="0"/>
                  </a:cubicBezTo>
                  <a:cubicBezTo>
                    <a:pt x="452762" y="0"/>
                    <a:pt x="563733" y="79899"/>
                    <a:pt x="692459" y="133165"/>
                  </a:cubicBezTo>
                  <a:cubicBezTo>
                    <a:pt x="821185" y="186431"/>
                    <a:pt x="969146" y="318117"/>
                    <a:pt x="1109709" y="319596"/>
                  </a:cubicBezTo>
                  <a:cubicBezTo>
                    <a:pt x="1250272" y="321076"/>
                    <a:pt x="1393054" y="231559"/>
                    <a:pt x="1535837" y="14204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9F81150-B602-4594-A49D-8B172A533097}"/>
              </a:ext>
            </a:extLst>
          </p:cNvPr>
          <p:cNvSpPr txBox="1"/>
          <p:nvPr/>
        </p:nvSpPr>
        <p:spPr>
          <a:xfrm>
            <a:off x="1869314" y="1534896"/>
            <a:ext cx="277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sinuous mode</a:t>
            </a:r>
          </a:p>
        </p:txBody>
      </p:sp>
    </p:spTree>
    <p:extLst>
      <p:ext uri="{BB962C8B-B14F-4D97-AF65-F5344CB8AC3E}">
        <p14:creationId xmlns:p14="http://schemas.microsoft.com/office/powerpoint/2010/main" val="255295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6ACFB2E-6129-4EEC-8831-B4773274D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0" y="1842451"/>
            <a:ext cx="4310928" cy="3031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12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C6AC3-9712-4AD6-BCCB-3CE3818ED00F}"/>
              </a:ext>
            </a:extLst>
          </p:cNvPr>
          <p:cNvSpPr txBox="1"/>
          <p:nvPr/>
        </p:nvSpPr>
        <p:spPr>
          <a:xfrm>
            <a:off x="9495777" y="4605623"/>
            <a:ext cx="1945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Frequency [Hz]</a:t>
            </a:r>
          </a:p>
        </p:txBody>
      </p:sp>
      <p:sp>
        <p:nvSpPr>
          <p:cNvPr id="11" name="TextShape 1">
            <a:extLst>
              <a:ext uri="{FF2B5EF4-FFF2-40B4-BE49-F238E27FC236}">
                <a16:creationId xmlns:a16="http://schemas.microsoft.com/office/drawing/2014/main" id="{8B2FBB7B-0A6C-4A35-A5EF-4BC09A52B756}"/>
              </a:ext>
            </a:extLst>
          </p:cNvPr>
          <p:cNvSpPr txBox="1"/>
          <p:nvPr/>
        </p:nvSpPr>
        <p:spPr>
          <a:xfrm>
            <a:off x="2492029" y="341142"/>
            <a:ext cx="7203207" cy="110284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Forced simulation at 600Hz</a:t>
            </a:r>
          </a:p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(DMD of axial velocity)</a:t>
            </a:r>
          </a:p>
          <a:p>
            <a:pPr algn="ctr"/>
            <a:endParaRPr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1AB83-247C-4267-8374-D6F16B311F4D}"/>
              </a:ext>
            </a:extLst>
          </p:cNvPr>
          <p:cNvSpPr txBox="1"/>
          <p:nvPr/>
        </p:nvSpPr>
        <p:spPr>
          <a:xfrm>
            <a:off x="8992025" y="4963302"/>
            <a:ext cx="29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Spectrum of L2-norm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991C57-15F1-4CC1-B30C-75F47C49F2C6}"/>
              </a:ext>
            </a:extLst>
          </p:cNvPr>
          <p:cNvSpPr txBox="1"/>
          <p:nvPr/>
        </p:nvSpPr>
        <p:spPr>
          <a:xfrm>
            <a:off x="799158" y="4923595"/>
            <a:ext cx="280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Real part of DMD mode of 600Hz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A06EE3-2523-4728-86F9-DBD5E8BFFCC5}"/>
              </a:ext>
            </a:extLst>
          </p:cNvPr>
          <p:cNvSpPr txBox="1"/>
          <p:nvPr/>
        </p:nvSpPr>
        <p:spPr>
          <a:xfrm>
            <a:off x="1085959" y="1580462"/>
            <a:ext cx="21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Fundamental mode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720A3-9B6A-44E0-921F-1B069F155201}"/>
              </a:ext>
            </a:extLst>
          </p:cNvPr>
          <p:cNvSpPr txBox="1"/>
          <p:nvPr/>
        </p:nvSpPr>
        <p:spPr>
          <a:xfrm>
            <a:off x="5349654" y="1580462"/>
            <a:ext cx="21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Second harmonic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045F9E1-A5BE-4758-8777-C4388F56F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071" y="1842451"/>
            <a:ext cx="3436620" cy="27555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16F5B8-462A-48F3-9A70-968F5C07C5A3}"/>
              </a:ext>
            </a:extLst>
          </p:cNvPr>
          <p:cNvSpPr txBox="1"/>
          <p:nvPr/>
        </p:nvSpPr>
        <p:spPr>
          <a:xfrm>
            <a:off x="5066655" y="4923595"/>
            <a:ext cx="280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Real part of DMD mode of 1200Hz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CFA08-E14A-4B16-A568-D2E7B40EF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576" y="1847708"/>
            <a:ext cx="4336447" cy="3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9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C53EBC0-65C2-4321-9BF6-324C621D5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30" y="1668128"/>
            <a:ext cx="4280059" cy="32951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E9391F-1ECD-4454-9A53-D5D3414C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732" y="1662387"/>
            <a:ext cx="4274820" cy="32899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13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C6AC3-9712-4AD6-BCCB-3CE3818ED00F}"/>
              </a:ext>
            </a:extLst>
          </p:cNvPr>
          <p:cNvSpPr txBox="1"/>
          <p:nvPr/>
        </p:nvSpPr>
        <p:spPr>
          <a:xfrm>
            <a:off x="9495777" y="4605623"/>
            <a:ext cx="1945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Frequency [Hz]</a:t>
            </a:r>
          </a:p>
        </p:txBody>
      </p:sp>
      <p:sp>
        <p:nvSpPr>
          <p:cNvPr id="11" name="TextShape 1">
            <a:extLst>
              <a:ext uri="{FF2B5EF4-FFF2-40B4-BE49-F238E27FC236}">
                <a16:creationId xmlns:a16="http://schemas.microsoft.com/office/drawing/2014/main" id="{8B2FBB7B-0A6C-4A35-A5EF-4BC09A52B756}"/>
              </a:ext>
            </a:extLst>
          </p:cNvPr>
          <p:cNvSpPr txBox="1"/>
          <p:nvPr/>
        </p:nvSpPr>
        <p:spPr>
          <a:xfrm>
            <a:off x="2492029" y="341142"/>
            <a:ext cx="7203207" cy="110284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Forced simulation at 600Hz</a:t>
            </a:r>
          </a:p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(DMD of passive scalar)</a:t>
            </a:r>
          </a:p>
          <a:p>
            <a:pPr algn="ctr"/>
            <a:endParaRPr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1AB83-247C-4267-8374-D6F16B311F4D}"/>
              </a:ext>
            </a:extLst>
          </p:cNvPr>
          <p:cNvSpPr txBox="1"/>
          <p:nvPr/>
        </p:nvSpPr>
        <p:spPr>
          <a:xfrm>
            <a:off x="8992025" y="4963302"/>
            <a:ext cx="29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Spectrum of L2-norm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403764-C662-4AB6-8EA8-665268033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025" y="1840435"/>
            <a:ext cx="3436620" cy="27451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1F492-268A-452D-A2A9-6FF7846CE221}"/>
              </a:ext>
            </a:extLst>
          </p:cNvPr>
          <p:cNvSpPr txBox="1"/>
          <p:nvPr/>
        </p:nvSpPr>
        <p:spPr>
          <a:xfrm>
            <a:off x="821204" y="4931829"/>
            <a:ext cx="280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Real part of DMD mode of 600Hz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D1B8D1-4424-4394-A76E-8A36E764ACB5}"/>
              </a:ext>
            </a:extLst>
          </p:cNvPr>
          <p:cNvSpPr txBox="1"/>
          <p:nvPr/>
        </p:nvSpPr>
        <p:spPr>
          <a:xfrm>
            <a:off x="5042277" y="4932502"/>
            <a:ext cx="280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Real part of DMD mode of 1200Hz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F170AD-91FF-4CFF-A311-E40514020EA6}"/>
              </a:ext>
            </a:extLst>
          </p:cNvPr>
          <p:cNvSpPr txBox="1"/>
          <p:nvPr/>
        </p:nvSpPr>
        <p:spPr>
          <a:xfrm>
            <a:off x="1085959" y="1580462"/>
            <a:ext cx="21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Fundamental mode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8B3DC9-CADB-4473-956F-0356F46615FA}"/>
              </a:ext>
            </a:extLst>
          </p:cNvPr>
          <p:cNvSpPr txBox="1"/>
          <p:nvPr/>
        </p:nvSpPr>
        <p:spPr>
          <a:xfrm>
            <a:off x="5349654" y="1580462"/>
            <a:ext cx="21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Second harmonic</a:t>
            </a:r>
          </a:p>
        </p:txBody>
      </p:sp>
    </p:spTree>
    <p:extLst>
      <p:ext uri="{BB962C8B-B14F-4D97-AF65-F5344CB8AC3E}">
        <p14:creationId xmlns:p14="http://schemas.microsoft.com/office/powerpoint/2010/main" val="3667516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14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16619A-BB58-491C-81DA-AD50927D5C63}"/>
              </a:ext>
            </a:extLst>
          </p:cNvPr>
          <p:cNvGrpSpPr/>
          <p:nvPr/>
        </p:nvGrpSpPr>
        <p:grpSpPr>
          <a:xfrm>
            <a:off x="161015" y="1589757"/>
            <a:ext cx="3938016" cy="3299421"/>
            <a:chOff x="162757" y="1443983"/>
            <a:chExt cx="3938016" cy="32994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201151-5124-4F5C-8524-DEE86B6F7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757" y="1443983"/>
              <a:ext cx="3938016" cy="31154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4D5FBA-CC62-449E-A06B-EEA87B60E109}"/>
                </a:ext>
              </a:extLst>
            </p:cNvPr>
            <p:cNvSpPr txBox="1"/>
            <p:nvPr/>
          </p:nvSpPr>
          <p:spPr>
            <a:xfrm>
              <a:off x="1313285" y="4466405"/>
              <a:ext cx="1945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Frequency [Hz]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EC62CC-BB79-4DC0-9695-39574BB30FB5}"/>
              </a:ext>
            </a:extLst>
          </p:cNvPr>
          <p:cNvGrpSpPr/>
          <p:nvPr/>
        </p:nvGrpSpPr>
        <p:grpSpPr>
          <a:xfrm>
            <a:off x="8088232" y="1589757"/>
            <a:ext cx="3944493" cy="3296510"/>
            <a:chOff x="8086492" y="1446894"/>
            <a:chExt cx="3944493" cy="32965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3C3F3A-D082-423B-ABC4-E642002E9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6492" y="1446894"/>
              <a:ext cx="3944493" cy="311543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761A37-273F-41C5-B222-DE9259FF0928}"/>
                </a:ext>
              </a:extLst>
            </p:cNvPr>
            <p:cNvSpPr txBox="1"/>
            <p:nvPr/>
          </p:nvSpPr>
          <p:spPr>
            <a:xfrm>
              <a:off x="9145436" y="4466405"/>
              <a:ext cx="1945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Frequency [Hz]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AD9871-78F3-4B0C-AD09-F5498854970D}"/>
              </a:ext>
            </a:extLst>
          </p:cNvPr>
          <p:cNvGrpSpPr/>
          <p:nvPr/>
        </p:nvGrpSpPr>
        <p:grpSpPr>
          <a:xfrm>
            <a:off x="4130177" y="1592667"/>
            <a:ext cx="3926909" cy="3296511"/>
            <a:chOff x="4130178" y="1446893"/>
            <a:chExt cx="3926909" cy="329651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A83939B-1768-44B6-BCF6-DF809D716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0178" y="1446893"/>
              <a:ext cx="3926909" cy="313372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4B7397-CED3-4D16-87E0-342A8B49E08A}"/>
                </a:ext>
              </a:extLst>
            </p:cNvPr>
            <p:cNvSpPr txBox="1"/>
            <p:nvPr/>
          </p:nvSpPr>
          <p:spPr>
            <a:xfrm>
              <a:off x="5218527" y="4466405"/>
              <a:ext cx="1945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Frequency [Hz]</a:t>
              </a:r>
            </a:p>
          </p:txBody>
        </p:sp>
      </p:grpSp>
      <p:sp>
        <p:nvSpPr>
          <p:cNvPr id="20" name="TextShape 1">
            <a:extLst>
              <a:ext uri="{FF2B5EF4-FFF2-40B4-BE49-F238E27FC236}">
                <a16:creationId xmlns:a16="http://schemas.microsoft.com/office/drawing/2014/main" id="{CF5B1A2B-BDFF-475A-92E2-E447E8DDEAFF}"/>
              </a:ext>
            </a:extLst>
          </p:cNvPr>
          <p:cNvSpPr txBox="1"/>
          <p:nvPr/>
        </p:nvSpPr>
        <p:spPr>
          <a:xfrm>
            <a:off x="2492029" y="341142"/>
            <a:ext cx="7203207" cy="110284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Spectrum of passive scalar DMD mode at different forcing frequencies</a:t>
            </a:r>
          </a:p>
          <a:p>
            <a:pPr algn="ctr"/>
            <a:endParaRPr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4F4DF3-37D2-453D-A826-C62D6223B373}"/>
              </a:ext>
            </a:extLst>
          </p:cNvPr>
          <p:cNvSpPr txBox="1"/>
          <p:nvPr/>
        </p:nvSpPr>
        <p:spPr>
          <a:xfrm>
            <a:off x="1482705" y="1325578"/>
            <a:ext cx="14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200Hz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6DE46D-6C9F-4821-94F2-3DD9CC469554}"/>
              </a:ext>
            </a:extLst>
          </p:cNvPr>
          <p:cNvSpPr txBox="1"/>
          <p:nvPr/>
        </p:nvSpPr>
        <p:spPr>
          <a:xfrm>
            <a:off x="9372805" y="1325578"/>
            <a:ext cx="14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800Hz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C6A009-DF47-4B31-B586-53CC2D6F1402}"/>
              </a:ext>
            </a:extLst>
          </p:cNvPr>
          <p:cNvSpPr txBox="1"/>
          <p:nvPr/>
        </p:nvSpPr>
        <p:spPr>
          <a:xfrm>
            <a:off x="5471906" y="1331700"/>
            <a:ext cx="14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400Hz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E106BE-1BD8-4A3C-8CE7-A738B093D7B4}"/>
                  </a:ext>
                </a:extLst>
              </p:cNvPr>
              <p:cNvSpPr txBox="1"/>
              <p:nvPr/>
            </p:nvSpPr>
            <p:spPr>
              <a:xfrm>
                <a:off x="2766057" y="5222608"/>
                <a:ext cx="66551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Nonlinear term in transport of passive scalar: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E106BE-1BD8-4A3C-8CE7-A738B093D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057" y="5222608"/>
                <a:ext cx="6655147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54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49CF76-9D1D-48E4-9613-B0BC9EB7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092" y="1838950"/>
            <a:ext cx="4139565" cy="30592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C881BF-18BB-4088-8DAB-913AD1B7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354" y="1839987"/>
            <a:ext cx="3457575" cy="28060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15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C6AC3-9712-4AD6-BCCB-3CE3818ED00F}"/>
              </a:ext>
            </a:extLst>
          </p:cNvPr>
          <p:cNvSpPr txBox="1"/>
          <p:nvPr/>
        </p:nvSpPr>
        <p:spPr>
          <a:xfrm>
            <a:off x="9366955" y="4570263"/>
            <a:ext cx="1945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Frequency [Hz]</a:t>
            </a:r>
          </a:p>
        </p:txBody>
      </p:sp>
      <p:sp>
        <p:nvSpPr>
          <p:cNvPr id="11" name="TextShape 1">
            <a:extLst>
              <a:ext uri="{FF2B5EF4-FFF2-40B4-BE49-F238E27FC236}">
                <a16:creationId xmlns:a16="http://schemas.microsoft.com/office/drawing/2014/main" id="{8B2FBB7B-0A6C-4A35-A5EF-4BC09A52B756}"/>
              </a:ext>
            </a:extLst>
          </p:cNvPr>
          <p:cNvSpPr txBox="1"/>
          <p:nvPr/>
        </p:nvSpPr>
        <p:spPr>
          <a:xfrm>
            <a:off x="2492029" y="341142"/>
            <a:ext cx="7203207" cy="110284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Forced simulation at 1000Hz</a:t>
            </a:r>
          </a:p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(DMD of pressure)</a:t>
            </a:r>
          </a:p>
          <a:p>
            <a:pPr algn="ctr"/>
            <a:endParaRPr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1AB83-247C-4267-8374-D6F16B311F4D}"/>
              </a:ext>
            </a:extLst>
          </p:cNvPr>
          <p:cNvSpPr txBox="1"/>
          <p:nvPr/>
        </p:nvSpPr>
        <p:spPr>
          <a:xfrm>
            <a:off x="8863203" y="4881778"/>
            <a:ext cx="29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Spectrum of L2-norm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DD65AB-B33F-445A-B33C-F2A04EA9C2CF}"/>
              </a:ext>
            </a:extLst>
          </p:cNvPr>
          <p:cNvSpPr txBox="1"/>
          <p:nvPr/>
        </p:nvSpPr>
        <p:spPr>
          <a:xfrm>
            <a:off x="-44122" y="3152001"/>
            <a:ext cx="760281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Y [m]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AD451F-35F7-4BCB-A60F-31C929C99A55}"/>
              </a:ext>
            </a:extLst>
          </p:cNvPr>
          <p:cNvSpPr txBox="1"/>
          <p:nvPr/>
        </p:nvSpPr>
        <p:spPr>
          <a:xfrm>
            <a:off x="1012360" y="1580462"/>
            <a:ext cx="21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Real part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98197-2967-42D8-9187-68B961970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2" y="1841475"/>
            <a:ext cx="4149662" cy="30541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1CB6D97-F1DF-44B9-A8B5-59D5F8B779C6}"/>
              </a:ext>
            </a:extLst>
          </p:cNvPr>
          <p:cNvSpPr txBox="1"/>
          <p:nvPr/>
        </p:nvSpPr>
        <p:spPr>
          <a:xfrm>
            <a:off x="5312108" y="1580699"/>
            <a:ext cx="21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Imaginary part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DAC8E7-4B32-4E99-AF3B-75EE3B0783C8}"/>
              </a:ext>
            </a:extLst>
          </p:cNvPr>
          <p:cNvSpPr txBox="1"/>
          <p:nvPr/>
        </p:nvSpPr>
        <p:spPr>
          <a:xfrm>
            <a:off x="2635905" y="4963302"/>
            <a:ext cx="3368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DMD mode of 511Hz</a:t>
            </a:r>
          </a:p>
        </p:txBody>
      </p:sp>
    </p:spTree>
    <p:extLst>
      <p:ext uri="{BB962C8B-B14F-4D97-AF65-F5344CB8AC3E}">
        <p14:creationId xmlns:p14="http://schemas.microsoft.com/office/powerpoint/2010/main" val="352185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25C6F0-B401-4278-B7B9-C72532365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864" y="1710029"/>
            <a:ext cx="3894296" cy="3039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A11631-5CB0-46F7-94A4-9D404BFFC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19" y="1713990"/>
            <a:ext cx="3935349" cy="30866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16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C6AC3-9712-4AD6-BCCB-3CE3818ED00F}"/>
              </a:ext>
            </a:extLst>
          </p:cNvPr>
          <p:cNvSpPr txBox="1"/>
          <p:nvPr/>
        </p:nvSpPr>
        <p:spPr>
          <a:xfrm>
            <a:off x="9333376" y="4581300"/>
            <a:ext cx="1945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Frequency [Hz]</a:t>
            </a:r>
          </a:p>
        </p:txBody>
      </p:sp>
      <p:sp>
        <p:nvSpPr>
          <p:cNvPr id="11" name="TextShape 1">
            <a:extLst>
              <a:ext uri="{FF2B5EF4-FFF2-40B4-BE49-F238E27FC236}">
                <a16:creationId xmlns:a16="http://schemas.microsoft.com/office/drawing/2014/main" id="{8B2FBB7B-0A6C-4A35-A5EF-4BC09A52B756}"/>
              </a:ext>
            </a:extLst>
          </p:cNvPr>
          <p:cNvSpPr txBox="1"/>
          <p:nvPr/>
        </p:nvSpPr>
        <p:spPr>
          <a:xfrm>
            <a:off x="2492029" y="341142"/>
            <a:ext cx="7203207" cy="110284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Forced simulation at 1000Hz</a:t>
            </a:r>
          </a:p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(DMD of passive scalar)</a:t>
            </a:r>
          </a:p>
          <a:p>
            <a:pPr algn="ctr"/>
            <a:endParaRPr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1AB83-247C-4267-8374-D6F16B311F4D}"/>
              </a:ext>
            </a:extLst>
          </p:cNvPr>
          <p:cNvSpPr txBox="1"/>
          <p:nvPr/>
        </p:nvSpPr>
        <p:spPr>
          <a:xfrm>
            <a:off x="8934165" y="4883602"/>
            <a:ext cx="29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Spectrum of L2-norm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A1F492-268A-452D-A2A9-6FF7846CE221}"/>
              </a:ext>
            </a:extLst>
          </p:cNvPr>
          <p:cNvSpPr txBox="1"/>
          <p:nvPr/>
        </p:nvSpPr>
        <p:spPr>
          <a:xfrm>
            <a:off x="821204" y="4931829"/>
            <a:ext cx="280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Real part of DMD mode of 511Hz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D1B8D1-4424-4394-A76E-8A36E764ACB5}"/>
              </a:ext>
            </a:extLst>
          </p:cNvPr>
          <p:cNvSpPr txBox="1"/>
          <p:nvPr/>
        </p:nvSpPr>
        <p:spPr>
          <a:xfrm>
            <a:off x="5036608" y="4931829"/>
            <a:ext cx="280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Real part of DMD mode of 1000Hz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F170AD-91FF-4CFF-A311-E40514020EA6}"/>
              </a:ext>
            </a:extLst>
          </p:cNvPr>
          <p:cNvSpPr txBox="1"/>
          <p:nvPr/>
        </p:nvSpPr>
        <p:spPr>
          <a:xfrm>
            <a:off x="1207548" y="1534982"/>
            <a:ext cx="21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‘Sub-harmonic’ mode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8B3DC9-CADB-4473-956F-0356F46615FA}"/>
              </a:ext>
            </a:extLst>
          </p:cNvPr>
          <p:cNvSpPr txBox="1"/>
          <p:nvPr/>
        </p:nvSpPr>
        <p:spPr>
          <a:xfrm>
            <a:off x="5342708" y="1544713"/>
            <a:ext cx="21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Fundamental mode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29096-646C-4118-855C-81D49900514F}"/>
              </a:ext>
            </a:extLst>
          </p:cNvPr>
          <p:cNvSpPr txBox="1"/>
          <p:nvPr/>
        </p:nvSpPr>
        <p:spPr>
          <a:xfrm>
            <a:off x="1885857" y="4729594"/>
            <a:ext cx="760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X [m]</a:t>
            </a:r>
            <a:endParaRPr lang="en-GB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AB2A68-18F1-4AF7-8CFF-95020C473727}"/>
              </a:ext>
            </a:extLst>
          </p:cNvPr>
          <p:cNvSpPr txBox="1"/>
          <p:nvPr/>
        </p:nvSpPr>
        <p:spPr>
          <a:xfrm>
            <a:off x="6058714" y="4723475"/>
            <a:ext cx="760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X [m]</a:t>
            </a:r>
            <a:endParaRPr lang="en-GB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63E055-4092-4DD7-95DF-7424846C278D}"/>
              </a:ext>
            </a:extLst>
          </p:cNvPr>
          <p:cNvSpPr txBox="1"/>
          <p:nvPr/>
        </p:nvSpPr>
        <p:spPr>
          <a:xfrm>
            <a:off x="4035388" y="3091481"/>
            <a:ext cx="760281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Y [m]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DD65AB-B33F-445A-B33C-F2A04EA9C2CF}"/>
              </a:ext>
            </a:extLst>
          </p:cNvPr>
          <p:cNvSpPr txBox="1"/>
          <p:nvPr/>
        </p:nvSpPr>
        <p:spPr>
          <a:xfrm>
            <a:off x="-44122" y="3152001"/>
            <a:ext cx="760281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Y [m]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F98EA0-9C94-4017-8438-09023A66A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841" y="1855522"/>
            <a:ext cx="3480435" cy="27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55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3C437-B0B2-4E4C-8D25-F784ED220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4730" y="44641"/>
            <a:ext cx="3681051" cy="1141223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17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0" name="TextShape 2">
            <a:extLst>
              <a:ext uri="{FF2B5EF4-FFF2-40B4-BE49-F238E27FC236}">
                <a16:creationId xmlns:a16="http://schemas.microsoft.com/office/drawing/2014/main" id="{5CCC75EF-A71C-42C6-BB21-93D752AAFBEA}"/>
              </a:ext>
            </a:extLst>
          </p:cNvPr>
          <p:cNvSpPr txBox="1"/>
          <p:nvPr/>
        </p:nvSpPr>
        <p:spPr>
          <a:xfrm>
            <a:off x="1467160" y="1534120"/>
            <a:ext cx="9252946" cy="327757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GB" sz="2800" b="1" dirty="0">
                <a:solidFill>
                  <a:srgbClr val="0432FF"/>
                </a:solidFill>
              </a:rPr>
              <a:t>Further analysis</a:t>
            </a:r>
          </a:p>
          <a:p>
            <a:pPr marL="342900" indent="-34290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charset="2"/>
              <a:buChar char="Ø"/>
            </a:pPr>
            <a:r>
              <a:rPr lang="en-GB" sz="2000" dirty="0"/>
              <a:t>Solution of </a:t>
            </a:r>
            <a:r>
              <a:rPr lang="en-GB" sz="2000" dirty="0" err="1"/>
              <a:t>linearised</a:t>
            </a:r>
            <a:r>
              <a:rPr lang="en-GB" sz="2000" dirty="0"/>
              <a:t> </a:t>
            </a:r>
            <a:r>
              <a:rPr lang="en-GB" sz="2000" dirty="0" err="1"/>
              <a:t>Navier</a:t>
            </a:r>
            <a:r>
              <a:rPr lang="en-GB" sz="2000" dirty="0"/>
              <a:t>-Stokes equation augmented with frozen eddy viscosity</a:t>
            </a:r>
          </a:p>
          <a:p>
            <a:pPr marL="342900" indent="-34290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charset="2"/>
              <a:buChar char="Ø"/>
            </a:pPr>
            <a:r>
              <a:rPr lang="en-GB" sz="2000" dirty="0"/>
              <a:t>Triadic interaction between fluctuations in velocity and passive scalar</a:t>
            </a:r>
          </a:p>
          <a:p>
            <a:pPr marL="342900" indent="-34290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charset="2"/>
              <a:buChar char="Ø"/>
            </a:pPr>
            <a:r>
              <a:rPr lang="en-GB" sz="2000" dirty="0"/>
              <a:t>Variation of PDFs of the </a:t>
            </a:r>
            <a:r>
              <a:rPr lang="en-GB" sz="2000"/>
              <a:t>velocity and passive </a:t>
            </a:r>
            <a:r>
              <a:rPr lang="en-GB" sz="2000" dirty="0"/>
              <a:t>scalar</a:t>
            </a:r>
          </a:p>
          <a:p>
            <a:pPr marL="342900" indent="-34290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charset="2"/>
              <a:buChar char="Ø"/>
            </a:pPr>
            <a:r>
              <a:rPr lang="en-GB" sz="2000" dirty="0"/>
              <a:t>Relation between the variation of turbulent quantities (e.g. eddy viscosity and passive scalar variance) with the variation of the invariants of velocity strain tensor</a:t>
            </a:r>
          </a:p>
        </p:txBody>
      </p:sp>
    </p:spTree>
    <p:extLst>
      <p:ext uri="{BB962C8B-B14F-4D97-AF65-F5344CB8AC3E}">
        <p14:creationId xmlns:p14="http://schemas.microsoft.com/office/powerpoint/2010/main" val="1075404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A4974-0244-4F2C-8BCF-E0C03DF9EF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4730" y="44641"/>
            <a:ext cx="3681051" cy="1141223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6041E7-1B18-4BDA-A36E-5B4C7B1010A0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0DF990F4-89DA-41F0-81BD-9796556941F0}"/>
              </a:ext>
            </a:extLst>
          </p:cNvPr>
          <p:cNvSpPr txBox="1"/>
          <p:nvPr/>
        </p:nvSpPr>
        <p:spPr>
          <a:xfrm>
            <a:off x="2054652" y="2069312"/>
            <a:ext cx="8077962" cy="954107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3200" b="1" dirty="0">
                <a:solidFill>
                  <a:srgbClr val="0066CC"/>
                </a:solidFill>
              </a:rPr>
              <a:t>Simulating the acoustic response of the flame in a swirl combustor</a:t>
            </a:r>
            <a:endParaRPr lang="en-GB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EC24A-A5D3-469A-A1E6-A67FD503A963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D. Yang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D7D6F-12D7-4838-A2B7-986D60924B1E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</p:spTree>
    <p:extLst>
      <p:ext uri="{BB962C8B-B14F-4D97-AF65-F5344CB8AC3E}">
        <p14:creationId xmlns:p14="http://schemas.microsoft.com/office/powerpoint/2010/main" val="340740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0F4D77DB-2BA9-F345-8D6B-EAA6DE95B5C9}"/>
              </a:ext>
            </a:extLst>
          </p:cNvPr>
          <p:cNvGrpSpPr>
            <a:grpSpLocks noChangeAspect="1"/>
          </p:cNvGrpSpPr>
          <p:nvPr/>
        </p:nvGrpSpPr>
        <p:grpSpPr>
          <a:xfrm>
            <a:off x="5854257" y="889123"/>
            <a:ext cx="3012154" cy="4498133"/>
            <a:chOff x="6414297" y="530904"/>
            <a:chExt cx="2962427" cy="442387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533BED-280F-774B-892F-57E751546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" t="5095" r="56650"/>
            <a:stretch/>
          </p:blipFill>
          <p:spPr>
            <a:xfrm>
              <a:off x="6414297" y="530904"/>
              <a:ext cx="2858006" cy="442387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7A4CD3-A128-3745-9595-4A5725E27D7B}"/>
                </a:ext>
              </a:extLst>
            </p:cNvPr>
            <p:cNvSpPr/>
            <p:nvPr/>
          </p:nvSpPr>
          <p:spPr>
            <a:xfrm>
              <a:off x="7639200" y="3440615"/>
              <a:ext cx="645876" cy="35462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CD5F88-39B7-E740-9A88-958E117794DA}"/>
                </a:ext>
              </a:extLst>
            </p:cNvPr>
            <p:cNvSpPr txBox="1"/>
            <p:nvPr/>
          </p:nvSpPr>
          <p:spPr>
            <a:xfrm>
              <a:off x="8367203" y="3440615"/>
              <a:ext cx="1009521" cy="35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Bluff body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AFEFFD-BB74-0341-A13F-2589841A9FF9}"/>
                </a:ext>
              </a:extLst>
            </p:cNvPr>
            <p:cNvCxnSpPr/>
            <p:nvPr/>
          </p:nvCxnSpPr>
          <p:spPr>
            <a:xfrm flipH="1">
              <a:off x="6977689" y="3484379"/>
              <a:ext cx="5344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478B0FC-09AA-0C4A-B8D2-EA654A0C9802}"/>
                </a:ext>
              </a:extLst>
            </p:cNvPr>
            <p:cNvCxnSpPr>
              <a:cxnSpLocks/>
            </p:cNvCxnSpPr>
            <p:nvPr/>
          </p:nvCxnSpPr>
          <p:spPr>
            <a:xfrm>
              <a:off x="6973131" y="2070122"/>
              <a:ext cx="0" cy="1416261"/>
            </a:xfrm>
            <a:prstGeom prst="line">
              <a:avLst/>
            </a:prstGeom>
            <a:ln w="38100">
              <a:solidFill>
                <a:srgbClr val="6D6D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CB7985-708F-3F42-9E8F-E8FC88675C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6379" y="3484379"/>
              <a:ext cx="5991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ED94600-953D-DB42-8D4B-CAAA68D29336}"/>
                </a:ext>
              </a:extLst>
            </p:cNvPr>
            <p:cNvCxnSpPr>
              <a:cxnSpLocks/>
            </p:cNvCxnSpPr>
            <p:nvPr/>
          </p:nvCxnSpPr>
          <p:spPr>
            <a:xfrm>
              <a:off x="6973131" y="653861"/>
              <a:ext cx="0" cy="1416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B6F5437-6595-724E-9E1B-DCE77A661F5C}"/>
                </a:ext>
              </a:extLst>
            </p:cNvPr>
            <p:cNvCxnSpPr/>
            <p:nvPr/>
          </p:nvCxnSpPr>
          <p:spPr>
            <a:xfrm flipH="1">
              <a:off x="8389990" y="3484379"/>
              <a:ext cx="5344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0A10BA-D92F-7C4E-8837-8255FFE6A8E4}"/>
                </a:ext>
              </a:extLst>
            </p:cNvPr>
            <p:cNvCxnSpPr>
              <a:cxnSpLocks/>
            </p:cNvCxnSpPr>
            <p:nvPr/>
          </p:nvCxnSpPr>
          <p:spPr>
            <a:xfrm>
              <a:off x="8924415" y="2068118"/>
              <a:ext cx="0" cy="1416261"/>
            </a:xfrm>
            <a:prstGeom prst="line">
              <a:avLst/>
            </a:prstGeom>
            <a:ln w="38100">
              <a:solidFill>
                <a:srgbClr val="6D6D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D174DB-EFC5-C240-AAE7-CECD98F0F678}"/>
                </a:ext>
              </a:extLst>
            </p:cNvPr>
            <p:cNvCxnSpPr>
              <a:cxnSpLocks/>
            </p:cNvCxnSpPr>
            <p:nvPr/>
          </p:nvCxnSpPr>
          <p:spPr>
            <a:xfrm>
              <a:off x="8924415" y="651857"/>
              <a:ext cx="0" cy="1416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1B44BB-D70D-7349-BF62-5B16784AF391}"/>
                </a:ext>
              </a:extLst>
            </p:cNvPr>
            <p:cNvSpPr txBox="1"/>
            <p:nvPr/>
          </p:nvSpPr>
          <p:spPr>
            <a:xfrm>
              <a:off x="7105773" y="3446257"/>
              <a:ext cx="509543" cy="32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BC611A3-65DE-3940-A4A9-AFE396002CD1}"/>
                </a:ext>
              </a:extLst>
            </p:cNvPr>
            <p:cNvSpPr txBox="1"/>
            <p:nvPr/>
          </p:nvSpPr>
          <p:spPr>
            <a:xfrm rot="16200000">
              <a:off x="5440798" y="2015132"/>
              <a:ext cx="2694564" cy="29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T1   </a:t>
              </a:r>
              <a:r>
                <a:rPr lang="en-US" dirty="0">
                  <a:solidFill>
                    <a:schemeClr val="bg1"/>
                  </a:solidFill>
                </a:rPr>
                <a:t>increases</a:t>
              </a:r>
              <a:r>
                <a:rPr lang="en-US" sz="1600" dirty="0">
                  <a:solidFill>
                    <a:schemeClr val="bg1"/>
                  </a:solidFill>
                </a:rPr>
                <a:t> linearly to   T2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DDA282-9EA7-6C4A-A2E9-BE9EB84258B7}"/>
                </a:ext>
              </a:extLst>
            </p:cNvPr>
            <p:cNvSpPr/>
            <p:nvPr/>
          </p:nvSpPr>
          <p:spPr>
            <a:xfrm>
              <a:off x="7437901" y="4043436"/>
              <a:ext cx="1009522" cy="516703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0958196" y="5998061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19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098492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5933601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01AA6950-5487-0845-B702-61399AD69526}"/>
              </a:ext>
            </a:extLst>
          </p:cNvPr>
          <p:cNvSpPr/>
          <p:nvPr/>
        </p:nvSpPr>
        <p:spPr>
          <a:xfrm>
            <a:off x="7186659" y="4811307"/>
            <a:ext cx="470263" cy="575949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Shape 1">
            <a:extLst>
              <a:ext uri="{FF2B5EF4-FFF2-40B4-BE49-F238E27FC236}">
                <a16:creationId xmlns:a16="http://schemas.microsoft.com/office/drawing/2014/main" id="{D708B443-B602-4147-9AE1-D1C35A9450EC}"/>
              </a:ext>
            </a:extLst>
          </p:cNvPr>
          <p:cNvSpPr txBox="1"/>
          <p:nvPr/>
        </p:nvSpPr>
        <p:spPr>
          <a:xfrm>
            <a:off x="-4006" y="-226266"/>
            <a:ext cx="10091898" cy="110084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endParaRPr sz="3200" dirty="0"/>
          </a:p>
        </p:txBody>
      </p:sp>
      <p:pic>
        <p:nvPicPr>
          <p:cNvPr id="37" name="Picture 36" descr="A picture containing indoor, kitchen, cabinet, refrigerator&#10;&#10;Description automatically generated">
            <a:extLst>
              <a:ext uri="{FF2B5EF4-FFF2-40B4-BE49-F238E27FC236}">
                <a16:creationId xmlns:a16="http://schemas.microsoft.com/office/drawing/2014/main" id="{F93949B8-E723-A949-82E1-26F53F2D8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" y="854790"/>
            <a:ext cx="2858006" cy="50654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A5EF929-0C04-4D4C-96D9-698176D75E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" r="26739"/>
          <a:stretch/>
        </p:blipFill>
        <p:spPr>
          <a:xfrm>
            <a:off x="3305994" y="892463"/>
            <a:ext cx="2413396" cy="18600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A73DCA1-C7F7-AB46-9409-316E68BDD5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83"/>
          <a:stretch/>
        </p:blipFill>
        <p:spPr>
          <a:xfrm>
            <a:off x="3268487" y="3234662"/>
            <a:ext cx="2454398" cy="21589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A322B1-9936-5049-99F2-D8C3927D2C31}"/>
              </a:ext>
            </a:extLst>
          </p:cNvPr>
          <p:cNvSpPr txBox="1"/>
          <p:nvPr/>
        </p:nvSpPr>
        <p:spPr>
          <a:xfrm>
            <a:off x="5495516" y="5403865"/>
            <a:ext cx="3586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000" b="1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en-US" sz="2000" b="1" baseline="-250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/air premixed (𝜙=1) 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u=12 m/s, Re~15,000, Ti=300K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3AD117-5D9B-7248-984A-D88F0158C44E}"/>
              </a:ext>
            </a:extLst>
          </p:cNvPr>
          <p:cNvSpPr txBox="1"/>
          <p:nvPr/>
        </p:nvSpPr>
        <p:spPr>
          <a:xfrm>
            <a:off x="5790318" y="4205713"/>
            <a:ext cx="1070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Swirler</a:t>
            </a:r>
          </a:p>
          <a:p>
            <a:pPr algn="ctr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6-blade </a:t>
            </a:r>
          </a:p>
          <a:p>
            <a:pPr algn="ct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D=19mm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31C34B-7226-CE46-B9F7-D21DF2CFD6E6}"/>
              </a:ext>
            </a:extLst>
          </p:cNvPr>
          <p:cNvSpPr txBox="1"/>
          <p:nvPr/>
        </p:nvSpPr>
        <p:spPr>
          <a:xfrm>
            <a:off x="321935" y="308776"/>
            <a:ext cx="2662145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Experiment from NTNU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90740-B58E-4433-8D81-902BD696B147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D49875-CC8F-4284-86ED-4D1C119B4D8A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D. Yang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076ADC-9251-4440-A62C-C4336A2545E4}"/>
              </a:ext>
            </a:extLst>
          </p:cNvPr>
          <p:cNvSpPr txBox="1"/>
          <p:nvPr/>
        </p:nvSpPr>
        <p:spPr>
          <a:xfrm>
            <a:off x="5719390" y="315250"/>
            <a:ext cx="313848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CFD from Imperial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F37DC4-FAE7-4106-A95A-03019F8C703B}"/>
              </a:ext>
            </a:extLst>
          </p:cNvPr>
          <p:cNvSpPr txBox="1"/>
          <p:nvPr/>
        </p:nvSpPr>
        <p:spPr>
          <a:xfrm>
            <a:off x="8882688" y="892017"/>
            <a:ext cx="3128193" cy="447814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Solver: Incompressible OpenFOAM-LES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Chemistry: 2-step C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</a:rPr>
              <a:t>4</a:t>
            </a:r>
            <a:r>
              <a:rPr lang="en-US" sz="2000" dirty="0">
                <a:solidFill>
                  <a:schemeClr val="bg1"/>
                </a:solidFill>
              </a:rPr>
              <a:t>/air reaction scheme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Combustion model: Partially-Stirred Reactor (</a:t>
            </a:r>
            <a:r>
              <a:rPr lang="en-US" sz="2000" dirty="0" err="1">
                <a:solidFill>
                  <a:schemeClr val="bg1"/>
                </a:solidFill>
              </a:rPr>
              <a:t>PaSR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Turbulence model: </a:t>
            </a:r>
            <a:r>
              <a:rPr lang="en-GB" sz="2000" dirty="0">
                <a:solidFill>
                  <a:schemeClr val="bg1"/>
                </a:solidFill>
              </a:rPr>
              <a:t>Constant </a:t>
            </a:r>
            <a:r>
              <a:rPr lang="en-GB" sz="2000" dirty="0" err="1">
                <a:solidFill>
                  <a:schemeClr val="bg1"/>
                </a:solidFill>
              </a:rPr>
              <a:t>Smagorinsky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~9M mesh cells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Adiabatic, or wall temperature </a:t>
            </a:r>
            <a:r>
              <a:rPr lang="en-US" sz="2000" b="1" dirty="0">
                <a:solidFill>
                  <a:schemeClr val="bg1"/>
                </a:solidFill>
              </a:rPr>
              <a:t>(can be measured only outside)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EFB2F3-960F-4888-B9A5-843BEFED6F8F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19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927EF7-D112-4299-82E5-132E209438E6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</p:spTree>
    <p:extLst>
      <p:ext uri="{BB962C8B-B14F-4D97-AF65-F5344CB8AC3E}">
        <p14:creationId xmlns:p14="http://schemas.microsoft.com/office/powerpoint/2010/main" val="4070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3C437-B0B2-4E4C-8D25-F784ED220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4730" y="44641"/>
            <a:ext cx="3681051" cy="1141223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7" name="TextShape 2">
            <a:extLst>
              <a:ext uri="{FF2B5EF4-FFF2-40B4-BE49-F238E27FC236}">
                <a16:creationId xmlns:a16="http://schemas.microsoft.com/office/drawing/2014/main" id="{BA7A8401-81C5-43A6-BC90-02DF21630DE1}"/>
              </a:ext>
            </a:extLst>
          </p:cNvPr>
          <p:cNvSpPr txBox="1"/>
          <p:nvPr/>
        </p:nvSpPr>
        <p:spPr>
          <a:xfrm>
            <a:off x="1620424" y="1534120"/>
            <a:ext cx="8946417" cy="327757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GB" sz="2800" b="1" dirty="0">
                <a:solidFill>
                  <a:srgbClr val="0432FF"/>
                </a:solidFill>
              </a:rPr>
              <a:t>Objectives</a:t>
            </a:r>
          </a:p>
          <a:p>
            <a:pPr marL="342900" indent="-34290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charset="2"/>
              <a:buChar char="Ø"/>
            </a:pPr>
            <a:r>
              <a:rPr lang="en-GB" sz="2000" dirty="0"/>
              <a:t>Validate theoretical model (overall acoustic properties of bluff-body burners)</a:t>
            </a:r>
          </a:p>
          <a:p>
            <a:pPr marL="342900" indent="-34290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charset="2"/>
              <a:buChar char="Ø"/>
            </a:pPr>
            <a:r>
              <a:rPr lang="en-GB" sz="2000" dirty="0"/>
              <a:t>Examine acoustic-hydrodynamic interactions in terms of large scale structures</a:t>
            </a:r>
          </a:p>
          <a:p>
            <a:pPr marL="342900" indent="-34290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charset="2"/>
              <a:buChar char="Ø"/>
            </a:pPr>
            <a:r>
              <a:rPr lang="en-GB" sz="2000" dirty="0"/>
              <a:t>Examine turbulence variation under acoustic perturbations</a:t>
            </a:r>
          </a:p>
          <a:p>
            <a:pPr marL="342900" indent="-342900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charset="2"/>
              <a:buChar char="Ø"/>
            </a:pPr>
            <a:r>
              <a:rPr lang="en-GB" sz="2000" dirty="0"/>
              <a:t>Examine transport of passive scalar under periodic perturbations</a:t>
            </a:r>
          </a:p>
        </p:txBody>
      </p:sp>
    </p:spTree>
    <p:extLst>
      <p:ext uri="{BB962C8B-B14F-4D97-AF65-F5344CB8AC3E}">
        <p14:creationId xmlns:p14="http://schemas.microsoft.com/office/powerpoint/2010/main" val="2495866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0958196" y="5998061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20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098492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5933601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90740-B58E-4433-8D81-902BD696B147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D49875-CC8F-4284-86ED-4D1C119B4D8A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D. Yang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EFB2F3-960F-4888-B9A5-843BEFED6F8F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20</a:t>
            </a:fld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7FFFB0-E60C-45C8-9C57-353422D1BEBC}"/>
              </a:ext>
            </a:extLst>
          </p:cNvPr>
          <p:cNvGrpSpPr/>
          <p:nvPr/>
        </p:nvGrpSpPr>
        <p:grpSpPr>
          <a:xfrm>
            <a:off x="780889" y="1462479"/>
            <a:ext cx="5468714" cy="4567116"/>
            <a:chOff x="302325" y="2180601"/>
            <a:chExt cx="4659679" cy="389146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BB6B6D3-00AD-4898-957B-37778F4A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25" y="2180601"/>
              <a:ext cx="4659679" cy="389146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660F266-9AAF-4350-A8B1-FA1EA72D5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41" t="8244" r="12110" b="12684"/>
            <a:stretch/>
          </p:blipFill>
          <p:spPr>
            <a:xfrm>
              <a:off x="2110331" y="2841185"/>
              <a:ext cx="1626111" cy="299905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1707108-3EAD-404E-BE84-863B90B7A871}"/>
                </a:ext>
              </a:extLst>
            </p:cNvPr>
            <p:cNvSpPr txBox="1"/>
            <p:nvPr/>
          </p:nvSpPr>
          <p:spPr>
            <a:xfrm>
              <a:off x="861876" y="3055969"/>
              <a:ext cx="70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Exp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EFCD99-7CD4-40C7-939A-53E2136FC3F5}"/>
                </a:ext>
              </a:extLst>
            </p:cNvPr>
            <p:cNvSpPr txBox="1"/>
            <p:nvPr/>
          </p:nvSpPr>
          <p:spPr>
            <a:xfrm>
              <a:off x="2589202" y="3055969"/>
              <a:ext cx="70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CFD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8CB1FD-759A-45C1-B4E0-0F9CA2BD1E26}"/>
                </a:ext>
              </a:extLst>
            </p:cNvPr>
            <p:cNvSpPr txBox="1"/>
            <p:nvPr/>
          </p:nvSpPr>
          <p:spPr>
            <a:xfrm>
              <a:off x="462911" y="2350309"/>
              <a:ext cx="3330279" cy="655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The mean flame shape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(from a line-of-sight integration)</a:t>
              </a:r>
            </a:p>
          </p:txBody>
        </p:sp>
      </p:grp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3B6B4666-89E4-4CF0-96F7-C59F32B15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2962"/>
              </p:ext>
            </p:extLst>
          </p:nvPr>
        </p:nvGraphicFramePr>
        <p:xfrm>
          <a:off x="629836" y="364294"/>
          <a:ext cx="4952590" cy="97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18">
                  <a:extLst>
                    <a:ext uri="{9D8B030D-6E8A-4147-A177-3AD203B41FA5}">
                      <a16:colId xmlns:a16="http://schemas.microsoft.com/office/drawing/2014/main" val="1777935291"/>
                    </a:ext>
                  </a:extLst>
                </a:gridCol>
                <a:gridCol w="990518">
                  <a:extLst>
                    <a:ext uri="{9D8B030D-6E8A-4147-A177-3AD203B41FA5}">
                      <a16:colId xmlns:a16="http://schemas.microsoft.com/office/drawing/2014/main" val="2587638022"/>
                    </a:ext>
                  </a:extLst>
                </a:gridCol>
                <a:gridCol w="990518">
                  <a:extLst>
                    <a:ext uri="{9D8B030D-6E8A-4147-A177-3AD203B41FA5}">
                      <a16:colId xmlns:a16="http://schemas.microsoft.com/office/drawing/2014/main" val="3071070541"/>
                    </a:ext>
                  </a:extLst>
                </a:gridCol>
                <a:gridCol w="990518">
                  <a:extLst>
                    <a:ext uri="{9D8B030D-6E8A-4147-A177-3AD203B41FA5}">
                      <a16:colId xmlns:a16="http://schemas.microsoft.com/office/drawing/2014/main" val="28333500"/>
                    </a:ext>
                  </a:extLst>
                </a:gridCol>
                <a:gridCol w="990518">
                  <a:extLst>
                    <a:ext uri="{9D8B030D-6E8A-4147-A177-3AD203B41FA5}">
                      <a16:colId xmlns:a16="http://schemas.microsoft.com/office/drawing/2014/main" val="1896864000"/>
                    </a:ext>
                  </a:extLst>
                </a:gridCol>
              </a:tblGrid>
              <a:tr h="4874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 (K)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Td (K)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 (K)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 (K)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0164181"/>
                  </a:ext>
                </a:extLst>
              </a:tr>
              <a:tr h="487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730541"/>
                  </a:ext>
                </a:extLst>
              </a:tr>
            </a:tbl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4308DF58-CF59-4D2D-B0DA-BF9B35897FB4}"/>
              </a:ext>
            </a:extLst>
          </p:cNvPr>
          <p:cNvGrpSpPr/>
          <p:nvPr/>
        </p:nvGrpSpPr>
        <p:grpSpPr>
          <a:xfrm>
            <a:off x="7333352" y="1130588"/>
            <a:ext cx="3586231" cy="4988347"/>
            <a:chOff x="6923469" y="1117192"/>
            <a:chExt cx="3586231" cy="498834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FD9540B-A1E6-4AEA-B966-8D3238E7A77E}"/>
                </a:ext>
              </a:extLst>
            </p:cNvPr>
            <p:cNvGrpSpPr/>
            <p:nvPr/>
          </p:nvGrpSpPr>
          <p:grpSpPr>
            <a:xfrm>
              <a:off x="7182300" y="1117192"/>
              <a:ext cx="3016537" cy="4423874"/>
              <a:chOff x="5629332" y="432929"/>
              <a:chExt cx="3782585" cy="4607303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A7251A9-62B3-4377-AA05-85D8F06873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" t="5095" r="56650"/>
              <a:stretch/>
            </p:blipFill>
            <p:spPr>
              <a:xfrm>
                <a:off x="5629332" y="432929"/>
                <a:ext cx="3583797" cy="4607303"/>
              </a:xfrm>
              <a:prstGeom prst="rect">
                <a:avLst/>
              </a:prstGeom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7B64D8D-B94E-4562-89B7-88AC6F582094}"/>
                  </a:ext>
                </a:extLst>
              </p:cNvPr>
              <p:cNvSpPr/>
              <p:nvPr/>
            </p:nvSpPr>
            <p:spPr>
              <a:xfrm>
                <a:off x="6964494" y="4091103"/>
                <a:ext cx="1177510" cy="53812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760310F-40E1-415E-AB5D-299D567644FF}"/>
                  </a:ext>
                </a:extLst>
              </p:cNvPr>
              <p:cNvSpPr txBox="1"/>
              <p:nvPr/>
            </p:nvSpPr>
            <p:spPr>
              <a:xfrm>
                <a:off x="7903357" y="4041207"/>
                <a:ext cx="1508560" cy="961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</a:rPr>
                  <a:t>Swirler</a:t>
                </a:r>
              </a:p>
              <a:p>
                <a:pPr algn="ctr"/>
                <a:r>
                  <a:rPr lang="en-GB" dirty="0">
                    <a:solidFill>
                      <a:srgbClr val="00B050"/>
                    </a:solidFill>
                  </a:rPr>
                  <a:t>6-blade </a:t>
                </a:r>
              </a:p>
              <a:p>
                <a:pPr algn="ctr"/>
                <a:r>
                  <a:rPr lang="en-US" dirty="0">
                    <a:solidFill>
                      <a:srgbClr val="00B050"/>
                    </a:solidFill>
                  </a:rPr>
                  <a:t>D=19mm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4F3FFC1-3FB7-475D-8FF4-FFA0903D5715}"/>
                  </a:ext>
                </a:extLst>
              </p:cNvPr>
              <p:cNvSpPr/>
              <p:nvPr/>
            </p:nvSpPr>
            <p:spPr>
              <a:xfrm>
                <a:off x="7165299" y="3463287"/>
                <a:ext cx="80989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C998A4-4A00-4766-B6EB-994C3A7CD8C8}"/>
                  </a:ext>
                </a:extLst>
              </p:cNvPr>
              <p:cNvSpPr txBox="1"/>
              <p:nvPr/>
            </p:nvSpPr>
            <p:spPr>
              <a:xfrm>
                <a:off x="8078179" y="3463287"/>
                <a:ext cx="1265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Bluff body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2EA2E61-760F-446D-9E17-EB3811EBFC96}"/>
                  </a:ext>
                </a:extLst>
              </p:cNvPr>
              <p:cNvCxnSpPr/>
              <p:nvPr/>
            </p:nvCxnSpPr>
            <p:spPr>
              <a:xfrm flipH="1">
                <a:off x="6335797" y="3508865"/>
                <a:ext cx="67014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E972891-7015-44C7-BBEE-98BA829ED0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0082" y="2035968"/>
                <a:ext cx="0" cy="1474984"/>
              </a:xfrm>
              <a:prstGeom prst="line">
                <a:avLst/>
              </a:prstGeom>
              <a:ln w="38100">
                <a:solidFill>
                  <a:srgbClr val="6D6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2D30C58-63CD-40E0-B330-A1CB1191DA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86841" y="3508865"/>
                <a:ext cx="75130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4294001-993B-4B40-8930-69D8B052C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0082" y="560984"/>
                <a:ext cx="0" cy="14749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33205DD-9194-4F68-B4A1-CA70C01D5436}"/>
                  </a:ext>
                </a:extLst>
              </p:cNvPr>
              <p:cNvCxnSpPr/>
              <p:nvPr/>
            </p:nvCxnSpPr>
            <p:spPr>
              <a:xfrm flipH="1">
                <a:off x="8106753" y="3508865"/>
                <a:ext cx="67014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A344299-28CC-4C6D-A359-68C30FA18C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6895" y="2033881"/>
                <a:ext cx="0" cy="1474984"/>
              </a:xfrm>
              <a:prstGeom prst="line">
                <a:avLst/>
              </a:prstGeom>
              <a:ln w="38100">
                <a:solidFill>
                  <a:srgbClr val="6D6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9F26686-0019-4915-8AC4-579C83C5FD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6895" y="558897"/>
                <a:ext cx="0" cy="14749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C92EC00-8B0E-4A10-9FEA-BF7F390565E1}"/>
                  </a:ext>
                </a:extLst>
              </p:cNvPr>
              <p:cNvSpPr txBox="1"/>
              <p:nvPr/>
            </p:nvSpPr>
            <p:spPr>
              <a:xfrm>
                <a:off x="6496408" y="3469163"/>
                <a:ext cx="638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Td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858C677-6402-4199-9272-8BD2508DFF6A}"/>
                  </a:ext>
                </a:extLst>
              </p:cNvPr>
              <p:cNvSpPr txBox="1"/>
              <p:nvPr/>
            </p:nvSpPr>
            <p:spPr>
              <a:xfrm rot="16200000">
                <a:off x="4694892" y="1947406"/>
                <a:ext cx="2806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T1   </a:t>
                </a:r>
                <a:r>
                  <a:rPr lang="en-US" dirty="0">
                    <a:solidFill>
                      <a:schemeClr val="bg1"/>
                    </a:solidFill>
                  </a:rPr>
                  <a:t>increases</a:t>
                </a:r>
                <a:r>
                  <a:rPr lang="en-US" sz="1600" dirty="0">
                    <a:solidFill>
                      <a:schemeClr val="bg1"/>
                    </a:solidFill>
                  </a:rPr>
                  <a:t> linearly to   T2</a:t>
                </a:r>
              </a:p>
            </p:txBody>
          </p:sp>
        </p:grpSp>
        <p:sp>
          <p:nvSpPr>
            <p:cNvPr id="51" name="Up Arrow 17">
              <a:extLst>
                <a:ext uri="{FF2B5EF4-FFF2-40B4-BE49-F238E27FC236}">
                  <a16:creationId xmlns:a16="http://schemas.microsoft.com/office/drawing/2014/main" id="{1A249F0B-677A-4F3D-AC1C-C5B36A78BDC9}"/>
                </a:ext>
              </a:extLst>
            </p:cNvPr>
            <p:cNvSpPr/>
            <p:nvPr/>
          </p:nvSpPr>
          <p:spPr>
            <a:xfrm>
              <a:off x="8491334" y="5146820"/>
              <a:ext cx="470263" cy="575949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A6CCED3-5609-4D3C-8C14-CCB11879008B}"/>
                </a:ext>
              </a:extLst>
            </p:cNvPr>
            <p:cNvSpPr txBox="1"/>
            <p:nvPr/>
          </p:nvSpPr>
          <p:spPr>
            <a:xfrm>
              <a:off x="6923469" y="5705429"/>
              <a:ext cx="3586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Inlet: Ti=300K</a:t>
              </a:r>
            </a:p>
          </p:txBody>
        </p:sp>
      </p:grpSp>
      <p:sp>
        <p:nvSpPr>
          <p:cNvPr id="69" name="TextShape 1">
            <a:extLst>
              <a:ext uri="{FF2B5EF4-FFF2-40B4-BE49-F238E27FC236}">
                <a16:creationId xmlns:a16="http://schemas.microsoft.com/office/drawing/2014/main" id="{815B0191-ECCD-425D-84E5-12621C599D47}"/>
              </a:ext>
            </a:extLst>
          </p:cNvPr>
          <p:cNvSpPr txBox="1"/>
          <p:nvPr/>
        </p:nvSpPr>
        <p:spPr>
          <a:xfrm>
            <a:off x="6034300" y="279033"/>
            <a:ext cx="5973771" cy="1017757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400" b="1" dirty="0">
                <a:solidFill>
                  <a:srgbClr val="0066CC"/>
                </a:solidFill>
              </a:rPr>
              <a:t>A thermal boundary condition based on experimental observations</a:t>
            </a:r>
            <a:endParaRPr lang="en-GB" sz="2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B209CF-AB8D-45D7-90D1-708C0BDFFE4D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</p:spTree>
    <p:extLst>
      <p:ext uri="{BB962C8B-B14F-4D97-AF65-F5344CB8AC3E}">
        <p14:creationId xmlns:p14="http://schemas.microsoft.com/office/powerpoint/2010/main" val="337106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Up Arrow 89">
            <a:extLst>
              <a:ext uri="{FF2B5EF4-FFF2-40B4-BE49-F238E27FC236}">
                <a16:creationId xmlns:a16="http://schemas.microsoft.com/office/drawing/2014/main" id="{1278BA76-93AF-824E-B35E-4C2F28243A13}"/>
              </a:ext>
            </a:extLst>
          </p:cNvPr>
          <p:cNvSpPr/>
          <p:nvPr/>
        </p:nvSpPr>
        <p:spPr>
          <a:xfrm>
            <a:off x="10670486" y="4181363"/>
            <a:ext cx="470263" cy="627017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F8E5E03-4734-A543-BA5D-51CF8CEDCE9E}"/>
              </a:ext>
            </a:extLst>
          </p:cNvPr>
          <p:cNvSpPr txBox="1"/>
          <p:nvPr/>
        </p:nvSpPr>
        <p:spPr>
          <a:xfrm>
            <a:off x="10560079" y="4876795"/>
            <a:ext cx="110172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Inlet: Ti</a:t>
            </a:r>
          </a:p>
        </p:txBody>
      </p:sp>
      <p:sp>
        <p:nvSpPr>
          <p:cNvPr id="73" name="Up Arrow 72">
            <a:extLst>
              <a:ext uri="{FF2B5EF4-FFF2-40B4-BE49-F238E27FC236}">
                <a16:creationId xmlns:a16="http://schemas.microsoft.com/office/drawing/2014/main" id="{24D79AAB-7E9C-D446-B902-B0748CCBBBBC}"/>
              </a:ext>
            </a:extLst>
          </p:cNvPr>
          <p:cNvSpPr/>
          <p:nvPr/>
        </p:nvSpPr>
        <p:spPr>
          <a:xfrm>
            <a:off x="10634628" y="4181363"/>
            <a:ext cx="470263" cy="627017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CFF22DB-C871-DF4A-A08E-E02A124B25E9}"/>
              </a:ext>
            </a:extLst>
          </p:cNvPr>
          <p:cNvSpPr txBox="1"/>
          <p:nvPr/>
        </p:nvSpPr>
        <p:spPr>
          <a:xfrm>
            <a:off x="10524221" y="4876795"/>
            <a:ext cx="110172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Inlet: 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28F2BE-E2CC-C34A-A6A0-1823AA1A576C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2004B-916C-384D-A185-76D721383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90" y="1010586"/>
            <a:ext cx="5532310" cy="4722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3BA279-7DFC-784F-BA12-52AB3DC5EEB4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21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3C2D52-E54A-EA48-84F8-6944AEF2D426}"/>
              </a:ext>
            </a:extLst>
          </p:cNvPr>
          <p:cNvSpPr/>
          <p:nvPr/>
        </p:nvSpPr>
        <p:spPr>
          <a:xfrm>
            <a:off x="8032774" y="1097989"/>
            <a:ext cx="461985" cy="4152411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FF758A-9303-F446-9E41-A5461B9AFAB3}"/>
                  </a:ext>
                </a:extLst>
              </p:cNvPr>
              <p:cNvSpPr txBox="1"/>
              <p:nvPr/>
            </p:nvSpPr>
            <p:spPr>
              <a:xfrm>
                <a:off x="9774007" y="3257868"/>
                <a:ext cx="1887794" cy="923330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There are a dip and 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phase shift near 600Hz.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FF758A-9303-F446-9E41-A5461B9AF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007" y="3257868"/>
                <a:ext cx="1887794" cy="923330"/>
              </a:xfrm>
              <a:prstGeom prst="rect">
                <a:avLst/>
              </a:prstGeom>
              <a:blipFill>
                <a:blip r:embed="rId3"/>
                <a:stretch>
                  <a:fillRect l="-2581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4068565B-479B-404B-B5C2-5667C557B280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D. Yang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2C358BE7-8027-415E-848E-0081146B8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54013"/>
              </p:ext>
            </p:extLst>
          </p:nvPr>
        </p:nvGraphicFramePr>
        <p:xfrm>
          <a:off x="629836" y="364294"/>
          <a:ext cx="4952590" cy="97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18">
                  <a:extLst>
                    <a:ext uri="{9D8B030D-6E8A-4147-A177-3AD203B41FA5}">
                      <a16:colId xmlns:a16="http://schemas.microsoft.com/office/drawing/2014/main" val="1777935291"/>
                    </a:ext>
                  </a:extLst>
                </a:gridCol>
                <a:gridCol w="990518">
                  <a:extLst>
                    <a:ext uri="{9D8B030D-6E8A-4147-A177-3AD203B41FA5}">
                      <a16:colId xmlns:a16="http://schemas.microsoft.com/office/drawing/2014/main" val="2587638022"/>
                    </a:ext>
                  </a:extLst>
                </a:gridCol>
                <a:gridCol w="990518">
                  <a:extLst>
                    <a:ext uri="{9D8B030D-6E8A-4147-A177-3AD203B41FA5}">
                      <a16:colId xmlns:a16="http://schemas.microsoft.com/office/drawing/2014/main" val="3071070541"/>
                    </a:ext>
                  </a:extLst>
                </a:gridCol>
                <a:gridCol w="990518">
                  <a:extLst>
                    <a:ext uri="{9D8B030D-6E8A-4147-A177-3AD203B41FA5}">
                      <a16:colId xmlns:a16="http://schemas.microsoft.com/office/drawing/2014/main" val="28333500"/>
                    </a:ext>
                  </a:extLst>
                </a:gridCol>
                <a:gridCol w="990518">
                  <a:extLst>
                    <a:ext uri="{9D8B030D-6E8A-4147-A177-3AD203B41FA5}">
                      <a16:colId xmlns:a16="http://schemas.microsoft.com/office/drawing/2014/main" val="1896864000"/>
                    </a:ext>
                  </a:extLst>
                </a:gridCol>
              </a:tblGrid>
              <a:tr h="4874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 (K)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Td (K)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 (K)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 (K)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0164181"/>
                  </a:ext>
                </a:extLst>
              </a:tr>
              <a:tr h="487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730541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3F998F88-50B7-48E5-A108-0B7F7CD4759F}"/>
              </a:ext>
            </a:extLst>
          </p:cNvPr>
          <p:cNvGrpSpPr/>
          <p:nvPr/>
        </p:nvGrpSpPr>
        <p:grpSpPr>
          <a:xfrm>
            <a:off x="780889" y="1462479"/>
            <a:ext cx="5468714" cy="4567116"/>
            <a:chOff x="302325" y="2180601"/>
            <a:chExt cx="4659679" cy="389146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86EFFAB-158E-4EE6-BF98-A6EBFEB62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25" y="2180601"/>
              <a:ext cx="4659679" cy="389146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C89D561-7C6E-4F19-A1F2-3FDDA1582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41" t="8244" r="12110" b="12684"/>
            <a:stretch/>
          </p:blipFill>
          <p:spPr>
            <a:xfrm>
              <a:off x="2110331" y="2841185"/>
              <a:ext cx="1626111" cy="299905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CF0172B-F765-4C22-83DE-244BC5000D25}"/>
                </a:ext>
              </a:extLst>
            </p:cNvPr>
            <p:cNvSpPr txBox="1"/>
            <p:nvPr/>
          </p:nvSpPr>
          <p:spPr>
            <a:xfrm>
              <a:off x="861876" y="3055969"/>
              <a:ext cx="70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Exp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06104C-FFF9-4968-B9A4-B8550C0C018E}"/>
                </a:ext>
              </a:extLst>
            </p:cNvPr>
            <p:cNvSpPr txBox="1"/>
            <p:nvPr/>
          </p:nvSpPr>
          <p:spPr>
            <a:xfrm>
              <a:off x="2589202" y="3055969"/>
              <a:ext cx="70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CFD</a:t>
              </a:r>
            </a:p>
          </p:txBody>
        </p:sp>
      </p:grpSp>
      <p:sp>
        <p:nvSpPr>
          <p:cNvPr id="45" name="TextShape 1">
            <a:extLst>
              <a:ext uri="{FF2B5EF4-FFF2-40B4-BE49-F238E27FC236}">
                <a16:creationId xmlns:a16="http://schemas.microsoft.com/office/drawing/2014/main" id="{8FF2C6CA-762A-4501-9A3F-6A177DD2B3F3}"/>
              </a:ext>
            </a:extLst>
          </p:cNvPr>
          <p:cNvSpPr txBox="1"/>
          <p:nvPr/>
        </p:nvSpPr>
        <p:spPr>
          <a:xfrm>
            <a:off x="7429565" y="366007"/>
            <a:ext cx="4196378" cy="54937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400" b="1" dirty="0">
                <a:solidFill>
                  <a:srgbClr val="0066CC"/>
                </a:solidFill>
              </a:rPr>
              <a:t>Flame Transfer Function</a:t>
            </a:r>
            <a:endParaRPr lang="en-GB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670979-F1C1-4313-B74B-2631ADC3FEB5}"/>
              </a:ext>
            </a:extLst>
          </p:cNvPr>
          <p:cNvSpPr txBox="1"/>
          <p:nvPr/>
        </p:nvSpPr>
        <p:spPr>
          <a:xfrm>
            <a:off x="969357" y="1661653"/>
            <a:ext cx="3908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mean flame shape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(from a line-of-sight integration)</a:t>
            </a:r>
          </a:p>
        </p:txBody>
      </p:sp>
    </p:spTree>
    <p:extLst>
      <p:ext uri="{BB962C8B-B14F-4D97-AF65-F5344CB8AC3E}">
        <p14:creationId xmlns:p14="http://schemas.microsoft.com/office/powerpoint/2010/main" val="436482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2E7FBE07-4F41-6B45-96F2-6D07A2EC5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3" b="3964"/>
          <a:stretch/>
        </p:blipFill>
        <p:spPr>
          <a:xfrm>
            <a:off x="0" y="2078632"/>
            <a:ext cx="3987381" cy="41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086A9A-9FD1-8B4A-9B3D-D7B7C4BEB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1" t="8244" r="12110" b="12684"/>
          <a:stretch/>
        </p:blipFill>
        <p:spPr>
          <a:xfrm>
            <a:off x="1995475" y="2796695"/>
            <a:ext cx="1794720" cy="331002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5A2961B-A2AE-9542-A614-C84874BBC181}"/>
              </a:ext>
            </a:extLst>
          </p:cNvPr>
          <p:cNvSpPr txBox="1"/>
          <p:nvPr/>
        </p:nvSpPr>
        <p:spPr>
          <a:xfrm>
            <a:off x="2225419" y="2919785"/>
            <a:ext cx="108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CFD-A</a:t>
            </a:r>
          </a:p>
        </p:txBody>
      </p:sp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C76EBF9B-5078-494E-B303-8ED0DF2D90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3" t="5830" r="11950" b="12019"/>
          <a:stretch/>
        </p:blipFill>
        <p:spPr>
          <a:xfrm>
            <a:off x="3773866" y="2263345"/>
            <a:ext cx="2014225" cy="387470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4E7B8868-0CE6-3642-B332-8B71951EE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4" t="6112" r="12438" b="12301"/>
          <a:stretch/>
        </p:blipFill>
        <p:spPr>
          <a:xfrm>
            <a:off x="5785669" y="2263345"/>
            <a:ext cx="2005886" cy="387470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CE4A3CCC-1F23-5342-91AF-4FE73A1E2D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4" t="6111" r="12438" b="12582"/>
          <a:stretch/>
        </p:blipFill>
        <p:spPr>
          <a:xfrm>
            <a:off x="7777049" y="2263345"/>
            <a:ext cx="2012827" cy="387470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578BBDA-B78B-F441-94BD-A95192563EBA}"/>
              </a:ext>
            </a:extLst>
          </p:cNvPr>
          <p:cNvSpPr txBox="1"/>
          <p:nvPr/>
        </p:nvSpPr>
        <p:spPr>
          <a:xfrm>
            <a:off x="4187967" y="2947750"/>
            <a:ext cx="108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CFD-B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2DB48B-5211-5E46-B979-BE672159B682}"/>
              </a:ext>
            </a:extLst>
          </p:cNvPr>
          <p:cNvSpPr txBox="1"/>
          <p:nvPr/>
        </p:nvSpPr>
        <p:spPr>
          <a:xfrm>
            <a:off x="6242316" y="2927292"/>
            <a:ext cx="108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CFD-C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64D278-737C-7647-8E9B-05ADD7821687}"/>
              </a:ext>
            </a:extLst>
          </p:cNvPr>
          <p:cNvSpPr txBox="1"/>
          <p:nvPr/>
        </p:nvSpPr>
        <p:spPr>
          <a:xfrm>
            <a:off x="8243347" y="2959920"/>
            <a:ext cx="108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CFD-D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EC4C580-9E96-5C44-AC25-188078402F81}"/>
              </a:ext>
            </a:extLst>
          </p:cNvPr>
          <p:cNvCxnSpPr>
            <a:cxnSpLocks/>
          </p:cNvCxnSpPr>
          <p:nvPr/>
        </p:nvCxnSpPr>
        <p:spPr>
          <a:xfrm>
            <a:off x="167489" y="4231426"/>
            <a:ext cx="9622387" cy="9543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B6C5156-7063-A04A-9953-28B7C07654A3}"/>
              </a:ext>
            </a:extLst>
          </p:cNvPr>
          <p:cNvSpPr txBox="1"/>
          <p:nvPr/>
        </p:nvSpPr>
        <p:spPr>
          <a:xfrm>
            <a:off x="573721" y="2899881"/>
            <a:ext cx="781649" cy="50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Exp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FB34F3D-F809-D347-B73A-3D22F4695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819275"/>
              </p:ext>
            </p:extLst>
          </p:nvPr>
        </p:nvGraphicFramePr>
        <p:xfrm>
          <a:off x="1472508" y="154372"/>
          <a:ext cx="5683065" cy="2048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13">
                  <a:extLst>
                    <a:ext uri="{9D8B030D-6E8A-4147-A177-3AD203B41FA5}">
                      <a16:colId xmlns:a16="http://schemas.microsoft.com/office/drawing/2014/main" val="1777935291"/>
                    </a:ext>
                  </a:extLst>
                </a:gridCol>
                <a:gridCol w="1136613">
                  <a:extLst>
                    <a:ext uri="{9D8B030D-6E8A-4147-A177-3AD203B41FA5}">
                      <a16:colId xmlns:a16="http://schemas.microsoft.com/office/drawing/2014/main" val="2587638022"/>
                    </a:ext>
                  </a:extLst>
                </a:gridCol>
                <a:gridCol w="1136613">
                  <a:extLst>
                    <a:ext uri="{9D8B030D-6E8A-4147-A177-3AD203B41FA5}">
                      <a16:colId xmlns:a16="http://schemas.microsoft.com/office/drawing/2014/main" val="3071070541"/>
                    </a:ext>
                  </a:extLst>
                </a:gridCol>
                <a:gridCol w="1136613">
                  <a:extLst>
                    <a:ext uri="{9D8B030D-6E8A-4147-A177-3AD203B41FA5}">
                      <a16:colId xmlns:a16="http://schemas.microsoft.com/office/drawing/2014/main" val="28333500"/>
                    </a:ext>
                  </a:extLst>
                </a:gridCol>
                <a:gridCol w="1136613">
                  <a:extLst>
                    <a:ext uri="{9D8B030D-6E8A-4147-A177-3AD203B41FA5}">
                      <a16:colId xmlns:a16="http://schemas.microsoft.com/office/drawing/2014/main" val="1896864000"/>
                    </a:ext>
                  </a:extLst>
                </a:gridCol>
              </a:tblGrid>
              <a:tr h="4096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 (K)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Td (K)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 (K)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 (K)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0164181"/>
                  </a:ext>
                </a:extLst>
              </a:tr>
              <a:tr h="4096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730541"/>
                  </a:ext>
                </a:extLst>
              </a:tr>
              <a:tr h="4096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230198"/>
                  </a:ext>
                </a:extLst>
              </a:tr>
              <a:tr h="4096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09601"/>
                  </a:ext>
                </a:extLst>
              </a:tr>
              <a:tr h="4096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2149140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BFBB2B05-4C7E-45C4-8D16-3FFB22D2D73D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E09500-B662-4143-B7D3-093949795071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D. Yang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FAFBA6-683C-4AC5-BBED-649B2226CB5A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FEFE2D-BDB7-47BC-BCEC-37F1258CD51B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22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1BC028-EE06-4C8B-91DA-DE5425BF1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0325" y="2223043"/>
            <a:ext cx="2181225" cy="3600450"/>
          </a:xfrm>
          <a:prstGeom prst="rect">
            <a:avLst/>
          </a:prstGeom>
        </p:spPr>
      </p:pic>
      <p:sp>
        <p:nvSpPr>
          <p:cNvPr id="85" name="TextShape 1">
            <a:extLst>
              <a:ext uri="{FF2B5EF4-FFF2-40B4-BE49-F238E27FC236}">
                <a16:creationId xmlns:a16="http://schemas.microsoft.com/office/drawing/2014/main" id="{D646D731-58DA-4A51-90D3-91F5B2BA0858}"/>
              </a:ext>
            </a:extLst>
          </p:cNvPr>
          <p:cNvSpPr txBox="1"/>
          <p:nvPr/>
        </p:nvSpPr>
        <p:spPr>
          <a:xfrm>
            <a:off x="7155573" y="418854"/>
            <a:ext cx="3893742" cy="1665969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b="1" dirty="0">
                <a:solidFill>
                  <a:srgbClr val="0066CC"/>
                </a:solidFill>
              </a:rPr>
              <a:t>More test simulations about the thermal boundary condition</a:t>
            </a:r>
            <a:endParaRPr lang="en-GB" sz="28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1231E6-E4B2-DF49-A01A-D81758557D32}"/>
              </a:ext>
            </a:extLst>
          </p:cNvPr>
          <p:cNvSpPr txBox="1"/>
          <p:nvPr/>
        </p:nvSpPr>
        <p:spPr>
          <a:xfrm>
            <a:off x="437073" y="2258043"/>
            <a:ext cx="31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Mean flame shape</a:t>
            </a:r>
          </a:p>
        </p:txBody>
      </p:sp>
    </p:spTree>
    <p:extLst>
      <p:ext uri="{BB962C8B-B14F-4D97-AF65-F5344CB8AC3E}">
        <p14:creationId xmlns:p14="http://schemas.microsoft.com/office/powerpoint/2010/main" val="171793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7E225D7-5AD7-A241-91B3-B2842090D6EB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2D08FF-40E5-D046-A548-CB0AC89EA225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23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383B2D-8BCB-4444-9814-0E40D4E4C9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7B515-1EDE-F843-9C26-773B9B53F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6" y="378680"/>
            <a:ext cx="6531856" cy="5576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2A37D3-9EFD-034A-8147-3A1B0B015296}"/>
              </a:ext>
            </a:extLst>
          </p:cNvPr>
          <p:cNvSpPr/>
          <p:nvPr/>
        </p:nvSpPr>
        <p:spPr>
          <a:xfrm>
            <a:off x="2592665" y="477077"/>
            <a:ext cx="634180" cy="4916557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32B1C3-8863-584C-97FB-5668CAF1C54B}"/>
                  </a:ext>
                </a:extLst>
              </p:cNvPr>
              <p:cNvSpPr txBox="1"/>
              <p:nvPr/>
            </p:nvSpPr>
            <p:spPr>
              <a:xfrm>
                <a:off x="7552359" y="2341987"/>
                <a:ext cx="3899835" cy="1384995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dip</a:t>
                </a:r>
                <a:r>
                  <a:rPr lang="en-US" sz="2800" dirty="0"/>
                  <a:t> and the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 phase shit</a:t>
                </a:r>
                <a:r>
                  <a:rPr lang="en-US" sz="2800" dirty="0"/>
                  <a:t> exist in all four CFD simulations.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32B1C3-8863-584C-97FB-5668CAF1C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359" y="2341987"/>
                <a:ext cx="3899835" cy="1384995"/>
              </a:xfrm>
              <a:prstGeom prst="rect">
                <a:avLst/>
              </a:prstGeom>
              <a:blipFill>
                <a:blip r:embed="rId3"/>
                <a:stretch>
                  <a:fillRect l="-3281" t="-3965" r="-1094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4578B9D-C2C7-443B-A1DE-A64069669D1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D. Yang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4185250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0468735-105E-9744-A80D-37FF6790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0" y="566527"/>
            <a:ext cx="2321282" cy="3556946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09C46F-E220-9A4F-BCFE-5EE26C5EE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92" y="197301"/>
            <a:ext cx="3859679" cy="586147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356FA-4E72-1B43-9B9A-122D50651B81}"/>
              </a:ext>
            </a:extLst>
          </p:cNvPr>
          <p:cNvSpPr txBox="1"/>
          <p:nvPr/>
        </p:nvSpPr>
        <p:spPr>
          <a:xfrm>
            <a:off x="862050" y="95449"/>
            <a:ext cx="1622207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EM2C Rig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8A1C6E-2CE2-1548-9522-86ED6EA85DAE}"/>
              </a:ext>
            </a:extLst>
          </p:cNvPr>
          <p:cNvSpPr/>
          <p:nvPr/>
        </p:nvSpPr>
        <p:spPr>
          <a:xfrm>
            <a:off x="8798818" y="344556"/>
            <a:ext cx="852288" cy="5714223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2DCEFFA-DDE6-6943-BBB3-876C8A4DD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95" y="566527"/>
            <a:ext cx="3911312" cy="354434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806FD4-FBE7-BA46-AF79-5558A419E589}"/>
              </a:ext>
            </a:extLst>
          </p:cNvPr>
          <p:cNvSpPr txBox="1"/>
          <p:nvPr/>
        </p:nvSpPr>
        <p:spPr>
          <a:xfrm>
            <a:off x="3911353" y="95449"/>
            <a:ext cx="276079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Flame Transfer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854FA-441C-F345-BB25-491AD6D67236}"/>
              </a:ext>
            </a:extLst>
          </p:cNvPr>
          <p:cNvSpPr txBox="1"/>
          <p:nvPr/>
        </p:nvSpPr>
        <p:spPr>
          <a:xfrm>
            <a:off x="405780" y="4317170"/>
            <a:ext cx="251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Palies</a:t>
            </a:r>
            <a:r>
              <a:rPr lang="en-US" dirty="0"/>
              <a:t> et al., CNF, 2010.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89B43C-5B41-2447-8858-552D08927F97}"/>
              </a:ext>
            </a:extLst>
          </p:cNvPr>
          <p:cNvSpPr txBox="1"/>
          <p:nvPr/>
        </p:nvSpPr>
        <p:spPr>
          <a:xfrm>
            <a:off x="4722160" y="1789440"/>
            <a:ext cx="746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60Hz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E28C58-6EC9-4346-B2F1-90E9E8A3958E}"/>
              </a:ext>
            </a:extLst>
          </p:cNvPr>
          <p:cNvCxnSpPr>
            <a:cxnSpLocks/>
          </p:cNvCxnSpPr>
          <p:nvPr/>
        </p:nvCxnSpPr>
        <p:spPr>
          <a:xfrm flipH="1">
            <a:off x="4410467" y="1990355"/>
            <a:ext cx="36558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9582FCA-7B31-4F46-870E-C7AEA0275838}"/>
              </a:ext>
            </a:extLst>
          </p:cNvPr>
          <p:cNvSpPr/>
          <p:nvPr/>
        </p:nvSpPr>
        <p:spPr>
          <a:xfrm>
            <a:off x="8919518" y="4817608"/>
            <a:ext cx="594911" cy="22033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3B59CC-046A-AA44-9FAE-B6161FD3292E}"/>
              </a:ext>
            </a:extLst>
          </p:cNvPr>
          <p:cNvSpPr/>
          <p:nvPr/>
        </p:nvSpPr>
        <p:spPr>
          <a:xfrm>
            <a:off x="8926311" y="5773227"/>
            <a:ext cx="594911" cy="22033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4263A6-9340-5041-AB39-10816849B16D}"/>
              </a:ext>
            </a:extLst>
          </p:cNvPr>
          <p:cNvSpPr/>
          <p:nvPr/>
        </p:nvSpPr>
        <p:spPr>
          <a:xfrm>
            <a:off x="8919519" y="3867094"/>
            <a:ext cx="594911" cy="22033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91BEB-6564-3945-93F0-9BA060FA428D}"/>
              </a:ext>
            </a:extLst>
          </p:cNvPr>
          <p:cNvSpPr/>
          <p:nvPr/>
        </p:nvSpPr>
        <p:spPr>
          <a:xfrm>
            <a:off x="8926311" y="2903774"/>
            <a:ext cx="594911" cy="22033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8AC792-CEDB-084C-B961-723AFD285D1B}"/>
              </a:ext>
            </a:extLst>
          </p:cNvPr>
          <p:cNvSpPr/>
          <p:nvPr/>
        </p:nvSpPr>
        <p:spPr>
          <a:xfrm>
            <a:off x="8919519" y="1955960"/>
            <a:ext cx="594911" cy="22033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B9F398-D696-8B40-BC47-930CF8D750F5}"/>
              </a:ext>
            </a:extLst>
          </p:cNvPr>
          <p:cNvSpPr/>
          <p:nvPr/>
        </p:nvSpPr>
        <p:spPr>
          <a:xfrm>
            <a:off x="8919519" y="999503"/>
            <a:ext cx="594911" cy="220338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A screen shot of a computer&#10;&#10;Description automatically generated">
            <a:extLst>
              <a:ext uri="{FF2B5EF4-FFF2-40B4-BE49-F238E27FC236}">
                <a16:creationId xmlns:a16="http://schemas.microsoft.com/office/drawing/2014/main" id="{1E2A3228-1B2C-EC41-B9BF-12EF45905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26" y="4222037"/>
            <a:ext cx="1831583" cy="183674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9A5ABF-4322-8246-8941-B566C1E42BA8}"/>
              </a:ext>
            </a:extLst>
          </p:cNvPr>
          <p:cNvSpPr txBox="1"/>
          <p:nvPr/>
        </p:nvSpPr>
        <p:spPr>
          <a:xfrm>
            <a:off x="2038138" y="4801420"/>
            <a:ext cx="3613805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Phase-averaged flame dynamics:</a:t>
            </a:r>
          </a:p>
          <a:p>
            <a:pPr algn="just"/>
            <a:r>
              <a:rPr lang="en-US" dirty="0"/>
              <a:t>Cancelling effect between the lower and upper parts of the flame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5890CC-F503-1149-A13E-E9DEE77980CF}"/>
              </a:ext>
            </a:extLst>
          </p:cNvPr>
          <p:cNvSpPr/>
          <p:nvPr/>
        </p:nvSpPr>
        <p:spPr>
          <a:xfrm>
            <a:off x="4235452" y="655914"/>
            <a:ext cx="366007" cy="3001686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B15114-D946-45B5-AF3A-913FB77D73C7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49B47C-F012-49D1-916F-33BF8D0AFC9E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D. Yang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867362-C9B2-4FB7-A52D-1642BA0065B4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393629-BB08-41F9-BD6A-CB7682880414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24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43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CF50AE38-3AB0-204F-9212-0F25C829B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84" y="888448"/>
            <a:ext cx="9475304" cy="52516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E7355E-A289-4541-A3D8-F6442265B0E8}"/>
              </a:ext>
            </a:extLst>
          </p:cNvPr>
          <p:cNvSpPr/>
          <p:nvPr/>
        </p:nvSpPr>
        <p:spPr>
          <a:xfrm>
            <a:off x="2345635" y="2427855"/>
            <a:ext cx="7421217" cy="1141140"/>
          </a:xfrm>
          <a:prstGeom prst="rect">
            <a:avLst/>
          </a:prstGeom>
          <a:noFill/>
          <a:ln w="635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2ED90-4C73-0148-9138-7D8E50224A42}"/>
              </a:ext>
            </a:extLst>
          </p:cNvPr>
          <p:cNvSpPr txBox="1"/>
          <p:nvPr/>
        </p:nvSpPr>
        <p:spPr>
          <a:xfrm>
            <a:off x="824911" y="184406"/>
            <a:ext cx="633525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Phase-averaged flame dynamics for the present rig: </a:t>
            </a:r>
          </a:p>
          <a:p>
            <a:r>
              <a:rPr lang="en-US" sz="2200" dirty="0"/>
              <a:t>The cancelling effect is inhibited in experiment.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4E0AA-4C65-D148-87DE-2D14306F8B98}"/>
              </a:ext>
            </a:extLst>
          </p:cNvPr>
          <p:cNvSpPr txBox="1"/>
          <p:nvPr/>
        </p:nvSpPr>
        <p:spPr>
          <a:xfrm>
            <a:off x="8363334" y="184406"/>
            <a:ext cx="3003755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Further numerical exploration is needed.</a:t>
            </a:r>
            <a:endParaRPr lang="en-US" sz="2200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73C9520D-C3B6-1341-BE83-272ABA3CB4E9}"/>
              </a:ext>
            </a:extLst>
          </p:cNvPr>
          <p:cNvSpPr/>
          <p:nvPr/>
        </p:nvSpPr>
        <p:spPr>
          <a:xfrm>
            <a:off x="7340383" y="362409"/>
            <a:ext cx="884904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A33B0A-72C3-0A46-9AA3-76DECB954448}"/>
              </a:ext>
            </a:extLst>
          </p:cNvPr>
          <p:cNvSpPr/>
          <p:nvPr/>
        </p:nvSpPr>
        <p:spPr>
          <a:xfrm>
            <a:off x="3914102" y="3279478"/>
            <a:ext cx="5852750" cy="224309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6067EE-4402-4347-9368-0A6D6C30BDA3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88049-9D4B-4211-B5E4-FC0D8AD3DBB4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503D6E-2014-4222-94BE-A995F1B1C045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D. Yang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E502EC-93F9-42C5-ADA6-FFA51D15F82B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25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14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A4974-0244-4F2C-8BCF-E0C03DF9EF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4730" y="44641"/>
            <a:ext cx="3681051" cy="1141223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6041E7-1B18-4BDA-A36E-5B4C7B1010A0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0DF990F4-89DA-41F0-81BD-9796556941F0}"/>
              </a:ext>
            </a:extLst>
          </p:cNvPr>
          <p:cNvSpPr txBox="1"/>
          <p:nvPr/>
        </p:nvSpPr>
        <p:spPr>
          <a:xfrm>
            <a:off x="2368338" y="1706808"/>
            <a:ext cx="7455324" cy="979859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4800" b="1" dirty="0">
                <a:solidFill>
                  <a:srgbClr val="0066CC"/>
                </a:solidFill>
              </a:rPr>
              <a:t>Thank you</a:t>
            </a:r>
            <a:endParaRPr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EC24A-A5D3-469A-A1E6-A67FD503A963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D7D6F-12D7-4838-A2B7-986D60924B1E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E2A51-7D96-4771-B1F0-8B7196381C5B}"/>
              </a:ext>
            </a:extLst>
          </p:cNvPr>
          <p:cNvSpPr txBox="1"/>
          <p:nvPr/>
        </p:nvSpPr>
        <p:spPr>
          <a:xfrm>
            <a:off x="724164" y="2913487"/>
            <a:ext cx="10738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/>
              <a:t>We would like to gratefully acknowledge the Engineering and Physical Sciences Research Council (ERSRC) grant (code EP/P003036/1) CHAMBER (2017-2019) and the ERC Consolidator Grant AFIRMATIVE (2018-2023) for supporting the current research.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Time usage on ARCHER: 14,000 </a:t>
            </a:r>
            <a:r>
              <a:rPr lang="en-GB" sz="2800" dirty="0" err="1"/>
              <a:t>kAUs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6069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0F665-1F14-484E-96C2-8ADF07614DA8}"/>
              </a:ext>
            </a:extLst>
          </p:cNvPr>
          <p:cNvSpPr txBox="1"/>
          <p:nvPr/>
        </p:nvSpPr>
        <p:spPr>
          <a:xfrm>
            <a:off x="857449" y="3957206"/>
            <a:ext cx="10472368" cy="192360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63538" indent="-36353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40404"/>
                </a:solidFill>
              </a:rPr>
              <a:t>Modified </a:t>
            </a:r>
            <a:r>
              <a:rPr lang="en-GB" dirty="0" err="1">
                <a:solidFill>
                  <a:srgbClr val="040404"/>
                </a:solidFill>
              </a:rPr>
              <a:t>OpenFOAM</a:t>
            </a:r>
            <a:r>
              <a:rPr lang="en-GB" dirty="0">
                <a:solidFill>
                  <a:srgbClr val="040404"/>
                </a:solidFill>
              </a:rPr>
              <a:t> compressible </a:t>
            </a:r>
            <a:r>
              <a:rPr lang="en-GB" dirty="0" err="1">
                <a:solidFill>
                  <a:srgbClr val="040404"/>
                </a:solidFill>
              </a:rPr>
              <a:t>rhoPimpleFOAM</a:t>
            </a:r>
            <a:r>
              <a:rPr lang="en-GB" dirty="0">
                <a:solidFill>
                  <a:srgbClr val="040404"/>
                </a:solidFill>
              </a:rPr>
              <a:t> solver</a:t>
            </a: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40404"/>
                </a:solidFill>
              </a:rPr>
              <a:t>Acoustic boundary conditions: Inviscid characteristic boundary condition including transverse derivatives</a:t>
            </a:r>
          </a:p>
          <a:p>
            <a:pPr algn="just" defTabSz="432000"/>
            <a:r>
              <a:rPr lang="en-GB" sz="1600" i="1" dirty="0">
                <a:solidFill>
                  <a:srgbClr val="040404"/>
                </a:solidFill>
              </a:rPr>
              <a:t>	</a:t>
            </a:r>
            <a:r>
              <a:rPr lang="en-GB" sz="1600" i="1" dirty="0" err="1">
                <a:solidFill>
                  <a:srgbClr val="040404"/>
                </a:solidFill>
              </a:rPr>
              <a:t>Yoo</a:t>
            </a:r>
            <a:r>
              <a:rPr lang="en-GB" sz="1600" i="1" dirty="0">
                <a:solidFill>
                  <a:srgbClr val="040404"/>
                </a:solidFill>
              </a:rPr>
              <a:t> and </a:t>
            </a:r>
            <a:r>
              <a:rPr lang="en-GB" sz="1600" i="1" dirty="0" err="1">
                <a:solidFill>
                  <a:srgbClr val="040404"/>
                </a:solidFill>
              </a:rPr>
              <a:t>Im</a:t>
            </a:r>
            <a:r>
              <a:rPr lang="en-GB" sz="1600" i="1" dirty="0">
                <a:solidFill>
                  <a:srgbClr val="040404"/>
                </a:solidFill>
              </a:rPr>
              <a:t>, in Combustion Theory and Modelling, 2007</a:t>
            </a:r>
          </a:p>
          <a:p>
            <a:pPr algn="just" defTabSz="432000">
              <a:spcAft>
                <a:spcPts val="600"/>
              </a:spcAft>
            </a:pPr>
            <a:r>
              <a:rPr lang="en-GB" sz="1600" i="1" dirty="0">
                <a:solidFill>
                  <a:srgbClr val="040404"/>
                </a:solidFill>
              </a:rPr>
              <a:t>	</a:t>
            </a:r>
            <a:r>
              <a:rPr lang="en-GB" sz="1600" i="1" dirty="0" err="1">
                <a:solidFill>
                  <a:srgbClr val="040404"/>
                </a:solidFill>
              </a:rPr>
              <a:t>Su</a:t>
            </a:r>
            <a:r>
              <a:rPr lang="en-GB" sz="1600" i="1" dirty="0">
                <a:solidFill>
                  <a:srgbClr val="040404"/>
                </a:solidFill>
              </a:rPr>
              <a:t> et al., in Proceedings of ASME Turbo Expo, 2015  </a:t>
            </a:r>
          </a:p>
          <a:p>
            <a:pPr marL="363538" indent="-363538" algn="just" defTabSz="57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40404"/>
                </a:solidFill>
              </a:rPr>
              <a:t>LES with WALE model on ~36 million cell grid (&gt;85% of turbulence resolved) </a:t>
            </a:r>
          </a:p>
          <a:p>
            <a:pPr marL="363538" indent="-363538" algn="just" defTabSz="576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40404"/>
                </a:solidFill>
              </a:rPr>
              <a:t>Additional transport equation for passive scalar with laminar and turbulent Schmidt number equal to 0.7 </a:t>
            </a:r>
            <a:endParaRPr lang="en-US" dirty="0">
              <a:solidFill>
                <a:srgbClr val="040404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25D89A-2E62-4526-8F93-A94AFFCFBEBC}"/>
              </a:ext>
            </a:extLst>
          </p:cNvPr>
          <p:cNvGrpSpPr/>
          <p:nvPr/>
        </p:nvGrpSpPr>
        <p:grpSpPr>
          <a:xfrm>
            <a:off x="1334661" y="1131058"/>
            <a:ext cx="10711026" cy="2570355"/>
            <a:chOff x="1050575" y="1293757"/>
            <a:chExt cx="10711026" cy="25703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5204C3-DBBE-4FFB-9697-2DA5AA60CB72}"/>
                </a:ext>
              </a:extLst>
            </p:cNvPr>
            <p:cNvSpPr txBox="1"/>
            <p:nvPr/>
          </p:nvSpPr>
          <p:spPr>
            <a:xfrm>
              <a:off x="8704075" y="2117489"/>
              <a:ext cx="3057526" cy="52322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characteristic boundary condition including transverse derivatives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9389776-6F0D-46A3-9C25-8796F2BADCCB}"/>
                </a:ext>
              </a:extLst>
            </p:cNvPr>
            <p:cNvGrpSpPr/>
            <p:nvPr/>
          </p:nvGrpSpPr>
          <p:grpSpPr>
            <a:xfrm>
              <a:off x="1050575" y="1293757"/>
              <a:ext cx="8872707" cy="2570355"/>
              <a:chOff x="1050575" y="1293757"/>
              <a:chExt cx="8872707" cy="2570355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90AA277-101F-4BDA-9A52-9CCD10A5A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9982" y="1843319"/>
                <a:ext cx="206692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8C437AC-B067-4CD2-A5D6-A3103C7BAB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7382" y="1386119"/>
                <a:ext cx="0" cy="4572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CBAE1AA-A080-470E-9372-40F2095209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7381" y="1382501"/>
                <a:ext cx="5295900" cy="361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FC7A638-888B-4464-8D4C-023C8C1C2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9981" y="2776769"/>
                <a:ext cx="206692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1E9F72-DD8D-4E59-931B-AAF4742A275F}"/>
                  </a:ext>
                </a:extLst>
              </p:cNvPr>
              <p:cNvSpPr/>
              <p:nvPr/>
            </p:nvSpPr>
            <p:spPr>
              <a:xfrm>
                <a:off x="2560457" y="2188597"/>
                <a:ext cx="2066925" cy="190502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3C5A6D8-13F2-4EAE-AA3A-D3BA06B349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7382" y="2780386"/>
                <a:ext cx="0" cy="4572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945F920-931A-4E33-A2E6-407E95CE5F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7381" y="3233970"/>
                <a:ext cx="529590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5E34329-5D87-4D02-8733-1F389BA487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7381" y="2379099"/>
                <a:ext cx="0" cy="2381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B2693FD-2588-4A5F-A793-384E6BF282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7381" y="1950473"/>
                <a:ext cx="0" cy="2381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944DF268-FCD7-48C3-AE2C-CAF3EE8D3B77}"/>
                  </a:ext>
                </a:extLst>
              </p:cNvPr>
              <p:cNvCxnSpPr/>
              <p:nvPr/>
            </p:nvCxnSpPr>
            <p:spPr>
              <a:xfrm>
                <a:off x="7684907" y="1386119"/>
                <a:ext cx="0" cy="185146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CBACBF-B946-47C7-9A86-4BAF0C9F69FC}"/>
                  </a:ext>
                </a:extLst>
              </p:cNvPr>
              <p:cNvSpPr txBox="1"/>
              <p:nvPr/>
            </p:nvSpPr>
            <p:spPr>
              <a:xfrm>
                <a:off x="7351532" y="2188597"/>
                <a:ext cx="1019168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Ø 70mm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1237EC1-5887-455D-A3F4-C598CB4C93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7957" y="1840941"/>
                <a:ext cx="0" cy="94597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250F750-5C66-4CAC-8F10-63A3B709C7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2632" y="1840941"/>
                <a:ext cx="8096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4A5BFBA-C2A0-4A35-A8DB-FB2988C56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2632" y="2776769"/>
                <a:ext cx="8096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801C7F-8022-4C87-AF6D-FC53ABAFAF9A}"/>
                  </a:ext>
                </a:extLst>
              </p:cNvPr>
              <p:cNvSpPr txBox="1"/>
              <p:nvPr/>
            </p:nvSpPr>
            <p:spPr>
              <a:xfrm>
                <a:off x="5079830" y="2150292"/>
                <a:ext cx="1019168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Ø 35mm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0B43CD-2DC9-4FE8-8A3A-ED4D6D7F5C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22631" y="1950473"/>
                <a:ext cx="276226" cy="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9DE28B6-82C9-4828-B8FF-B5CE546C24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22631" y="2616422"/>
                <a:ext cx="276226" cy="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C0FDAAB4-B3F8-46DC-8C31-68EC22490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8844" y="1950473"/>
                <a:ext cx="0" cy="6667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15A8EC-1EF7-42F9-8518-0CC99F814873}"/>
                  </a:ext>
                </a:extLst>
              </p:cNvPr>
              <p:cNvSpPr txBox="1"/>
              <p:nvPr/>
            </p:nvSpPr>
            <p:spPr>
              <a:xfrm>
                <a:off x="4617860" y="2126995"/>
                <a:ext cx="1019168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Ø 25mm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C9C9CE0-726C-4788-A5CE-2622055417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6600" y="2188597"/>
                <a:ext cx="276226" cy="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B3ADB29-C4DC-4F63-B463-64D7173D1D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6600" y="2379088"/>
                <a:ext cx="276226" cy="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483DD9D-FFBE-4391-ADC8-DA5C56464D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8518" y="1950473"/>
                <a:ext cx="0" cy="23575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B170684-5CE2-4E52-9EAD-82C5BD89C7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6135" y="2381469"/>
                <a:ext cx="0" cy="23575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FBD02D-624E-4954-9D25-3D280DD61257}"/>
                  </a:ext>
                </a:extLst>
              </p:cNvPr>
              <p:cNvSpPr txBox="1"/>
              <p:nvPr/>
            </p:nvSpPr>
            <p:spPr>
              <a:xfrm>
                <a:off x="1569867" y="2144105"/>
                <a:ext cx="1019168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Ø 8mm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3D2F3A4-891E-4229-8341-A128BC61C2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2066" y="2843926"/>
                <a:ext cx="0" cy="2888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1FFB608-5FDC-497C-8460-A4B4B069C6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9030" y="2988369"/>
                <a:ext cx="202882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CB34E8E-797B-4248-A507-83CB2952709E}"/>
                  </a:ext>
                </a:extLst>
              </p:cNvPr>
              <p:cNvSpPr txBox="1"/>
              <p:nvPr/>
            </p:nvSpPr>
            <p:spPr>
              <a:xfrm>
                <a:off x="3167858" y="2971469"/>
                <a:ext cx="1019168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160mm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C99B855-C71A-4E10-A9BE-7D02826453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6907" y="3326774"/>
                <a:ext cx="0" cy="2888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20C4D79-A807-4C9D-A73B-C7DB2A499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3281" y="3326774"/>
                <a:ext cx="0" cy="2888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95A779AB-2EEA-4477-BD21-DF219B8E13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36908" y="3505525"/>
                <a:ext cx="528637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87DB4D7-09BD-4B00-9285-0E1657BB5822}"/>
                  </a:ext>
                </a:extLst>
              </p:cNvPr>
              <p:cNvSpPr txBox="1"/>
              <p:nvPr/>
            </p:nvSpPr>
            <p:spPr>
              <a:xfrm>
                <a:off x="6770510" y="3556335"/>
                <a:ext cx="1019168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360mm</a:t>
                </a:r>
              </a:p>
            </p:txBody>
          </p:sp>
          <p:sp>
            <p:nvSpPr>
              <p:cNvPr id="46" name="Arrow: Right 45">
                <a:extLst>
                  <a:ext uri="{FF2B5EF4-FFF2-40B4-BE49-F238E27FC236}">
                    <a16:creationId xmlns:a16="http://schemas.microsoft.com/office/drawing/2014/main" id="{C8490242-EF5A-43F9-8AE6-D4EFCE033131}"/>
                  </a:ext>
                </a:extLst>
              </p:cNvPr>
              <p:cNvSpPr/>
              <p:nvPr/>
            </p:nvSpPr>
            <p:spPr>
              <a:xfrm>
                <a:off x="3446282" y="1950473"/>
                <a:ext cx="438139" cy="122681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2C4F80D6-F4F4-46D5-9A78-54CFA747C983}"/>
                  </a:ext>
                </a:extLst>
              </p:cNvPr>
              <p:cNvSpPr/>
              <p:nvPr/>
            </p:nvSpPr>
            <p:spPr>
              <a:xfrm>
                <a:off x="3446282" y="2519724"/>
                <a:ext cx="438139" cy="122681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67A72D-29F3-4752-A54B-173F3256A04C}"/>
                  </a:ext>
                </a:extLst>
              </p:cNvPr>
              <p:cNvSpPr txBox="1"/>
              <p:nvPr/>
            </p:nvSpPr>
            <p:spPr>
              <a:xfrm>
                <a:off x="2619987" y="1857924"/>
                <a:ext cx="1019168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5 m/s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8E2D08D-1484-46E4-BB0A-F87679F35797}"/>
                  </a:ext>
                </a:extLst>
              </p:cNvPr>
              <p:cNvSpPr txBox="1"/>
              <p:nvPr/>
            </p:nvSpPr>
            <p:spPr>
              <a:xfrm>
                <a:off x="2629511" y="2418449"/>
                <a:ext cx="1019168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5 m/s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F93E463-0D9F-4859-9BB7-A663757BA6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0457" y="1835460"/>
                <a:ext cx="0" cy="94492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968742F-497D-4FCA-B83A-BCD7051EA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3281" y="1397559"/>
                <a:ext cx="0" cy="184002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0EF52D9-369E-4905-A8B1-51CE01697E7C}"/>
                  </a:ext>
                </a:extLst>
              </p:cNvPr>
              <p:cNvSpPr txBox="1"/>
              <p:nvPr/>
            </p:nvSpPr>
            <p:spPr>
              <a:xfrm>
                <a:off x="1050575" y="1293757"/>
                <a:ext cx="3300407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local 1D characteristic boundary condition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28B5239-B8BB-45E5-8630-114FB170E0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6171" y="1579360"/>
                <a:ext cx="0" cy="23575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CDA0F70-15E8-4AEB-8126-F889CDB319DA}"/>
                  </a:ext>
                </a:extLst>
              </p:cNvPr>
              <p:cNvGrpSpPr/>
              <p:nvPr/>
            </p:nvGrpSpPr>
            <p:grpSpPr>
              <a:xfrm>
                <a:off x="4565464" y="1884778"/>
                <a:ext cx="46197" cy="824809"/>
                <a:chOff x="2890832" y="1621141"/>
                <a:chExt cx="46197" cy="824809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B0F9E3B-0BCF-4B65-8B46-2025A4B2A998}"/>
                    </a:ext>
                  </a:extLst>
                </p:cNvPr>
                <p:cNvSpPr/>
                <p:nvPr/>
              </p:nvSpPr>
              <p:spPr>
                <a:xfrm>
                  <a:off x="2891310" y="1621141"/>
                  <a:ext cx="45719" cy="45719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0DB898D2-81EB-4B86-BBED-150DBB72B0CB}"/>
                    </a:ext>
                  </a:extLst>
                </p:cNvPr>
                <p:cNvSpPr/>
                <p:nvPr/>
              </p:nvSpPr>
              <p:spPr>
                <a:xfrm>
                  <a:off x="2890832" y="2400231"/>
                  <a:ext cx="45719" cy="45719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760E03AE-BA87-40B0-8181-51B0CDD943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8767" y="1966373"/>
                <a:ext cx="532347" cy="131287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E6482BC-D737-4D5F-AB89-C297A45DBE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42799" y="2727502"/>
                <a:ext cx="427427" cy="5517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7BE0417-F75D-43C0-AEA0-39FA46798EA5}"/>
                  </a:ext>
                </a:extLst>
              </p:cNvPr>
              <p:cNvSpPr txBox="1"/>
              <p:nvPr/>
            </p:nvSpPr>
            <p:spPr>
              <a:xfrm>
                <a:off x="2360439" y="3254227"/>
                <a:ext cx="2219321" cy="5232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passive scalar introduced close to burner exit </a:t>
                </a:r>
              </a:p>
            </p:txBody>
          </p:sp>
        </p:grpSp>
      </p:grpSp>
      <p:sp>
        <p:nvSpPr>
          <p:cNvPr id="60" name="TextShape 1">
            <a:extLst>
              <a:ext uri="{FF2B5EF4-FFF2-40B4-BE49-F238E27FC236}">
                <a16:creationId xmlns:a16="http://schemas.microsoft.com/office/drawing/2014/main" id="{3AAF5AAD-DB94-4A66-92C8-418C0A80434E}"/>
              </a:ext>
            </a:extLst>
          </p:cNvPr>
          <p:cNvSpPr txBox="1"/>
          <p:nvPr/>
        </p:nvSpPr>
        <p:spPr>
          <a:xfrm>
            <a:off x="2376033" y="339780"/>
            <a:ext cx="7203207" cy="53548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Numerical setup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95299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0" name="TextShape 1">
            <a:extLst>
              <a:ext uri="{FF2B5EF4-FFF2-40B4-BE49-F238E27FC236}">
                <a16:creationId xmlns:a16="http://schemas.microsoft.com/office/drawing/2014/main" id="{47960DA7-502A-4E11-A9F3-E258FA04B0E3}"/>
              </a:ext>
            </a:extLst>
          </p:cNvPr>
          <p:cNvSpPr txBox="1"/>
          <p:nvPr/>
        </p:nvSpPr>
        <p:spPr>
          <a:xfrm>
            <a:off x="2376033" y="339780"/>
            <a:ext cx="7203207" cy="53548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Unperturbed flow</a:t>
            </a:r>
            <a:endParaRPr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4E107-5504-4971-9E86-C6FD916C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085" y="950295"/>
            <a:ext cx="3390841" cy="220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B0E013-FF34-4FB4-9495-827C2B217701}"/>
              </a:ext>
            </a:extLst>
          </p:cNvPr>
          <p:cNvSpPr txBox="1"/>
          <p:nvPr/>
        </p:nvSpPr>
        <p:spPr>
          <a:xfrm>
            <a:off x="6133112" y="1853640"/>
            <a:ext cx="1871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time-averaged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9D53F1-7279-44CC-82D0-D8C5CDA4A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403" y="3742857"/>
            <a:ext cx="3369523" cy="220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3ACAC1-3E10-4142-B3AF-C936EE2DA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90" y="3729771"/>
            <a:ext cx="5196519" cy="220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6E11A-7636-4B1F-A69E-AE9943F92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206" y="993764"/>
            <a:ext cx="5190703" cy="220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90DC24-30ED-4001-B24A-B89B73953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750" y="3301389"/>
            <a:ext cx="3609744" cy="3275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50CA19-CF10-4DB9-A153-133D4AC76C9E}"/>
              </a:ext>
            </a:extLst>
          </p:cNvPr>
          <p:cNvSpPr txBox="1"/>
          <p:nvPr/>
        </p:nvSpPr>
        <p:spPr>
          <a:xfrm>
            <a:off x="8565879" y="3272700"/>
            <a:ext cx="230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passive scalar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08E453-5EC0-450F-B38B-B70E14DBF78C}"/>
              </a:ext>
            </a:extLst>
          </p:cNvPr>
          <p:cNvSpPr txBox="1"/>
          <p:nvPr/>
        </p:nvSpPr>
        <p:spPr>
          <a:xfrm>
            <a:off x="6133111" y="4633116"/>
            <a:ext cx="1871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instantaneous</a:t>
            </a:r>
          </a:p>
        </p:txBody>
      </p:sp>
    </p:spTree>
    <p:extLst>
      <p:ext uri="{BB962C8B-B14F-4D97-AF65-F5344CB8AC3E}">
        <p14:creationId xmlns:p14="http://schemas.microsoft.com/office/powerpoint/2010/main" val="119384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2" name="TextShape 1">
            <a:extLst>
              <a:ext uri="{FF2B5EF4-FFF2-40B4-BE49-F238E27FC236}">
                <a16:creationId xmlns:a16="http://schemas.microsoft.com/office/drawing/2014/main" id="{100978C5-3B24-474D-8FBF-3E018F8174C9}"/>
              </a:ext>
            </a:extLst>
          </p:cNvPr>
          <p:cNvSpPr txBox="1"/>
          <p:nvPr/>
        </p:nvSpPr>
        <p:spPr>
          <a:xfrm>
            <a:off x="1396046" y="361368"/>
            <a:ext cx="9395172" cy="53548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Theoretical model for acoustic-hydrodynamic interaction </a:t>
            </a:r>
            <a:endParaRPr sz="28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764AB3-6727-4F15-8DB7-A878A27C7DE0}"/>
              </a:ext>
            </a:extLst>
          </p:cNvPr>
          <p:cNvGrpSpPr/>
          <p:nvPr/>
        </p:nvGrpSpPr>
        <p:grpSpPr>
          <a:xfrm>
            <a:off x="7941291" y="1349789"/>
            <a:ext cx="3874663" cy="2732037"/>
            <a:chOff x="8012537" y="1271164"/>
            <a:chExt cx="3874663" cy="27320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07CA41-4BBD-4DE6-B451-09732C8E9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2537" y="3301634"/>
              <a:ext cx="3874663" cy="7015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C84165-3C72-4AA4-A427-C4DEC8A43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18494" y="1271164"/>
              <a:ext cx="2933700" cy="2057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1A36D6-D306-46AE-AA91-929079CBA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5759" y="1977455"/>
              <a:ext cx="3055620" cy="12001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DE66D16-C77E-4AEB-B4D3-CCC8789EB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09040" y="1636256"/>
              <a:ext cx="643890" cy="217170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0E537C3-E371-4637-B129-17AB6AC8BA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0985" y="1840048"/>
              <a:ext cx="0" cy="308046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E5FE3D3-4975-4A64-B2D2-2EAA297552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2151" y="1503137"/>
              <a:ext cx="0" cy="594706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Shape 6">
            <a:extLst>
              <a:ext uri="{FF2B5EF4-FFF2-40B4-BE49-F238E27FC236}">
                <a16:creationId xmlns:a16="http://schemas.microsoft.com/office/drawing/2014/main" id="{BC92918D-8A69-403A-B80B-04BEBAB8EFA2}"/>
              </a:ext>
            </a:extLst>
          </p:cNvPr>
          <p:cNvSpPr txBox="1"/>
          <p:nvPr/>
        </p:nvSpPr>
        <p:spPr>
          <a:xfrm>
            <a:off x="2020829" y="4916157"/>
            <a:ext cx="8145607" cy="863862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171450" indent="-171450">
              <a:buFont typeface="Wingdings" charset="2"/>
              <a:buChar char="Ø"/>
            </a:pPr>
            <a:r>
              <a:rPr lang="en-GB" i="1" dirty="0"/>
              <a:t>J. Su, D. Yang and A. S. </a:t>
            </a:r>
            <a:r>
              <a:rPr lang="en-GB" i="1" dirty="0" err="1"/>
              <a:t>Morgans</a:t>
            </a:r>
            <a:r>
              <a:rPr lang="en-GB" i="1" dirty="0"/>
              <a:t>, submitted to Journal of Sound and Vibration, 2020  </a:t>
            </a:r>
          </a:p>
          <a:p>
            <a:pPr marL="171450" indent="-171450">
              <a:buFont typeface="Wingdings" charset="2"/>
              <a:buChar char="Ø"/>
            </a:pPr>
            <a:r>
              <a:rPr lang="en-GB" i="1" dirty="0"/>
              <a:t>D. Yang and A. S. </a:t>
            </a:r>
            <a:r>
              <a:rPr lang="en-GB" i="1" dirty="0" err="1"/>
              <a:t>Morgans</a:t>
            </a:r>
            <a:r>
              <a:rPr lang="en-GB" i="1" dirty="0"/>
              <a:t>, in Journal of Sound and Vibration, Vol. 384,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51DCE-CAB4-490A-AC5C-E9BBC3EBB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46" y="1148237"/>
            <a:ext cx="7200000" cy="32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4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C3C5E5-0905-4E2B-9B1A-968A1D01D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01" y="1780022"/>
            <a:ext cx="5280000" cy="342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375479FF-0464-44C4-9210-2D40D215EFFB}"/>
              </a:ext>
            </a:extLst>
          </p:cNvPr>
          <p:cNvSpPr txBox="1"/>
          <p:nvPr/>
        </p:nvSpPr>
        <p:spPr>
          <a:xfrm>
            <a:off x="2492029" y="341142"/>
            <a:ext cx="7203207" cy="110284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Reflection and transmission coefficients</a:t>
            </a:r>
          </a:p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(with respect to upstream incident wave)</a:t>
            </a:r>
          </a:p>
          <a:p>
            <a:pPr algn="ctr"/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ADE56E-2CDA-4385-8975-017AB9B894DD}"/>
                  </a:ext>
                </a:extLst>
              </p:cNvPr>
              <p:cNvSpPr txBox="1"/>
              <p:nvPr/>
            </p:nvSpPr>
            <p:spPr>
              <a:xfrm>
                <a:off x="2064031" y="1380590"/>
                <a:ext cx="22105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uu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ADE56E-2CDA-4385-8975-017AB9B89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031" y="1380590"/>
                <a:ext cx="2210540" cy="400110"/>
              </a:xfrm>
              <a:prstGeom prst="rect">
                <a:avLst/>
              </a:prstGeom>
              <a:blipFill>
                <a:blip r:embed="rId3"/>
                <a:stretch>
                  <a:fillRect t="-6061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38935D6-7EAE-4A5C-BEA8-76B15CA0F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09" y="1771315"/>
            <a:ext cx="5234087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DD10CD-F179-4991-87DF-3C8353896C83}"/>
                  </a:ext>
                </a:extLst>
              </p:cNvPr>
              <p:cNvSpPr txBox="1"/>
              <p:nvPr/>
            </p:nvSpPr>
            <p:spPr>
              <a:xfrm>
                <a:off x="7903382" y="1374532"/>
                <a:ext cx="2210540" cy="41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ud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DD10CD-F179-4991-87DF-3C8353896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382" y="1374532"/>
                <a:ext cx="2210540" cy="417230"/>
              </a:xfrm>
              <a:prstGeom prst="rect">
                <a:avLst/>
              </a:prstGeom>
              <a:blipFill>
                <a:blip r:embed="rId5"/>
                <a:stretch>
                  <a:fillRect t="-144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64A96AF-8D79-4EDF-AA75-893081350F77}"/>
              </a:ext>
            </a:extLst>
          </p:cNvPr>
          <p:cNvGrpSpPr/>
          <p:nvPr/>
        </p:nvGrpSpPr>
        <p:grpSpPr>
          <a:xfrm>
            <a:off x="1103061" y="5224869"/>
            <a:ext cx="10157845" cy="434883"/>
            <a:chOff x="1103061" y="5224869"/>
            <a:chExt cx="10157845" cy="43488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12AC68D-4AFA-40C8-A3B3-258E70B2B35E}"/>
                </a:ext>
              </a:extLst>
            </p:cNvPr>
            <p:cNvGrpSpPr/>
            <p:nvPr/>
          </p:nvGrpSpPr>
          <p:grpSpPr>
            <a:xfrm>
              <a:off x="2680957" y="5224869"/>
              <a:ext cx="8579949" cy="434883"/>
              <a:chOff x="2138692" y="5206547"/>
              <a:chExt cx="8579949" cy="434883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914070C-396F-4DB0-87E3-81DEA6B98F5F}"/>
                  </a:ext>
                </a:extLst>
              </p:cNvPr>
              <p:cNvGrpSpPr/>
              <p:nvPr/>
            </p:nvGrpSpPr>
            <p:grpSpPr>
              <a:xfrm>
                <a:off x="2138692" y="5241320"/>
                <a:ext cx="3919855" cy="400110"/>
                <a:chOff x="2138692" y="5241320"/>
                <a:chExt cx="3919855" cy="400110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3E10ECF-F598-42DF-B092-AD59F2BA74B1}"/>
                    </a:ext>
                  </a:extLst>
                </p:cNvPr>
                <p:cNvSpPr txBox="1"/>
                <p:nvPr/>
              </p:nvSpPr>
              <p:spPr>
                <a:xfrm>
                  <a:off x="2140397" y="5241320"/>
                  <a:ext cx="39181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/>
                    <a:t>Present model: u</a:t>
                  </a:r>
                  <a:r>
                    <a:rPr lang="en-GB" sz="2000" baseline="-25000" dirty="0"/>
                    <a:t>c</a:t>
                  </a:r>
                  <a:r>
                    <a:rPr lang="en-GB" sz="2000" dirty="0"/>
                    <a:t> = 6.7m/s</a:t>
                  </a: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5B342AB-8BD6-41D4-B707-404F62EC78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8692" y="5439417"/>
                  <a:ext cx="488344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6F41A5F-7D66-4761-8A98-85BBD9DD2F23}"/>
                  </a:ext>
                </a:extLst>
              </p:cNvPr>
              <p:cNvGrpSpPr/>
              <p:nvPr/>
            </p:nvGrpSpPr>
            <p:grpSpPr>
              <a:xfrm>
                <a:off x="8954756" y="5206547"/>
                <a:ext cx="1763885" cy="430887"/>
                <a:chOff x="8924551" y="5219502"/>
                <a:chExt cx="1763885" cy="43088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FD8AF7D-2DB2-4C26-9AB4-2E3E78B9207D}"/>
                    </a:ext>
                  </a:extLst>
                </p:cNvPr>
                <p:cNvSpPr txBox="1"/>
                <p:nvPr/>
              </p:nvSpPr>
              <p:spPr>
                <a:xfrm>
                  <a:off x="8924551" y="5219502"/>
                  <a:ext cx="176388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200" dirty="0"/>
                    <a:t>CFD</a:t>
                  </a: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48B7238-6236-4483-A15E-BE251CA13A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84986" y="538331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61E3AA1-FE06-4D03-876B-5BC4E44F3ADA}"/>
                  </a:ext>
                </a:extLst>
              </p:cNvPr>
              <p:cNvGrpSpPr/>
              <p:nvPr/>
            </p:nvGrpSpPr>
            <p:grpSpPr>
              <a:xfrm>
                <a:off x="5814375" y="5237324"/>
                <a:ext cx="3779626" cy="400110"/>
                <a:chOff x="5814375" y="5237324"/>
                <a:chExt cx="3779626" cy="400110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C9D629B-5F8A-4111-B84F-BBDEC483727D}"/>
                    </a:ext>
                  </a:extLst>
                </p:cNvPr>
                <p:cNvSpPr txBox="1"/>
                <p:nvPr/>
              </p:nvSpPr>
              <p:spPr>
                <a:xfrm>
                  <a:off x="5903434" y="5237324"/>
                  <a:ext cx="369056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/>
                    <a:t>Present model: u</a:t>
                  </a:r>
                  <a:r>
                    <a:rPr lang="en-GB" sz="2000" baseline="-25000" dirty="0"/>
                    <a:t>c</a:t>
                  </a:r>
                  <a:r>
                    <a:rPr lang="en-GB" sz="2000" dirty="0"/>
                    <a:t> = 10m/s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949F549-2C27-4AC5-B61D-7793EDFF85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14375" y="5439417"/>
                  <a:ext cx="488344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09EF94-A627-466D-9443-C56A13E8ECE0}"/>
                </a:ext>
              </a:extLst>
            </p:cNvPr>
            <p:cNvSpPr txBox="1"/>
            <p:nvPr/>
          </p:nvSpPr>
          <p:spPr>
            <a:xfrm>
              <a:off x="1103061" y="5236367"/>
              <a:ext cx="1302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Amplitude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D6DE514-8EE6-4456-BB22-BD2BDA4A60E1}"/>
              </a:ext>
            </a:extLst>
          </p:cNvPr>
          <p:cNvGrpSpPr/>
          <p:nvPr/>
        </p:nvGrpSpPr>
        <p:grpSpPr>
          <a:xfrm>
            <a:off x="1103061" y="5601206"/>
            <a:ext cx="10157845" cy="434883"/>
            <a:chOff x="1103061" y="5601206"/>
            <a:chExt cx="10157845" cy="43488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B2E4883-C519-4F3A-BD4F-D2632CBC56E0}"/>
                </a:ext>
              </a:extLst>
            </p:cNvPr>
            <p:cNvGrpSpPr/>
            <p:nvPr/>
          </p:nvGrpSpPr>
          <p:grpSpPr>
            <a:xfrm>
              <a:off x="2680957" y="5635979"/>
              <a:ext cx="3919855" cy="400110"/>
              <a:chOff x="2138692" y="5241320"/>
              <a:chExt cx="3919855" cy="400110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099796F-9598-4A8C-8064-A80ACC5B65E8}"/>
                  </a:ext>
                </a:extLst>
              </p:cNvPr>
              <p:cNvSpPr txBox="1"/>
              <p:nvPr/>
            </p:nvSpPr>
            <p:spPr>
              <a:xfrm>
                <a:off x="2140397" y="5241320"/>
                <a:ext cx="3918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Present model: u</a:t>
                </a:r>
                <a:r>
                  <a:rPr lang="en-GB" sz="2000" baseline="-25000" dirty="0"/>
                  <a:t>c</a:t>
                </a:r>
                <a:r>
                  <a:rPr lang="en-GB" sz="2000" dirty="0"/>
                  <a:t> = 6.7m/s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B8D656E-94A9-482C-A26C-CBAF36557D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8692" y="5439417"/>
                <a:ext cx="488344" cy="0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D941AF4-3A97-47DF-A230-583E9EE16DE7}"/>
                </a:ext>
              </a:extLst>
            </p:cNvPr>
            <p:cNvGrpSpPr/>
            <p:nvPr/>
          </p:nvGrpSpPr>
          <p:grpSpPr>
            <a:xfrm>
              <a:off x="9497021" y="5601206"/>
              <a:ext cx="1763885" cy="430887"/>
              <a:chOff x="8924551" y="5219502"/>
              <a:chExt cx="1763885" cy="430887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CA639F9-43F5-4717-A53B-A61D1FA2C151}"/>
                  </a:ext>
                </a:extLst>
              </p:cNvPr>
              <p:cNvSpPr txBox="1"/>
              <p:nvPr/>
            </p:nvSpPr>
            <p:spPr>
              <a:xfrm>
                <a:off x="8924551" y="5219502"/>
                <a:ext cx="17638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/>
                  <a:t>CFD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2CFF6C3-7B33-471F-B842-18F884F0D5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84986" y="5383313"/>
                <a:ext cx="108000" cy="10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768120-D479-44C6-8728-E9CA0CD56390}"/>
                </a:ext>
              </a:extLst>
            </p:cNvPr>
            <p:cNvGrpSpPr/>
            <p:nvPr/>
          </p:nvGrpSpPr>
          <p:grpSpPr>
            <a:xfrm>
              <a:off x="6356640" y="5631983"/>
              <a:ext cx="3779626" cy="400110"/>
              <a:chOff x="6356640" y="5631983"/>
              <a:chExt cx="3779626" cy="40011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6D92450-9D4F-4B5F-9D8B-A8F7C6F52FEE}"/>
                  </a:ext>
                </a:extLst>
              </p:cNvPr>
              <p:cNvSpPr txBox="1"/>
              <p:nvPr/>
            </p:nvSpPr>
            <p:spPr>
              <a:xfrm>
                <a:off x="6445699" y="5631983"/>
                <a:ext cx="3690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Present model: u</a:t>
                </a:r>
                <a:r>
                  <a:rPr lang="en-GB" sz="2000" baseline="-25000" dirty="0"/>
                  <a:t>c</a:t>
                </a:r>
                <a:r>
                  <a:rPr lang="en-GB" sz="2000" dirty="0"/>
                  <a:t> = 10m/s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5C8239A-05A2-427D-BE43-89E4D2DEDC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6640" y="5834076"/>
                <a:ext cx="48834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078D8A-0B88-41CE-91AE-673421339262}"/>
                </a:ext>
              </a:extLst>
            </p:cNvPr>
            <p:cNvSpPr txBox="1"/>
            <p:nvPr/>
          </p:nvSpPr>
          <p:spPr>
            <a:xfrm>
              <a:off x="1103061" y="5612704"/>
              <a:ext cx="1302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07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7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1261B-166D-427C-8148-F7AC05187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683" y="982192"/>
            <a:ext cx="7801899" cy="48936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1B0EF0-ED2A-47BE-8AB2-D8EF86C09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988" y="1944211"/>
            <a:ext cx="1773955" cy="796724"/>
          </a:xfrm>
          <a:prstGeom prst="rect">
            <a:avLst/>
          </a:prstGeom>
        </p:spPr>
      </p:pic>
      <p:sp>
        <p:nvSpPr>
          <p:cNvPr id="10" name="TextShape 1">
            <a:extLst>
              <a:ext uri="{FF2B5EF4-FFF2-40B4-BE49-F238E27FC236}">
                <a16:creationId xmlns:a16="http://schemas.microsoft.com/office/drawing/2014/main" id="{6913BBD5-24A7-4CC3-8AC6-E073C014A8CF}"/>
              </a:ext>
            </a:extLst>
          </p:cNvPr>
          <p:cNvSpPr txBox="1"/>
          <p:nvPr/>
        </p:nvSpPr>
        <p:spPr>
          <a:xfrm>
            <a:off x="2492028" y="309401"/>
            <a:ext cx="7203207" cy="53548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Rayleigh conductivity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63875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6D0C36-C046-4938-AD46-4008A211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" y="1843068"/>
            <a:ext cx="4320000" cy="30310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8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C6AC3-9712-4AD6-BCCB-3CE3818ED00F}"/>
              </a:ext>
            </a:extLst>
          </p:cNvPr>
          <p:cNvSpPr txBox="1"/>
          <p:nvPr/>
        </p:nvSpPr>
        <p:spPr>
          <a:xfrm>
            <a:off x="9495777" y="4605623"/>
            <a:ext cx="1945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Frequency [Hz]</a:t>
            </a:r>
          </a:p>
        </p:txBody>
      </p:sp>
      <p:sp>
        <p:nvSpPr>
          <p:cNvPr id="11" name="TextShape 1">
            <a:extLst>
              <a:ext uri="{FF2B5EF4-FFF2-40B4-BE49-F238E27FC236}">
                <a16:creationId xmlns:a16="http://schemas.microsoft.com/office/drawing/2014/main" id="{8B2FBB7B-0A6C-4A35-A5EF-4BC09A52B756}"/>
              </a:ext>
            </a:extLst>
          </p:cNvPr>
          <p:cNvSpPr txBox="1"/>
          <p:nvPr/>
        </p:nvSpPr>
        <p:spPr>
          <a:xfrm>
            <a:off x="2492029" y="341142"/>
            <a:ext cx="7203207" cy="110284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Forced simulation at 600Hz</a:t>
            </a:r>
          </a:p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(DMD of azimuthal vorticity)</a:t>
            </a:r>
          </a:p>
          <a:p>
            <a:pPr algn="ctr"/>
            <a:endParaRPr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1AB83-247C-4267-8374-D6F16B311F4D}"/>
              </a:ext>
            </a:extLst>
          </p:cNvPr>
          <p:cNvSpPr txBox="1"/>
          <p:nvPr/>
        </p:nvSpPr>
        <p:spPr>
          <a:xfrm>
            <a:off x="8992025" y="4963302"/>
            <a:ext cx="29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Spectrum of L2-norm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D0DC1F-11C5-4940-B975-4B7B32D37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99" y="1840435"/>
            <a:ext cx="3436620" cy="27451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DA846F-33DF-4137-9975-8D08FED27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451" y="1836467"/>
            <a:ext cx="4336447" cy="30592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B774D4-0B56-4FAD-8687-918D9A779D45}"/>
              </a:ext>
            </a:extLst>
          </p:cNvPr>
          <p:cNvSpPr txBox="1"/>
          <p:nvPr/>
        </p:nvSpPr>
        <p:spPr>
          <a:xfrm>
            <a:off x="1127306" y="1584606"/>
            <a:ext cx="21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Fundamental mode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EBF298-3E4E-4CD1-9B16-D7FC093F00B3}"/>
              </a:ext>
            </a:extLst>
          </p:cNvPr>
          <p:cNvSpPr txBox="1"/>
          <p:nvPr/>
        </p:nvSpPr>
        <p:spPr>
          <a:xfrm>
            <a:off x="5415580" y="1584606"/>
            <a:ext cx="21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Second harmonic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D0539C-887E-4B95-BB41-41CBE6AE6A40}"/>
              </a:ext>
            </a:extLst>
          </p:cNvPr>
          <p:cNvSpPr txBox="1"/>
          <p:nvPr/>
        </p:nvSpPr>
        <p:spPr>
          <a:xfrm>
            <a:off x="821204" y="4931829"/>
            <a:ext cx="280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Real part of DMD mode of 600Hz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644641-6545-4096-88C1-19C46F27ECA1}"/>
              </a:ext>
            </a:extLst>
          </p:cNvPr>
          <p:cNvSpPr txBox="1"/>
          <p:nvPr/>
        </p:nvSpPr>
        <p:spPr>
          <a:xfrm>
            <a:off x="5066655" y="4923595"/>
            <a:ext cx="280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Real part of DMD mode of 1200Hz</a:t>
            </a:r>
          </a:p>
        </p:txBody>
      </p:sp>
    </p:spTree>
    <p:extLst>
      <p:ext uri="{BB962C8B-B14F-4D97-AF65-F5344CB8AC3E}">
        <p14:creationId xmlns:p14="http://schemas.microsoft.com/office/powerpoint/2010/main" val="234476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4B329-4FED-4AC4-8965-7037925E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014"/>
            <a:ext cx="4320000" cy="30426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42B919-92F3-4298-B244-2472BBABB076}"/>
              </a:ext>
            </a:extLst>
          </p:cNvPr>
          <p:cNvSpPr/>
          <p:nvPr/>
        </p:nvSpPr>
        <p:spPr>
          <a:xfrm>
            <a:off x="-4730" y="6118935"/>
            <a:ext cx="12196730" cy="75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1CF7-B597-4B82-946F-2BD406A4BD0E}"/>
              </a:ext>
            </a:extLst>
          </p:cNvPr>
          <p:cNvSpPr txBox="1"/>
          <p:nvPr/>
        </p:nvSpPr>
        <p:spPr>
          <a:xfrm>
            <a:off x="11017188" y="6309350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179FDD7-9C01-4286-84FA-0E3C9D8DAF50}" type="slidenum">
              <a:rPr lang="en-GB" smtClean="0">
                <a:solidFill>
                  <a:schemeClr val="bg1"/>
                </a:solidFill>
              </a:rPr>
              <a:pPr algn="ctr"/>
              <a:t>9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EB3D7-7638-49AC-81D1-FDCDC4C224D0}"/>
              </a:ext>
            </a:extLst>
          </p:cNvPr>
          <p:cNvSpPr txBox="1"/>
          <p:nvPr/>
        </p:nvSpPr>
        <p:spPr>
          <a:xfrm>
            <a:off x="5170356" y="6304964"/>
            <a:ext cx="18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16/09/2020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5849-98B3-46E0-8B37-17445F239336}"/>
              </a:ext>
            </a:extLst>
          </p:cNvPr>
          <p:cNvSpPr txBox="1"/>
          <p:nvPr/>
        </p:nvSpPr>
        <p:spPr>
          <a:xfrm>
            <a:off x="162757" y="6140073"/>
            <a:ext cx="2814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J. Su et 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Imperial College London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DA4AFD-5D05-4C79-BD2D-179DA23C1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376" y="1836467"/>
            <a:ext cx="4320000" cy="3046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919B9D-3058-4076-ACCB-3EB74BC67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999" y="1834202"/>
            <a:ext cx="3456372" cy="2771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C6AC3-9712-4AD6-BCCB-3CE3818ED00F}"/>
              </a:ext>
            </a:extLst>
          </p:cNvPr>
          <p:cNvSpPr txBox="1"/>
          <p:nvPr/>
        </p:nvSpPr>
        <p:spPr>
          <a:xfrm>
            <a:off x="9409167" y="4605623"/>
            <a:ext cx="1945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Frequency [Hz]</a:t>
            </a:r>
          </a:p>
        </p:txBody>
      </p:sp>
      <p:sp>
        <p:nvSpPr>
          <p:cNvPr id="11" name="TextShape 1">
            <a:extLst>
              <a:ext uri="{FF2B5EF4-FFF2-40B4-BE49-F238E27FC236}">
                <a16:creationId xmlns:a16="http://schemas.microsoft.com/office/drawing/2014/main" id="{8B2FBB7B-0A6C-4A35-A5EF-4BC09A52B756}"/>
              </a:ext>
            </a:extLst>
          </p:cNvPr>
          <p:cNvSpPr txBox="1"/>
          <p:nvPr/>
        </p:nvSpPr>
        <p:spPr>
          <a:xfrm>
            <a:off x="2492029" y="341142"/>
            <a:ext cx="7203207" cy="110284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Forced simulation at 600Hz</a:t>
            </a:r>
          </a:p>
          <a:p>
            <a:pPr algn="ctr"/>
            <a:r>
              <a:rPr lang="en-GB" sz="2800" dirty="0">
                <a:solidFill>
                  <a:srgbClr val="0066CC"/>
                </a:solidFill>
                <a:latin typeface="Arial"/>
              </a:rPr>
              <a:t>(DMD of pressure)</a:t>
            </a:r>
          </a:p>
          <a:p>
            <a:pPr algn="ctr"/>
            <a:endParaRPr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1AB83-247C-4267-8374-D6F16B311F4D}"/>
              </a:ext>
            </a:extLst>
          </p:cNvPr>
          <p:cNvSpPr txBox="1"/>
          <p:nvPr/>
        </p:nvSpPr>
        <p:spPr>
          <a:xfrm>
            <a:off x="8992025" y="4963302"/>
            <a:ext cx="295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Spectrum of L2-norm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991C57-15F1-4CC1-B30C-75F47C49F2C6}"/>
              </a:ext>
            </a:extLst>
          </p:cNvPr>
          <p:cNvSpPr txBox="1"/>
          <p:nvPr/>
        </p:nvSpPr>
        <p:spPr>
          <a:xfrm>
            <a:off x="2635905" y="4963302"/>
            <a:ext cx="3368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DMD mode of 600Hz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A06EE3-2523-4728-86F9-DBD5E8BFFCC5}"/>
              </a:ext>
            </a:extLst>
          </p:cNvPr>
          <p:cNvSpPr txBox="1"/>
          <p:nvPr/>
        </p:nvSpPr>
        <p:spPr>
          <a:xfrm>
            <a:off x="1012360" y="1580462"/>
            <a:ext cx="21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Real part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720A3-9B6A-44E0-921F-1B069F155201}"/>
              </a:ext>
            </a:extLst>
          </p:cNvPr>
          <p:cNvSpPr txBox="1"/>
          <p:nvPr/>
        </p:nvSpPr>
        <p:spPr>
          <a:xfrm>
            <a:off x="5303231" y="1583290"/>
            <a:ext cx="2192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Imaginary part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48409B-D0E4-485A-BBEA-699F9987673B}"/>
              </a:ext>
            </a:extLst>
          </p:cNvPr>
          <p:cNvSpPr>
            <a:spLocks noChangeAspect="1"/>
          </p:cNvSpPr>
          <p:nvPr/>
        </p:nvSpPr>
        <p:spPr>
          <a:xfrm>
            <a:off x="712470" y="2437612"/>
            <a:ext cx="43200" cy="43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36AC40-5B0D-4B5D-B03E-231294889A41}"/>
              </a:ext>
            </a:extLst>
          </p:cNvPr>
          <p:cNvSpPr>
            <a:spLocks noChangeAspect="1"/>
          </p:cNvSpPr>
          <p:nvPr/>
        </p:nvSpPr>
        <p:spPr>
          <a:xfrm>
            <a:off x="860258" y="2397802"/>
            <a:ext cx="43200" cy="43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8B2636-33A7-446C-B62F-A80C822DADC4}"/>
              </a:ext>
            </a:extLst>
          </p:cNvPr>
          <p:cNvSpPr>
            <a:spLocks noChangeAspect="1"/>
          </p:cNvSpPr>
          <p:nvPr/>
        </p:nvSpPr>
        <p:spPr>
          <a:xfrm>
            <a:off x="1059038" y="2393992"/>
            <a:ext cx="43200" cy="43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36A024-BE51-42F6-BA84-497F68364F0E}"/>
              </a:ext>
            </a:extLst>
          </p:cNvPr>
          <p:cNvSpPr>
            <a:spLocks noChangeAspect="1"/>
          </p:cNvSpPr>
          <p:nvPr/>
        </p:nvSpPr>
        <p:spPr>
          <a:xfrm>
            <a:off x="1254008" y="2426182"/>
            <a:ext cx="43200" cy="43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842F5B-F6DC-4448-B5E6-6ADFEE197ECA}"/>
              </a:ext>
            </a:extLst>
          </p:cNvPr>
          <p:cNvSpPr>
            <a:spLocks noChangeAspect="1"/>
          </p:cNvSpPr>
          <p:nvPr/>
        </p:nvSpPr>
        <p:spPr>
          <a:xfrm>
            <a:off x="1459230" y="2490456"/>
            <a:ext cx="43200" cy="43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515D466-ED58-4B3A-8206-2310E5B81884}"/>
              </a:ext>
            </a:extLst>
          </p:cNvPr>
          <p:cNvSpPr>
            <a:spLocks noChangeAspect="1"/>
          </p:cNvSpPr>
          <p:nvPr/>
        </p:nvSpPr>
        <p:spPr>
          <a:xfrm>
            <a:off x="784459" y="2410916"/>
            <a:ext cx="43200" cy="43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0D48C3-25C2-438C-96AB-49F6A404BF7F}"/>
              </a:ext>
            </a:extLst>
          </p:cNvPr>
          <p:cNvSpPr>
            <a:spLocks noChangeAspect="1"/>
          </p:cNvSpPr>
          <p:nvPr/>
        </p:nvSpPr>
        <p:spPr>
          <a:xfrm>
            <a:off x="961429" y="2392824"/>
            <a:ext cx="43200" cy="43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8A4FADB-9011-4590-B4FF-6ABB948475CB}"/>
              </a:ext>
            </a:extLst>
          </p:cNvPr>
          <p:cNvSpPr>
            <a:spLocks noChangeAspect="1"/>
          </p:cNvSpPr>
          <p:nvPr/>
        </p:nvSpPr>
        <p:spPr>
          <a:xfrm>
            <a:off x="1156399" y="2408182"/>
            <a:ext cx="43200" cy="43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C53066-F497-4939-A4AE-0CFA3426E416}"/>
              </a:ext>
            </a:extLst>
          </p:cNvPr>
          <p:cNvSpPr>
            <a:spLocks noChangeAspect="1"/>
          </p:cNvSpPr>
          <p:nvPr/>
        </p:nvSpPr>
        <p:spPr>
          <a:xfrm>
            <a:off x="1356360" y="2461234"/>
            <a:ext cx="43200" cy="43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1AE373A-C5CD-4EF3-B173-012480100D1C}"/>
              </a:ext>
            </a:extLst>
          </p:cNvPr>
          <p:cNvSpPr>
            <a:spLocks noChangeAspect="1"/>
          </p:cNvSpPr>
          <p:nvPr/>
        </p:nvSpPr>
        <p:spPr>
          <a:xfrm>
            <a:off x="1562100" y="2537434"/>
            <a:ext cx="43200" cy="43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0A1DFF3-D3F2-4C62-B9CD-C7BAFC5D59A4}"/>
              </a:ext>
            </a:extLst>
          </p:cNvPr>
          <p:cNvSpPr>
            <a:spLocks noChangeAspect="1"/>
          </p:cNvSpPr>
          <p:nvPr/>
        </p:nvSpPr>
        <p:spPr>
          <a:xfrm>
            <a:off x="805219" y="2602204"/>
            <a:ext cx="43200" cy="43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123A1C-D0DB-4752-8C1C-BF2F28E97EB6}"/>
              </a:ext>
            </a:extLst>
          </p:cNvPr>
          <p:cNvSpPr>
            <a:spLocks noChangeAspect="1"/>
          </p:cNvSpPr>
          <p:nvPr/>
        </p:nvSpPr>
        <p:spPr>
          <a:xfrm>
            <a:off x="1034727" y="2608748"/>
            <a:ext cx="43200" cy="43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B59A61F-5BBF-43FC-A7D2-7E75A4C37E1C}"/>
              </a:ext>
            </a:extLst>
          </p:cNvPr>
          <p:cNvSpPr>
            <a:spLocks noChangeAspect="1"/>
          </p:cNvSpPr>
          <p:nvPr/>
        </p:nvSpPr>
        <p:spPr>
          <a:xfrm>
            <a:off x="1228388" y="2677273"/>
            <a:ext cx="43200" cy="43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F2D51D-EE8A-4A53-8A8D-9B431ECBED1F}"/>
              </a:ext>
            </a:extLst>
          </p:cNvPr>
          <p:cNvSpPr>
            <a:spLocks noChangeAspect="1"/>
          </p:cNvSpPr>
          <p:nvPr/>
        </p:nvSpPr>
        <p:spPr>
          <a:xfrm>
            <a:off x="1448059" y="2787529"/>
            <a:ext cx="43200" cy="43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C4916AA-BE74-4EEF-AD61-35E5C24F3688}"/>
              </a:ext>
            </a:extLst>
          </p:cNvPr>
          <p:cNvSpPr>
            <a:spLocks noChangeAspect="1"/>
          </p:cNvSpPr>
          <p:nvPr/>
        </p:nvSpPr>
        <p:spPr>
          <a:xfrm>
            <a:off x="917472" y="2590748"/>
            <a:ext cx="43200" cy="43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1EBFC49-5420-4029-BA62-60BEA56A0366}"/>
              </a:ext>
            </a:extLst>
          </p:cNvPr>
          <p:cNvSpPr>
            <a:spLocks noChangeAspect="1"/>
          </p:cNvSpPr>
          <p:nvPr/>
        </p:nvSpPr>
        <p:spPr>
          <a:xfrm>
            <a:off x="1132099" y="2637489"/>
            <a:ext cx="43200" cy="43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3750ACD-DEFF-47C1-8BAD-0CB317E2459C}"/>
              </a:ext>
            </a:extLst>
          </p:cNvPr>
          <p:cNvSpPr>
            <a:spLocks noChangeAspect="1"/>
          </p:cNvSpPr>
          <p:nvPr/>
        </p:nvSpPr>
        <p:spPr>
          <a:xfrm>
            <a:off x="1330999" y="2724124"/>
            <a:ext cx="43200" cy="43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68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4811</TotalTime>
  <Words>1302</Words>
  <Application>Microsoft Office PowerPoint</Application>
  <PresentationFormat>Widescreen</PresentationFormat>
  <Paragraphs>329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jialin su</dc:creator>
  <cp:lastModifiedBy>Jialin Su</cp:lastModifiedBy>
  <cp:revision>159</cp:revision>
  <dcterms:created xsi:type="dcterms:W3CDTF">2020-09-04T20:20:25Z</dcterms:created>
  <dcterms:modified xsi:type="dcterms:W3CDTF">2020-09-16T12:34:06Z</dcterms:modified>
</cp:coreProperties>
</file>