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notesMasterIdLst>
    <p:notesMasterId r:id="rId21"/>
  </p:notesMasterIdLst>
  <p:sldIdLst>
    <p:sldId id="256" r:id="rId5"/>
    <p:sldId id="257" r:id="rId6"/>
    <p:sldId id="266" r:id="rId7"/>
    <p:sldId id="271" r:id="rId8"/>
    <p:sldId id="273" r:id="rId9"/>
    <p:sldId id="268" r:id="rId10"/>
    <p:sldId id="274" r:id="rId11"/>
    <p:sldId id="279" r:id="rId12"/>
    <p:sldId id="275" r:id="rId13"/>
    <p:sldId id="281" r:id="rId14"/>
    <p:sldId id="278" r:id="rId15"/>
    <p:sldId id="276" r:id="rId16"/>
    <p:sldId id="280" r:id="rId17"/>
    <p:sldId id="277" r:id="rId18"/>
    <p:sldId id="270" r:id="rId19"/>
    <p:sldId id="272" r:id="rId20"/>
  </p:sldIdLst>
  <p:sldSz cx="9144000" cy="6858000" type="screen4x3"/>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ssandro Soli" initials="AS" lastIdx="1" clrIdx="0">
    <p:extLst>
      <p:ext uri="{19B8F6BF-5375-455C-9EA6-DF929625EA0E}">
        <p15:presenceInfo xmlns:p15="http://schemas.microsoft.com/office/powerpoint/2012/main" userId="S::ttas12@lunet.lboro.ac.uk::ce49507b-b82d-422d-8406-a776b41bc9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4290D7-771B-4C4A-8CE3-37A541C4A531}" v="229" dt="2020-09-16T12:01:10.3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57" autoAdjust="0"/>
  </p:normalViewPr>
  <p:slideViewPr>
    <p:cSldViewPr snapToGrid="0">
      <p:cViewPr varScale="1">
        <p:scale>
          <a:sx n="106" d="100"/>
          <a:sy n="106" d="100"/>
        </p:scale>
        <p:origin x="1662" y="108"/>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ssandro Soli" userId="ce49507b-b82d-422d-8406-a776b41bc918" providerId="ADAL" clId="{4E4290D7-771B-4C4A-8CE3-37A541C4A531}"/>
    <pc:docChg chg="undo redo custSel addSld delSld modSld">
      <pc:chgData name="Alessandro Soli" userId="ce49507b-b82d-422d-8406-a776b41bc918" providerId="ADAL" clId="{4E4290D7-771B-4C4A-8CE3-37A541C4A531}" dt="2020-09-19T18:33:14.690" v="17303" actId="20577"/>
      <pc:docMkLst>
        <pc:docMk/>
      </pc:docMkLst>
      <pc:sldChg chg="addSp delSp modSp mod modTransition modAnim modNotesTx">
        <pc:chgData name="Alessandro Soli" userId="ce49507b-b82d-422d-8406-a776b41bc918" providerId="ADAL" clId="{4E4290D7-771B-4C4A-8CE3-37A541C4A531}" dt="2020-09-16T12:16:59.894" v="17274" actId="20577"/>
        <pc:sldMkLst>
          <pc:docMk/>
          <pc:sldMk cId="3549628654" sldId="256"/>
        </pc:sldMkLst>
        <pc:spChg chg="mod">
          <ac:chgData name="Alessandro Soli" userId="ce49507b-b82d-422d-8406-a776b41bc918" providerId="ADAL" clId="{4E4290D7-771B-4C4A-8CE3-37A541C4A531}" dt="2020-09-11T08:25:13.808" v="116" actId="1036"/>
          <ac:spMkLst>
            <pc:docMk/>
            <pc:sldMk cId="3549628654" sldId="256"/>
            <ac:spMk id="4" creationId="{00000000-0000-0000-0000-000000000000}"/>
          </ac:spMkLst>
        </pc:spChg>
        <pc:picChg chg="add mod">
          <ac:chgData name="Alessandro Soli" userId="ce49507b-b82d-422d-8406-a776b41bc918" providerId="ADAL" clId="{4E4290D7-771B-4C4A-8CE3-37A541C4A531}" dt="2020-09-11T08:21:33.664" v="3" actId="1076"/>
          <ac:picMkLst>
            <pc:docMk/>
            <pc:sldMk cId="3549628654" sldId="256"/>
            <ac:picMk id="2" creationId="{D31ED047-25B4-4922-A345-7E9221783507}"/>
          </ac:picMkLst>
        </pc:picChg>
        <pc:picChg chg="add del mod">
          <ac:chgData name="Alessandro Soli" userId="ce49507b-b82d-422d-8406-a776b41bc918" providerId="ADAL" clId="{4E4290D7-771B-4C4A-8CE3-37A541C4A531}" dt="2020-09-16T10:02:45.170" v="17172"/>
          <ac:picMkLst>
            <pc:docMk/>
            <pc:sldMk cId="3549628654" sldId="256"/>
            <ac:picMk id="7" creationId="{5BA2BF35-937B-4D23-8E35-BBF313BE97A0}"/>
          </ac:picMkLst>
        </pc:picChg>
        <pc:picChg chg="add del mod">
          <ac:chgData name="Alessandro Soli" userId="ce49507b-b82d-422d-8406-a776b41bc918" providerId="ADAL" clId="{4E4290D7-771B-4C4A-8CE3-37A541C4A531}" dt="2020-09-16T10:13:08.493" v="17176"/>
          <ac:picMkLst>
            <pc:docMk/>
            <pc:sldMk cId="3549628654" sldId="256"/>
            <ac:picMk id="8" creationId="{D254991D-7334-4BE4-ADCA-0BF95A841D28}"/>
          </ac:picMkLst>
        </pc:picChg>
        <pc:picChg chg="add mod">
          <ac:chgData name="Alessandro Soli" userId="ce49507b-b82d-422d-8406-a776b41bc918" providerId="ADAL" clId="{4E4290D7-771B-4C4A-8CE3-37A541C4A531}" dt="2020-09-11T08:21:50.077" v="6" actId="1076"/>
          <ac:picMkLst>
            <pc:docMk/>
            <pc:sldMk cId="3549628654" sldId="256"/>
            <ac:picMk id="9" creationId="{43F67936-829E-4B23-B0C0-C2666564C756}"/>
          </ac:picMkLst>
        </pc:picChg>
        <pc:picChg chg="add del mod">
          <ac:chgData name="Alessandro Soli" userId="ce49507b-b82d-422d-8406-a776b41bc918" providerId="ADAL" clId="{4E4290D7-771B-4C4A-8CE3-37A541C4A531}" dt="2020-09-16T10:24:30.773" v="17180"/>
          <ac:picMkLst>
            <pc:docMk/>
            <pc:sldMk cId="3549628654" sldId="256"/>
            <ac:picMk id="11" creationId="{C8EA79DB-60B6-441D-AEC6-98D95423F17C}"/>
          </ac:picMkLst>
        </pc:picChg>
        <pc:picChg chg="add del mod">
          <ac:chgData name="Alessandro Soli" userId="ce49507b-b82d-422d-8406-a776b41bc918" providerId="ADAL" clId="{4E4290D7-771B-4C4A-8CE3-37A541C4A531}" dt="2020-09-16T10:42:52.394" v="17204"/>
          <ac:picMkLst>
            <pc:docMk/>
            <pc:sldMk cId="3549628654" sldId="256"/>
            <ac:picMk id="12" creationId="{5672A380-5F51-4DAA-A435-444790CAA1A8}"/>
          </ac:picMkLst>
        </pc:picChg>
        <pc:picChg chg="add del mod">
          <ac:chgData name="Alessandro Soli" userId="ce49507b-b82d-422d-8406-a776b41bc918" providerId="ADAL" clId="{4E4290D7-771B-4C4A-8CE3-37A541C4A531}" dt="2020-09-16T10:43:37.140" v="17206"/>
          <ac:picMkLst>
            <pc:docMk/>
            <pc:sldMk cId="3549628654" sldId="256"/>
            <ac:picMk id="13" creationId="{209E690D-14ED-49F6-A34D-936F2BE45F3F}"/>
          </ac:picMkLst>
        </pc:picChg>
        <pc:picChg chg="add del mod">
          <ac:chgData name="Alessandro Soli" userId="ce49507b-b82d-422d-8406-a776b41bc918" providerId="ADAL" clId="{4E4290D7-771B-4C4A-8CE3-37A541C4A531}" dt="2020-09-16T10:43:50.985" v="17208"/>
          <ac:picMkLst>
            <pc:docMk/>
            <pc:sldMk cId="3549628654" sldId="256"/>
            <ac:picMk id="14" creationId="{312A5ACD-567D-487B-8B5B-6B13113AB83F}"/>
          </ac:picMkLst>
        </pc:picChg>
        <pc:picChg chg="add del mod">
          <ac:chgData name="Alessandro Soli" userId="ce49507b-b82d-422d-8406-a776b41bc918" providerId="ADAL" clId="{4E4290D7-771B-4C4A-8CE3-37A541C4A531}" dt="2020-09-16T10:44:08.994" v="17210"/>
          <ac:picMkLst>
            <pc:docMk/>
            <pc:sldMk cId="3549628654" sldId="256"/>
            <ac:picMk id="15" creationId="{77C3CE74-26BA-4D4B-B83A-207C8BD4DB4D}"/>
          </ac:picMkLst>
        </pc:picChg>
        <pc:picChg chg="add del mod">
          <ac:chgData name="Alessandro Soli" userId="ce49507b-b82d-422d-8406-a776b41bc918" providerId="ADAL" clId="{4E4290D7-771B-4C4A-8CE3-37A541C4A531}" dt="2020-09-16T12:01:10.399" v="17266"/>
          <ac:picMkLst>
            <pc:docMk/>
            <pc:sldMk cId="3549628654" sldId="256"/>
            <ac:picMk id="16" creationId="{49C4E2EA-3E9D-4B82-82B7-900C65EAC305}"/>
          </ac:picMkLst>
        </pc:picChg>
        <pc:inkChg chg="add del">
          <ac:chgData name="Alessandro Soli" userId="ce49507b-b82d-422d-8406-a776b41bc918" providerId="ADAL" clId="{4E4290D7-771B-4C4A-8CE3-37A541C4A531}" dt="2020-09-16T10:18:27.225" v="17178" actId="478"/>
          <ac:inkMkLst>
            <pc:docMk/>
            <pc:sldMk cId="3549628654" sldId="256"/>
            <ac:inkMk id="10" creationId="{D5F714B6-96E9-4B13-AABA-89CF7D7D738F}"/>
          </ac:inkMkLst>
        </pc:inkChg>
      </pc:sldChg>
      <pc:sldChg chg="addSp delSp modSp mod modTransition modAnim modNotesTx">
        <pc:chgData name="Alessandro Soli" userId="ce49507b-b82d-422d-8406-a776b41bc918" providerId="ADAL" clId="{4E4290D7-771B-4C4A-8CE3-37A541C4A531}" dt="2020-09-16T12:01:10.399" v="17266"/>
        <pc:sldMkLst>
          <pc:docMk/>
          <pc:sldMk cId="839778999" sldId="257"/>
        </pc:sldMkLst>
        <pc:spChg chg="mod">
          <ac:chgData name="Alessandro Soli" userId="ce49507b-b82d-422d-8406-a776b41bc918" providerId="ADAL" clId="{4E4290D7-771B-4C4A-8CE3-37A541C4A531}" dt="2020-09-11T08:27:08.177" v="125"/>
          <ac:spMkLst>
            <pc:docMk/>
            <pc:sldMk cId="839778999" sldId="257"/>
            <ac:spMk id="5" creationId="{00000000-0000-0000-0000-000000000000}"/>
          </ac:spMkLst>
        </pc:spChg>
        <pc:spChg chg="mod">
          <ac:chgData name="Alessandro Soli" userId="ce49507b-b82d-422d-8406-a776b41bc918" providerId="ADAL" clId="{4E4290D7-771B-4C4A-8CE3-37A541C4A531}" dt="2020-09-11T09:06:15.602" v="868" actId="6549"/>
          <ac:spMkLst>
            <pc:docMk/>
            <pc:sldMk cId="839778999" sldId="257"/>
            <ac:spMk id="13" creationId="{655A8153-78B8-4DF7-BCB6-A2DC244EB83B}"/>
          </ac:spMkLst>
        </pc:spChg>
        <pc:picChg chg="add mod">
          <ac:chgData name="Alessandro Soli" userId="ce49507b-b82d-422d-8406-a776b41bc918" providerId="ADAL" clId="{4E4290D7-771B-4C4A-8CE3-37A541C4A531}" dt="2020-09-11T08:22:49.566" v="34" actId="1038"/>
          <ac:picMkLst>
            <pc:docMk/>
            <pc:sldMk cId="839778999" sldId="257"/>
            <ac:picMk id="2" creationId="{B9F7FCC2-9E25-451F-B292-C8CE2E5F870D}"/>
          </ac:picMkLst>
        </pc:picChg>
        <pc:picChg chg="add mod">
          <ac:chgData name="Alessandro Soli" userId="ce49507b-b82d-422d-8406-a776b41bc918" providerId="ADAL" clId="{4E4290D7-771B-4C4A-8CE3-37A541C4A531}" dt="2020-09-11T08:22:49.566" v="34" actId="1038"/>
          <ac:picMkLst>
            <pc:docMk/>
            <pc:sldMk cId="839778999" sldId="257"/>
            <ac:picMk id="3" creationId="{40A3BFB5-5014-4DF0-A4ED-713349A8EBD9}"/>
          </ac:picMkLst>
        </pc:picChg>
        <pc:picChg chg="add del mod">
          <ac:chgData name="Alessandro Soli" userId="ce49507b-b82d-422d-8406-a776b41bc918" providerId="ADAL" clId="{4E4290D7-771B-4C4A-8CE3-37A541C4A531}" dt="2020-09-16T10:13:08.493" v="17176"/>
          <ac:picMkLst>
            <pc:docMk/>
            <pc:sldMk cId="839778999" sldId="257"/>
            <ac:picMk id="6" creationId="{43232408-BA36-4737-9273-84AB7AA18734}"/>
          </ac:picMkLst>
        </pc:picChg>
        <pc:picChg chg="add del mod">
          <ac:chgData name="Alessandro Soli" userId="ce49507b-b82d-422d-8406-a776b41bc918" providerId="ADAL" clId="{4E4290D7-771B-4C4A-8CE3-37A541C4A531}" dt="2020-09-16T10:33:25.158" v="17183"/>
          <ac:picMkLst>
            <pc:docMk/>
            <pc:sldMk cId="839778999" sldId="257"/>
            <ac:picMk id="9" creationId="{41CB9720-261D-4764-A605-DA4AA5BEA59A}"/>
          </ac:picMkLst>
        </pc:picChg>
        <pc:picChg chg="add del mod">
          <ac:chgData name="Alessandro Soli" userId="ce49507b-b82d-422d-8406-a776b41bc918" providerId="ADAL" clId="{4E4290D7-771B-4C4A-8CE3-37A541C4A531}" dt="2020-09-16T10:33:48.237" v="17185"/>
          <ac:picMkLst>
            <pc:docMk/>
            <pc:sldMk cId="839778999" sldId="257"/>
            <ac:picMk id="10" creationId="{CEF716EA-ADFE-49B2-B393-25F41992823F}"/>
          </ac:picMkLst>
        </pc:picChg>
        <pc:picChg chg="add del mod">
          <ac:chgData name="Alessandro Soli" userId="ce49507b-b82d-422d-8406-a776b41bc918" providerId="ADAL" clId="{4E4290D7-771B-4C4A-8CE3-37A541C4A531}" dt="2020-09-16T10:34:59.407" v="17187"/>
          <ac:picMkLst>
            <pc:docMk/>
            <pc:sldMk cId="839778999" sldId="257"/>
            <ac:picMk id="14" creationId="{F6AB7A37-8EA3-457B-B015-C14B9F50CB05}"/>
          </ac:picMkLst>
        </pc:picChg>
        <pc:picChg chg="add del mod">
          <ac:chgData name="Alessandro Soli" userId="ce49507b-b82d-422d-8406-a776b41bc918" providerId="ADAL" clId="{4E4290D7-771B-4C4A-8CE3-37A541C4A531}" dt="2020-09-16T10:35:13.562" v="17189"/>
          <ac:picMkLst>
            <pc:docMk/>
            <pc:sldMk cId="839778999" sldId="257"/>
            <ac:picMk id="15" creationId="{938971CD-1800-4FB5-B0B0-EEB771CE1423}"/>
          </ac:picMkLst>
        </pc:picChg>
        <pc:picChg chg="add del mod">
          <ac:chgData name="Alessandro Soli" userId="ce49507b-b82d-422d-8406-a776b41bc918" providerId="ADAL" clId="{4E4290D7-771B-4C4A-8CE3-37A541C4A531}" dt="2020-09-16T10:36:38.530" v="17191"/>
          <ac:picMkLst>
            <pc:docMk/>
            <pc:sldMk cId="839778999" sldId="257"/>
            <ac:picMk id="16" creationId="{1105440B-1D35-4439-9E8A-A4652094B01C}"/>
          </ac:picMkLst>
        </pc:picChg>
        <pc:picChg chg="add del mod">
          <ac:chgData name="Alessandro Soli" userId="ce49507b-b82d-422d-8406-a776b41bc918" providerId="ADAL" clId="{4E4290D7-771B-4C4A-8CE3-37A541C4A531}" dt="2020-09-16T10:37:11.482" v="17193"/>
          <ac:picMkLst>
            <pc:docMk/>
            <pc:sldMk cId="839778999" sldId="257"/>
            <ac:picMk id="17" creationId="{7F9FA64B-C64D-481D-B1EC-922FDEAF0658}"/>
          </ac:picMkLst>
        </pc:picChg>
        <pc:picChg chg="add del mod">
          <ac:chgData name="Alessandro Soli" userId="ce49507b-b82d-422d-8406-a776b41bc918" providerId="ADAL" clId="{4E4290D7-771B-4C4A-8CE3-37A541C4A531}" dt="2020-09-16T10:37:46.509" v="17195"/>
          <ac:picMkLst>
            <pc:docMk/>
            <pc:sldMk cId="839778999" sldId="257"/>
            <ac:picMk id="18" creationId="{1E113AB1-EA4F-483B-9FFB-613E56FE893E}"/>
          </ac:picMkLst>
        </pc:picChg>
        <pc:picChg chg="add del mod">
          <ac:chgData name="Alessandro Soli" userId="ce49507b-b82d-422d-8406-a776b41bc918" providerId="ADAL" clId="{4E4290D7-771B-4C4A-8CE3-37A541C4A531}" dt="2020-09-16T10:37:57.955" v="17197"/>
          <ac:picMkLst>
            <pc:docMk/>
            <pc:sldMk cId="839778999" sldId="257"/>
            <ac:picMk id="19" creationId="{8DE3584C-E1AD-42FE-A249-D7657E307732}"/>
          </ac:picMkLst>
        </pc:picChg>
        <pc:picChg chg="add del mod">
          <ac:chgData name="Alessandro Soli" userId="ce49507b-b82d-422d-8406-a776b41bc918" providerId="ADAL" clId="{4E4290D7-771B-4C4A-8CE3-37A541C4A531}" dt="2020-09-16T10:38:36.108" v="17199"/>
          <ac:picMkLst>
            <pc:docMk/>
            <pc:sldMk cId="839778999" sldId="257"/>
            <ac:picMk id="20" creationId="{540AD904-7EEA-4CA6-99CD-3592FAD50D7B}"/>
          </ac:picMkLst>
        </pc:picChg>
        <pc:picChg chg="add del mod">
          <ac:chgData name="Alessandro Soli" userId="ce49507b-b82d-422d-8406-a776b41bc918" providerId="ADAL" clId="{4E4290D7-771B-4C4A-8CE3-37A541C4A531}" dt="2020-09-16T10:42:52.394" v="17204"/>
          <ac:picMkLst>
            <pc:docMk/>
            <pc:sldMk cId="839778999" sldId="257"/>
            <ac:picMk id="21" creationId="{F0A78B8D-83F9-44AD-9687-0E10D43BE977}"/>
          </ac:picMkLst>
        </pc:picChg>
        <pc:picChg chg="add del mod">
          <ac:chgData name="Alessandro Soli" userId="ce49507b-b82d-422d-8406-a776b41bc918" providerId="ADAL" clId="{4E4290D7-771B-4C4A-8CE3-37A541C4A531}" dt="2020-09-16T10:45:24.222" v="17213"/>
          <ac:picMkLst>
            <pc:docMk/>
            <pc:sldMk cId="839778999" sldId="257"/>
            <ac:picMk id="22" creationId="{88CC9429-16B2-4E44-90E6-0838FD104A28}"/>
          </ac:picMkLst>
        </pc:picChg>
        <pc:picChg chg="add del mod">
          <ac:chgData name="Alessandro Soli" userId="ce49507b-b82d-422d-8406-a776b41bc918" providerId="ADAL" clId="{4E4290D7-771B-4C4A-8CE3-37A541C4A531}" dt="2020-09-16T10:45:40.712" v="17215"/>
          <ac:picMkLst>
            <pc:docMk/>
            <pc:sldMk cId="839778999" sldId="257"/>
            <ac:picMk id="23" creationId="{69AFD469-22CC-460E-83F2-E3B9C99446E9}"/>
          </ac:picMkLst>
        </pc:picChg>
        <pc:picChg chg="add del mod">
          <ac:chgData name="Alessandro Soli" userId="ce49507b-b82d-422d-8406-a776b41bc918" providerId="ADAL" clId="{4E4290D7-771B-4C4A-8CE3-37A541C4A531}" dt="2020-09-16T12:01:10.399" v="17266"/>
          <ac:picMkLst>
            <pc:docMk/>
            <pc:sldMk cId="839778999" sldId="257"/>
            <ac:picMk id="24" creationId="{80387EF9-85F6-43A4-AEEC-70250C42E41F}"/>
          </ac:picMkLst>
        </pc:picChg>
      </pc:sldChg>
      <pc:sldChg chg="addSp delSp modSp mod modTransition modAnim modNotesTx">
        <pc:chgData name="Alessandro Soli" userId="ce49507b-b82d-422d-8406-a776b41bc918" providerId="ADAL" clId="{4E4290D7-771B-4C4A-8CE3-37A541C4A531}" dt="2020-09-19T18:33:14.690" v="17303" actId="20577"/>
        <pc:sldMkLst>
          <pc:docMk/>
          <pc:sldMk cId="3901633363" sldId="266"/>
        </pc:sldMkLst>
        <pc:spChg chg="mod">
          <ac:chgData name="Alessandro Soli" userId="ce49507b-b82d-422d-8406-a776b41bc918" providerId="ADAL" clId="{4E4290D7-771B-4C4A-8CE3-37A541C4A531}" dt="2020-09-11T08:29:36.239" v="204" actId="1038"/>
          <ac:spMkLst>
            <pc:docMk/>
            <pc:sldMk cId="3901633363" sldId="266"/>
            <ac:spMk id="9" creationId="{F9DF45D8-3F19-46C0-85FF-85C52B94D4CB}"/>
          </ac:spMkLst>
        </pc:spChg>
        <pc:spChg chg="add mod">
          <ac:chgData name="Alessandro Soli" userId="ce49507b-b82d-422d-8406-a776b41bc918" providerId="ADAL" clId="{4E4290D7-771B-4C4A-8CE3-37A541C4A531}" dt="2020-09-11T09:10:21.156" v="996" actId="1038"/>
          <ac:spMkLst>
            <pc:docMk/>
            <pc:sldMk cId="3901633363" sldId="266"/>
            <ac:spMk id="11" creationId="{E3B56469-0AAD-413E-A48A-FDF14EFF4667}"/>
          </ac:spMkLst>
        </pc:spChg>
        <pc:spChg chg="add del mod">
          <ac:chgData name="Alessandro Soli" userId="ce49507b-b82d-422d-8406-a776b41bc918" providerId="ADAL" clId="{4E4290D7-771B-4C4A-8CE3-37A541C4A531}" dt="2020-09-11T08:32:39.881" v="274"/>
          <ac:spMkLst>
            <pc:docMk/>
            <pc:sldMk cId="3901633363" sldId="266"/>
            <ac:spMk id="12" creationId="{4F8572FD-B433-4A8C-9EED-0CCFD575F97C}"/>
          </ac:spMkLst>
        </pc:spChg>
        <pc:spChg chg="mod">
          <ac:chgData name="Alessandro Soli" userId="ce49507b-b82d-422d-8406-a776b41bc918" providerId="ADAL" clId="{4E4290D7-771B-4C4A-8CE3-37A541C4A531}" dt="2020-09-11T08:27:33.597" v="128" actId="207"/>
          <ac:spMkLst>
            <pc:docMk/>
            <pc:sldMk cId="3901633363" sldId="266"/>
            <ac:spMk id="13" creationId="{875E335B-CCE5-4645-B9F1-7A4BC2232D88}"/>
          </ac:spMkLst>
        </pc:spChg>
        <pc:spChg chg="add mod">
          <ac:chgData name="Alessandro Soli" userId="ce49507b-b82d-422d-8406-a776b41bc918" providerId="ADAL" clId="{4E4290D7-771B-4C4A-8CE3-37A541C4A531}" dt="2020-09-19T18:33:14.690" v="17303" actId="20577"/>
          <ac:spMkLst>
            <pc:docMk/>
            <pc:sldMk cId="3901633363" sldId="266"/>
            <ac:spMk id="14" creationId="{B086EFB4-990A-4D81-84E8-AB52BC89EE1C}"/>
          </ac:spMkLst>
        </pc:spChg>
        <pc:spChg chg="mod">
          <ac:chgData name="Alessandro Soli" userId="ce49507b-b82d-422d-8406-a776b41bc918" providerId="ADAL" clId="{4E4290D7-771B-4C4A-8CE3-37A541C4A531}" dt="2020-09-11T08:30:05.616" v="254" actId="1076"/>
          <ac:spMkLst>
            <pc:docMk/>
            <pc:sldMk cId="3901633363" sldId="266"/>
            <ac:spMk id="27" creationId="{3906B62B-FCD7-4E13-978B-B5B6B181BA8F}"/>
          </ac:spMkLst>
        </pc:spChg>
        <pc:picChg chg="mod">
          <ac:chgData name="Alessandro Soli" userId="ce49507b-b82d-422d-8406-a776b41bc918" providerId="ADAL" clId="{4E4290D7-771B-4C4A-8CE3-37A541C4A531}" dt="2020-09-11T08:29:36.239" v="204" actId="1038"/>
          <ac:picMkLst>
            <pc:docMk/>
            <pc:sldMk cId="3901633363" sldId="266"/>
            <ac:picMk id="3" creationId="{5B6116BF-9945-4D28-B777-D4EDE4407616}"/>
          </ac:picMkLst>
        </pc:picChg>
        <pc:picChg chg="add">
          <ac:chgData name="Alessandro Soli" userId="ce49507b-b82d-422d-8406-a776b41bc918" providerId="ADAL" clId="{4E4290D7-771B-4C4A-8CE3-37A541C4A531}" dt="2020-09-11T08:22:54.066" v="35" actId="22"/>
          <ac:picMkLst>
            <pc:docMk/>
            <pc:sldMk cId="3901633363" sldId="266"/>
            <ac:picMk id="5" creationId="{373C419F-1835-4C68-BACE-062B2207C144}"/>
          </ac:picMkLst>
        </pc:picChg>
        <pc:picChg chg="add del">
          <ac:chgData name="Alessandro Soli" userId="ce49507b-b82d-422d-8406-a776b41bc918" providerId="ADAL" clId="{4E4290D7-771B-4C4A-8CE3-37A541C4A531}" dt="2020-09-14T17:27:22.060" v="4323" actId="478"/>
          <ac:picMkLst>
            <pc:docMk/>
            <pc:sldMk cId="3901633363" sldId="266"/>
            <ac:picMk id="10" creationId="{04DE6E29-7EAC-42F2-8EEF-DD2B195C440C}"/>
          </ac:picMkLst>
        </pc:picChg>
        <pc:picChg chg="add del mod">
          <ac:chgData name="Alessandro Soli" userId="ce49507b-b82d-422d-8406-a776b41bc918" providerId="ADAL" clId="{4E4290D7-771B-4C4A-8CE3-37A541C4A531}" dt="2020-09-16T10:40:27.941" v="17202"/>
          <ac:picMkLst>
            <pc:docMk/>
            <pc:sldMk cId="3901633363" sldId="266"/>
            <ac:picMk id="10" creationId="{6597B51E-7B7F-48B0-8481-C153A8264E80}"/>
          </ac:picMkLst>
        </pc:picChg>
        <pc:picChg chg="add">
          <ac:chgData name="Alessandro Soli" userId="ce49507b-b82d-422d-8406-a776b41bc918" providerId="ADAL" clId="{4E4290D7-771B-4C4A-8CE3-37A541C4A531}" dt="2020-09-14T17:27:28.207" v="4324" actId="22"/>
          <ac:picMkLst>
            <pc:docMk/>
            <pc:sldMk cId="3901633363" sldId="266"/>
            <ac:picMk id="12" creationId="{6A29A37E-20E1-41E6-A5A4-58731D2DC0EB}"/>
          </ac:picMkLst>
        </pc:picChg>
        <pc:picChg chg="add del mod">
          <ac:chgData name="Alessandro Soli" userId="ce49507b-b82d-422d-8406-a776b41bc918" providerId="ADAL" clId="{4E4290D7-771B-4C4A-8CE3-37A541C4A531}" dt="2020-09-16T12:01:10.399" v="17266"/>
          <ac:picMkLst>
            <pc:docMk/>
            <pc:sldMk cId="3901633363" sldId="266"/>
            <ac:picMk id="17" creationId="{13ACA486-E100-4872-9B34-48E5DEC94717}"/>
          </ac:picMkLst>
        </pc:picChg>
        <pc:cxnChg chg="mod">
          <ac:chgData name="Alessandro Soli" userId="ce49507b-b82d-422d-8406-a776b41bc918" providerId="ADAL" clId="{4E4290D7-771B-4C4A-8CE3-37A541C4A531}" dt="2020-09-11T08:29:36.239" v="204" actId="1038"/>
          <ac:cxnSpMkLst>
            <pc:docMk/>
            <pc:sldMk cId="3901633363" sldId="266"/>
            <ac:cxnSpMk id="23" creationId="{1D7CEBCB-3897-4498-BC90-0CB7168DA18B}"/>
          </ac:cxnSpMkLst>
        </pc:cxnChg>
      </pc:sldChg>
      <pc:sldChg chg="addSp delSp modSp mod modTransition modAnim modNotesTx">
        <pc:chgData name="Alessandro Soli" userId="ce49507b-b82d-422d-8406-a776b41bc918" providerId="ADAL" clId="{4E4290D7-771B-4C4A-8CE3-37A541C4A531}" dt="2020-09-16T12:01:10.399" v="17266"/>
        <pc:sldMkLst>
          <pc:docMk/>
          <pc:sldMk cId="1344587639" sldId="268"/>
        </pc:sldMkLst>
        <pc:spChg chg="mod">
          <ac:chgData name="Alessandro Soli" userId="ce49507b-b82d-422d-8406-a776b41bc918" providerId="ADAL" clId="{4E4290D7-771B-4C4A-8CE3-37A541C4A531}" dt="2020-09-11T09:04:25.892" v="792" actId="20577"/>
          <ac:spMkLst>
            <pc:docMk/>
            <pc:sldMk cId="1344587639" sldId="268"/>
            <ac:spMk id="9" creationId="{41D9A8EB-2BC2-43D9-B77D-9665C9A6241C}"/>
          </ac:spMkLst>
        </pc:spChg>
        <pc:spChg chg="add del mod">
          <ac:chgData name="Alessandro Soli" userId="ce49507b-b82d-422d-8406-a776b41bc918" providerId="ADAL" clId="{4E4290D7-771B-4C4A-8CE3-37A541C4A531}" dt="2020-09-11T09:04:18.602" v="788" actId="478"/>
          <ac:spMkLst>
            <pc:docMk/>
            <pc:sldMk cId="1344587639" sldId="268"/>
            <ac:spMk id="13" creationId="{93EB0BB1-E33C-4401-BEC8-BA2C0D068012}"/>
          </ac:spMkLst>
        </pc:spChg>
        <pc:spChg chg="add mod">
          <ac:chgData name="Alessandro Soli" userId="ce49507b-b82d-422d-8406-a776b41bc918" providerId="ADAL" clId="{4E4290D7-771B-4C4A-8CE3-37A541C4A531}" dt="2020-09-11T09:08:05.268" v="934" actId="20577"/>
          <ac:spMkLst>
            <pc:docMk/>
            <pc:sldMk cId="1344587639" sldId="268"/>
            <ac:spMk id="15" creationId="{FAD457BD-22F8-4797-99CE-CBFAB62D7C53}"/>
          </ac:spMkLst>
        </pc:spChg>
        <pc:picChg chg="add">
          <ac:chgData name="Alessandro Soli" userId="ce49507b-b82d-422d-8406-a776b41bc918" providerId="ADAL" clId="{4E4290D7-771B-4C4A-8CE3-37A541C4A531}" dt="2020-09-11T08:23:22.135" v="40" actId="22"/>
          <ac:picMkLst>
            <pc:docMk/>
            <pc:sldMk cId="1344587639" sldId="268"/>
            <ac:picMk id="2" creationId="{99CD8E0B-61EE-49B7-9EAA-DD82EA54A3E8}"/>
          </ac:picMkLst>
        </pc:picChg>
        <pc:picChg chg="add">
          <ac:chgData name="Alessandro Soli" userId="ce49507b-b82d-422d-8406-a776b41bc918" providerId="ADAL" clId="{4E4290D7-771B-4C4A-8CE3-37A541C4A531}" dt="2020-09-11T08:23:22.135" v="40" actId="22"/>
          <ac:picMkLst>
            <pc:docMk/>
            <pc:sldMk cId="1344587639" sldId="268"/>
            <ac:picMk id="5" creationId="{BDD689B2-1DC2-4E28-A592-7AD0A2FDDF30}"/>
          </ac:picMkLst>
        </pc:picChg>
        <pc:picChg chg="add del mod">
          <ac:chgData name="Alessandro Soli" userId="ce49507b-b82d-422d-8406-a776b41bc918" providerId="ADAL" clId="{4E4290D7-771B-4C4A-8CE3-37A541C4A531}" dt="2020-09-16T10:54:18.879" v="17221"/>
          <ac:picMkLst>
            <pc:docMk/>
            <pc:sldMk cId="1344587639" sldId="268"/>
            <ac:picMk id="12" creationId="{7E3BDE73-5237-4969-867A-A8EE326F3D2E}"/>
          </ac:picMkLst>
        </pc:picChg>
        <pc:picChg chg="add del mod">
          <ac:chgData name="Alessandro Soli" userId="ce49507b-b82d-422d-8406-a776b41bc918" providerId="ADAL" clId="{4E4290D7-771B-4C4A-8CE3-37A541C4A531}" dt="2020-09-16T10:55:18.729" v="17223"/>
          <ac:picMkLst>
            <pc:docMk/>
            <pc:sldMk cId="1344587639" sldId="268"/>
            <ac:picMk id="13" creationId="{CFCF0728-1C15-4F19-87D1-197C0248D220}"/>
          </ac:picMkLst>
        </pc:picChg>
        <pc:picChg chg="add del mod">
          <ac:chgData name="Alessandro Soli" userId="ce49507b-b82d-422d-8406-a776b41bc918" providerId="ADAL" clId="{4E4290D7-771B-4C4A-8CE3-37A541C4A531}" dt="2020-09-16T12:01:10.399" v="17266"/>
          <ac:picMkLst>
            <pc:docMk/>
            <pc:sldMk cId="1344587639" sldId="268"/>
            <ac:picMk id="14" creationId="{AC6A95A9-7708-4568-BFB8-217EFFCF509F}"/>
          </ac:picMkLst>
        </pc:picChg>
      </pc:sldChg>
      <pc:sldChg chg="addSp delSp modSp mod modTransition modAnim modNotesTx">
        <pc:chgData name="Alessandro Soli" userId="ce49507b-b82d-422d-8406-a776b41bc918" providerId="ADAL" clId="{4E4290D7-771B-4C4A-8CE3-37A541C4A531}" dt="2020-09-16T12:01:10.399" v="17266"/>
        <pc:sldMkLst>
          <pc:docMk/>
          <pc:sldMk cId="484858953" sldId="270"/>
        </pc:sldMkLst>
        <pc:spChg chg="add">
          <ac:chgData name="Alessandro Soli" userId="ce49507b-b82d-422d-8406-a776b41bc918" providerId="ADAL" clId="{4E4290D7-771B-4C4A-8CE3-37A541C4A531}" dt="2020-09-11T09:09:35.373" v="946" actId="22"/>
          <ac:spMkLst>
            <pc:docMk/>
            <pc:sldMk cId="484858953" sldId="270"/>
            <ac:spMk id="5" creationId="{E9C00A04-93FE-4F1F-ABFE-B932B4AE6CD1}"/>
          </ac:spMkLst>
        </pc:spChg>
        <pc:spChg chg="mod">
          <ac:chgData name="Alessandro Soli" userId="ce49507b-b82d-422d-8406-a776b41bc918" providerId="ADAL" clId="{4E4290D7-771B-4C4A-8CE3-37A541C4A531}" dt="2020-09-11T09:09:16.872" v="943" actId="14100"/>
          <ac:spMkLst>
            <pc:docMk/>
            <pc:sldMk cId="484858953" sldId="270"/>
            <ac:spMk id="9" creationId="{BDF7F8A1-FE48-4C81-9149-8486D7A07852}"/>
          </ac:spMkLst>
        </pc:spChg>
        <pc:picChg chg="add">
          <ac:chgData name="Alessandro Soli" userId="ce49507b-b82d-422d-8406-a776b41bc918" providerId="ADAL" clId="{4E4290D7-771B-4C4A-8CE3-37A541C4A531}" dt="2020-09-11T08:23:39.087" v="49" actId="22"/>
          <ac:picMkLst>
            <pc:docMk/>
            <pc:sldMk cId="484858953" sldId="270"/>
            <ac:picMk id="2" creationId="{BE97A03D-FD9C-4BE4-AAD5-789A489B1BC5}"/>
          </ac:picMkLst>
        </pc:picChg>
        <pc:picChg chg="add">
          <ac:chgData name="Alessandro Soli" userId="ce49507b-b82d-422d-8406-a776b41bc918" providerId="ADAL" clId="{4E4290D7-771B-4C4A-8CE3-37A541C4A531}" dt="2020-09-11T08:23:39.087" v="49" actId="22"/>
          <ac:picMkLst>
            <pc:docMk/>
            <pc:sldMk cId="484858953" sldId="270"/>
            <ac:picMk id="3" creationId="{E1537604-B6AF-40FB-8133-B2AB7A490143}"/>
          </ac:picMkLst>
        </pc:picChg>
        <pc:picChg chg="add del mod">
          <ac:chgData name="Alessandro Soli" userId="ce49507b-b82d-422d-8406-a776b41bc918" providerId="ADAL" clId="{4E4290D7-771B-4C4A-8CE3-37A541C4A531}" dt="2020-09-16T11:43:43.662" v="17259"/>
          <ac:picMkLst>
            <pc:docMk/>
            <pc:sldMk cId="484858953" sldId="270"/>
            <ac:picMk id="10" creationId="{6A650170-E59F-479A-ADE1-CD03D21685CC}"/>
          </ac:picMkLst>
        </pc:picChg>
        <pc:picChg chg="add del mod">
          <ac:chgData name="Alessandro Soli" userId="ce49507b-b82d-422d-8406-a776b41bc918" providerId="ADAL" clId="{4E4290D7-771B-4C4A-8CE3-37A541C4A531}" dt="2020-09-16T12:01:10.399" v="17266"/>
          <ac:picMkLst>
            <pc:docMk/>
            <pc:sldMk cId="484858953" sldId="270"/>
            <ac:picMk id="11" creationId="{301A47D1-E39E-4842-B01A-CF7CAD02ECAB}"/>
          </ac:picMkLst>
        </pc:picChg>
      </pc:sldChg>
      <pc:sldChg chg="addSp delSp modSp mod modTransition modAnim modNotesTx">
        <pc:chgData name="Alessandro Soli" userId="ce49507b-b82d-422d-8406-a776b41bc918" providerId="ADAL" clId="{4E4290D7-771B-4C4A-8CE3-37A541C4A531}" dt="2020-09-16T12:01:10.399" v="17266"/>
        <pc:sldMkLst>
          <pc:docMk/>
          <pc:sldMk cId="30958608" sldId="271"/>
        </pc:sldMkLst>
        <pc:spChg chg="del">
          <ac:chgData name="Alessandro Soli" userId="ce49507b-b82d-422d-8406-a776b41bc918" providerId="ADAL" clId="{4E4290D7-771B-4C4A-8CE3-37A541C4A531}" dt="2020-09-11T08:28:20.310" v="138" actId="478"/>
          <ac:spMkLst>
            <pc:docMk/>
            <pc:sldMk cId="30958608" sldId="271"/>
            <ac:spMk id="2" creationId="{119545A1-32DF-4797-8515-4683FFA5C702}"/>
          </ac:spMkLst>
        </pc:spChg>
        <pc:spChg chg="add mod">
          <ac:chgData name="Alessandro Soli" userId="ce49507b-b82d-422d-8406-a776b41bc918" providerId="ADAL" clId="{4E4290D7-771B-4C4A-8CE3-37A541C4A531}" dt="2020-09-11T08:50:48.104" v="653" actId="1035"/>
          <ac:spMkLst>
            <pc:docMk/>
            <pc:sldMk cId="30958608" sldId="271"/>
            <ac:spMk id="10" creationId="{138E3573-7CED-4A70-9595-31201058F8E8}"/>
          </ac:spMkLst>
        </pc:spChg>
        <pc:spChg chg="add mod">
          <ac:chgData name="Alessandro Soli" userId="ce49507b-b82d-422d-8406-a776b41bc918" providerId="ADAL" clId="{4E4290D7-771B-4C4A-8CE3-37A541C4A531}" dt="2020-09-11T09:06:41.848" v="870"/>
          <ac:spMkLst>
            <pc:docMk/>
            <pc:sldMk cId="30958608" sldId="271"/>
            <ac:spMk id="11" creationId="{C6F4291A-76C6-41AA-8DEA-05439125DE5E}"/>
          </ac:spMkLst>
        </pc:spChg>
        <pc:spChg chg="mod">
          <ac:chgData name="Alessandro Soli" userId="ce49507b-b82d-422d-8406-a776b41bc918" providerId="ADAL" clId="{4E4290D7-771B-4C4A-8CE3-37A541C4A531}" dt="2020-09-11T08:50:48.104" v="653" actId="1035"/>
          <ac:spMkLst>
            <pc:docMk/>
            <pc:sldMk cId="30958608" sldId="271"/>
            <ac:spMk id="53" creationId="{AEC89748-0CF8-4864-B771-4B29772B8E82}"/>
          </ac:spMkLst>
        </pc:spChg>
        <pc:picChg chg="add del mod">
          <ac:chgData name="Alessandro Soli" userId="ce49507b-b82d-422d-8406-a776b41bc918" providerId="ADAL" clId="{4E4290D7-771B-4C4A-8CE3-37A541C4A531}" dt="2020-09-16T12:01:10.399" v="17266"/>
          <ac:picMkLst>
            <pc:docMk/>
            <pc:sldMk cId="30958608" sldId="271"/>
            <ac:picMk id="2" creationId="{3066ED03-AE91-41E7-BC81-8EC6F932AA12}"/>
          </ac:picMkLst>
        </pc:picChg>
        <pc:picChg chg="add del">
          <ac:chgData name="Alessandro Soli" userId="ce49507b-b82d-422d-8406-a776b41bc918" providerId="ADAL" clId="{4E4290D7-771B-4C4A-8CE3-37A541C4A531}" dt="2020-09-11T08:50:34.500" v="620" actId="478"/>
          <ac:picMkLst>
            <pc:docMk/>
            <pc:sldMk cId="30958608" sldId="271"/>
            <ac:picMk id="2" creationId="{6768F63D-6C1F-403A-9677-764B27E8838D}"/>
          </ac:picMkLst>
        </pc:picChg>
        <pc:picChg chg="add">
          <ac:chgData name="Alessandro Soli" userId="ce49507b-b82d-422d-8406-a776b41bc918" providerId="ADAL" clId="{4E4290D7-771B-4C4A-8CE3-37A541C4A531}" dt="2020-09-11T08:22:55.482" v="36" actId="22"/>
          <ac:picMkLst>
            <pc:docMk/>
            <pc:sldMk cId="30958608" sldId="271"/>
            <ac:picMk id="3" creationId="{F92FD32F-DDF5-4794-967A-F176F8B8D963}"/>
          </ac:picMkLst>
        </pc:picChg>
        <pc:picChg chg="add">
          <ac:chgData name="Alessandro Soli" userId="ce49507b-b82d-422d-8406-a776b41bc918" providerId="ADAL" clId="{4E4290D7-771B-4C4A-8CE3-37A541C4A531}" dt="2020-09-11T08:22:55.482" v="36" actId="22"/>
          <ac:picMkLst>
            <pc:docMk/>
            <pc:sldMk cId="30958608" sldId="271"/>
            <ac:picMk id="5" creationId="{727DF1A7-54A9-4E3A-945C-0C995F65DD08}"/>
          </ac:picMkLst>
        </pc:picChg>
        <pc:picChg chg="add">
          <ac:chgData name="Alessandro Soli" userId="ce49507b-b82d-422d-8406-a776b41bc918" providerId="ADAL" clId="{4E4290D7-771B-4C4A-8CE3-37A541C4A531}" dt="2020-09-11T08:50:34.798" v="621" actId="22"/>
          <ac:picMkLst>
            <pc:docMk/>
            <pc:sldMk cId="30958608" sldId="271"/>
            <ac:picMk id="12" creationId="{38B71215-7E97-455F-9546-DE57A2944845}"/>
          </ac:picMkLst>
        </pc:picChg>
        <pc:picChg chg="del">
          <ac:chgData name="Alessandro Soli" userId="ce49507b-b82d-422d-8406-a776b41bc918" providerId="ADAL" clId="{4E4290D7-771B-4C4A-8CE3-37A541C4A531}" dt="2020-09-11T08:49:00.095" v="555" actId="478"/>
          <ac:picMkLst>
            <pc:docMk/>
            <pc:sldMk cId="30958608" sldId="271"/>
            <ac:picMk id="37" creationId="{A82B3CBB-2625-4888-BB0B-CA2BF536BB24}"/>
          </ac:picMkLst>
        </pc:picChg>
        <pc:picChg chg="mod">
          <ac:chgData name="Alessandro Soli" userId="ce49507b-b82d-422d-8406-a776b41bc918" providerId="ADAL" clId="{4E4290D7-771B-4C4A-8CE3-37A541C4A531}" dt="2020-09-11T08:50:48.104" v="653" actId="1035"/>
          <ac:picMkLst>
            <pc:docMk/>
            <pc:sldMk cId="30958608" sldId="271"/>
            <ac:picMk id="55" creationId="{F265A423-D412-4C94-A616-07E57A98A90F}"/>
          </ac:picMkLst>
        </pc:picChg>
        <pc:cxnChg chg="mod">
          <ac:chgData name="Alessandro Soli" userId="ce49507b-b82d-422d-8406-a776b41bc918" providerId="ADAL" clId="{4E4290D7-771B-4C4A-8CE3-37A541C4A531}" dt="2020-09-11T08:50:48.104" v="653" actId="1035"/>
          <ac:cxnSpMkLst>
            <pc:docMk/>
            <pc:sldMk cId="30958608" sldId="271"/>
            <ac:cxnSpMk id="51" creationId="{4C20D6E2-2DB3-4657-B97D-2761015AA350}"/>
          </ac:cxnSpMkLst>
        </pc:cxnChg>
      </pc:sldChg>
      <pc:sldChg chg="addSp delSp modSp mod modTransition modAnim modNotesTx">
        <pc:chgData name="Alessandro Soli" userId="ce49507b-b82d-422d-8406-a776b41bc918" providerId="ADAL" clId="{4E4290D7-771B-4C4A-8CE3-37A541C4A531}" dt="2020-09-16T12:01:10.399" v="17266"/>
        <pc:sldMkLst>
          <pc:docMk/>
          <pc:sldMk cId="122562901" sldId="272"/>
        </pc:sldMkLst>
        <pc:picChg chg="add del mod">
          <ac:chgData name="Alessandro Soli" userId="ce49507b-b82d-422d-8406-a776b41bc918" providerId="ADAL" clId="{4E4290D7-771B-4C4A-8CE3-37A541C4A531}" dt="2020-09-16T11:25:55.023" v="17243"/>
          <ac:picMkLst>
            <pc:docMk/>
            <pc:sldMk cId="122562901" sldId="272"/>
            <ac:picMk id="2" creationId="{0C743D2F-C0CE-4974-A114-0B4E6D016FCF}"/>
          </ac:picMkLst>
        </pc:picChg>
        <pc:picChg chg="mod">
          <ac:chgData name="Alessandro Soli" userId="ce49507b-b82d-422d-8406-a776b41bc918" providerId="ADAL" clId="{4E4290D7-771B-4C4A-8CE3-37A541C4A531}" dt="2020-09-11T09:09:50.837" v="965" actId="1035"/>
          <ac:picMkLst>
            <pc:docMk/>
            <pc:sldMk cId="122562901" sldId="272"/>
            <ac:picMk id="3" creationId="{D846A9BF-8659-43E4-B5A6-0F01C614E9FD}"/>
          </ac:picMkLst>
        </pc:picChg>
        <pc:picChg chg="add del mod">
          <ac:chgData name="Alessandro Soli" userId="ce49507b-b82d-422d-8406-a776b41bc918" providerId="ADAL" clId="{4E4290D7-771B-4C4A-8CE3-37A541C4A531}" dt="2020-09-16T11:43:46.679" v="17260"/>
          <ac:picMkLst>
            <pc:docMk/>
            <pc:sldMk cId="122562901" sldId="272"/>
            <ac:picMk id="5" creationId="{D7496B12-A107-42F1-A3CF-AA6C95CB32FE}"/>
          </ac:picMkLst>
        </pc:picChg>
        <pc:picChg chg="add del mod">
          <ac:chgData name="Alessandro Soli" userId="ce49507b-b82d-422d-8406-a776b41bc918" providerId="ADAL" clId="{4E4290D7-771B-4C4A-8CE3-37A541C4A531}" dt="2020-09-16T12:01:10.399" v="17266"/>
          <ac:picMkLst>
            <pc:docMk/>
            <pc:sldMk cId="122562901" sldId="272"/>
            <ac:picMk id="9" creationId="{8DDB9DB0-B777-4175-B306-8BC3FF748569}"/>
          </ac:picMkLst>
        </pc:picChg>
        <pc:picChg chg="mod">
          <ac:chgData name="Alessandro Soli" userId="ce49507b-b82d-422d-8406-a776b41bc918" providerId="ADAL" clId="{4E4290D7-771B-4C4A-8CE3-37A541C4A531}" dt="2020-09-11T09:09:50.837" v="965" actId="1035"/>
          <ac:picMkLst>
            <pc:docMk/>
            <pc:sldMk cId="122562901" sldId="272"/>
            <ac:picMk id="10" creationId="{9215EC6F-A6CE-454B-9A31-17E6E6644DF1}"/>
          </ac:picMkLst>
        </pc:picChg>
        <pc:picChg chg="del">
          <ac:chgData name="Alessandro Soli" userId="ce49507b-b82d-422d-8406-a776b41bc918" providerId="ADAL" clId="{4E4290D7-771B-4C4A-8CE3-37A541C4A531}" dt="2020-09-11T08:20:56.949" v="0" actId="478"/>
          <ac:picMkLst>
            <pc:docMk/>
            <pc:sldMk cId="122562901" sldId="272"/>
            <ac:picMk id="12" creationId="{89260744-5636-42FA-B742-3001B1B3287F}"/>
          </ac:picMkLst>
        </pc:picChg>
        <pc:picChg chg="mod">
          <ac:chgData name="Alessandro Soli" userId="ce49507b-b82d-422d-8406-a776b41bc918" providerId="ADAL" clId="{4E4290D7-771B-4C4A-8CE3-37A541C4A531}" dt="2020-09-11T09:09:50.837" v="965" actId="1035"/>
          <ac:picMkLst>
            <pc:docMk/>
            <pc:sldMk cId="122562901" sldId="272"/>
            <ac:picMk id="14" creationId="{1719D416-89CA-463D-9147-7B2E35131453}"/>
          </ac:picMkLst>
        </pc:picChg>
        <pc:picChg chg="mod">
          <ac:chgData name="Alessandro Soli" userId="ce49507b-b82d-422d-8406-a776b41bc918" providerId="ADAL" clId="{4E4290D7-771B-4C4A-8CE3-37A541C4A531}" dt="2020-09-11T09:09:50.837" v="965" actId="1035"/>
          <ac:picMkLst>
            <pc:docMk/>
            <pc:sldMk cId="122562901" sldId="272"/>
            <ac:picMk id="16" creationId="{67D38397-1193-4F2C-99D1-69063FEA0E5B}"/>
          </ac:picMkLst>
        </pc:picChg>
        <pc:cxnChg chg="mod">
          <ac:chgData name="Alessandro Soli" userId="ce49507b-b82d-422d-8406-a776b41bc918" providerId="ADAL" clId="{4E4290D7-771B-4C4A-8CE3-37A541C4A531}" dt="2020-09-11T08:24:38.240" v="81" actId="1036"/>
          <ac:cxnSpMkLst>
            <pc:docMk/>
            <pc:sldMk cId="122562901" sldId="272"/>
            <ac:cxnSpMk id="6" creationId="{B01F4CE6-13CA-4EC4-A04B-DC72B4D18031}"/>
          </ac:cxnSpMkLst>
        </pc:cxnChg>
      </pc:sldChg>
      <pc:sldChg chg="addSp delSp modSp mod modTransition modAnim modNotesTx">
        <pc:chgData name="Alessandro Soli" userId="ce49507b-b82d-422d-8406-a776b41bc918" providerId="ADAL" clId="{4E4290D7-771B-4C4A-8CE3-37A541C4A531}" dt="2020-09-16T12:01:10.399" v="17266"/>
        <pc:sldMkLst>
          <pc:docMk/>
          <pc:sldMk cId="3214692849" sldId="273"/>
        </pc:sldMkLst>
        <pc:spChg chg="add mod">
          <ac:chgData name="Alessandro Soli" userId="ce49507b-b82d-422d-8406-a776b41bc918" providerId="ADAL" clId="{4E4290D7-771B-4C4A-8CE3-37A541C4A531}" dt="2020-09-11T09:02:08.749" v="739" actId="20577"/>
          <ac:spMkLst>
            <pc:docMk/>
            <pc:sldMk cId="3214692849" sldId="273"/>
            <ac:spMk id="5" creationId="{B5E37421-83D2-4E95-B544-622F08ED4F62}"/>
          </ac:spMkLst>
        </pc:spChg>
        <pc:spChg chg="mod">
          <ac:chgData name="Alessandro Soli" userId="ce49507b-b82d-422d-8406-a776b41bc918" providerId="ADAL" clId="{4E4290D7-771B-4C4A-8CE3-37A541C4A531}" dt="2020-09-11T09:07:32.659" v="908" actId="20577"/>
          <ac:spMkLst>
            <pc:docMk/>
            <pc:sldMk cId="3214692849" sldId="273"/>
            <ac:spMk id="22" creationId="{CE68A0FB-4AD9-42DF-8B4F-43295A927DEF}"/>
          </ac:spMkLst>
        </pc:spChg>
        <pc:spChg chg="del">
          <ac:chgData name="Alessandro Soli" userId="ce49507b-b82d-422d-8406-a776b41bc918" providerId="ADAL" clId="{4E4290D7-771B-4C4A-8CE3-37A541C4A531}" dt="2020-09-11T08:44:01.986" v="455" actId="478"/>
          <ac:spMkLst>
            <pc:docMk/>
            <pc:sldMk cId="3214692849" sldId="273"/>
            <ac:spMk id="32" creationId="{CCEE6C72-0317-406C-A398-367B7661615F}"/>
          </ac:spMkLst>
        </pc:spChg>
        <pc:picChg chg="add">
          <ac:chgData name="Alessandro Soli" userId="ce49507b-b82d-422d-8406-a776b41bc918" providerId="ADAL" clId="{4E4290D7-771B-4C4A-8CE3-37A541C4A531}" dt="2020-09-11T08:23:19.936" v="39" actId="22"/>
          <ac:picMkLst>
            <pc:docMk/>
            <pc:sldMk cId="3214692849" sldId="273"/>
            <ac:picMk id="2" creationId="{04CBD1BE-FACB-4479-9A53-DBED78C0DC2D}"/>
          </ac:picMkLst>
        </pc:picChg>
        <pc:picChg chg="add">
          <ac:chgData name="Alessandro Soli" userId="ce49507b-b82d-422d-8406-a776b41bc918" providerId="ADAL" clId="{4E4290D7-771B-4C4A-8CE3-37A541C4A531}" dt="2020-09-11T08:23:19.936" v="39" actId="22"/>
          <ac:picMkLst>
            <pc:docMk/>
            <pc:sldMk cId="3214692849" sldId="273"/>
            <ac:picMk id="3" creationId="{FFDB0B3C-153B-422A-9A20-79548E76A857}"/>
          </ac:picMkLst>
        </pc:picChg>
        <pc:picChg chg="add del mod">
          <ac:chgData name="Alessandro Soli" userId="ce49507b-b82d-422d-8406-a776b41bc918" providerId="ADAL" clId="{4E4290D7-771B-4C4A-8CE3-37A541C4A531}" dt="2020-09-16T12:01:10.399" v="17266"/>
          <ac:picMkLst>
            <pc:docMk/>
            <pc:sldMk cId="3214692849" sldId="273"/>
            <ac:picMk id="6" creationId="{7E9AF75E-BDB0-41A6-8F54-6B95CF6BF5B9}"/>
          </ac:picMkLst>
        </pc:picChg>
        <pc:picChg chg="del mod ord">
          <ac:chgData name="Alessandro Soli" userId="ce49507b-b82d-422d-8406-a776b41bc918" providerId="ADAL" clId="{4E4290D7-771B-4C4A-8CE3-37A541C4A531}" dt="2020-09-11T08:48:17.948" v="538" actId="478"/>
          <ac:picMkLst>
            <pc:docMk/>
            <pc:sldMk cId="3214692849" sldId="273"/>
            <ac:picMk id="10" creationId="{D0011B84-1025-437A-9231-2E61AED4705D}"/>
          </ac:picMkLst>
        </pc:picChg>
        <pc:picChg chg="del mod ord">
          <ac:chgData name="Alessandro Soli" userId="ce49507b-b82d-422d-8406-a776b41bc918" providerId="ADAL" clId="{4E4290D7-771B-4C4A-8CE3-37A541C4A531}" dt="2020-09-11T08:50:13.728" v="617" actId="478"/>
          <ac:picMkLst>
            <pc:docMk/>
            <pc:sldMk cId="3214692849" sldId="273"/>
            <ac:picMk id="12" creationId="{3E645B08-70AE-4EDF-B9FB-C63732DBABA6}"/>
          </ac:picMkLst>
        </pc:picChg>
        <pc:picChg chg="mod">
          <ac:chgData name="Alessandro Soli" userId="ce49507b-b82d-422d-8406-a776b41bc918" providerId="ADAL" clId="{4E4290D7-771B-4C4A-8CE3-37A541C4A531}" dt="2020-09-11T08:52:45.292" v="691" actId="14100"/>
          <ac:picMkLst>
            <pc:docMk/>
            <pc:sldMk cId="3214692849" sldId="273"/>
            <ac:picMk id="14" creationId="{C477EF70-DBF1-4CBB-AF9E-067BF2CCDE40}"/>
          </ac:picMkLst>
        </pc:picChg>
        <pc:picChg chg="mod ord">
          <ac:chgData name="Alessandro Soli" userId="ce49507b-b82d-422d-8406-a776b41bc918" providerId="ADAL" clId="{4E4290D7-771B-4C4A-8CE3-37A541C4A531}" dt="2020-09-11T08:50:24.303" v="618" actId="1076"/>
          <ac:picMkLst>
            <pc:docMk/>
            <pc:sldMk cId="3214692849" sldId="273"/>
            <ac:picMk id="15" creationId="{0CED85B1-AD70-4167-AAC8-5E94BA3BE106}"/>
          </ac:picMkLst>
        </pc:picChg>
        <pc:picChg chg="mod">
          <ac:chgData name="Alessandro Soli" userId="ce49507b-b82d-422d-8406-a776b41bc918" providerId="ADAL" clId="{4E4290D7-771B-4C4A-8CE3-37A541C4A531}" dt="2020-09-11T08:52:29.190" v="682" actId="14100"/>
          <ac:picMkLst>
            <pc:docMk/>
            <pc:sldMk cId="3214692849" sldId="273"/>
            <ac:picMk id="30" creationId="{F249E60F-6829-4326-9B08-67182452F9E2}"/>
          </ac:picMkLst>
        </pc:picChg>
        <pc:picChg chg="del mod">
          <ac:chgData name="Alessandro Soli" userId="ce49507b-b82d-422d-8406-a776b41bc918" providerId="ADAL" clId="{4E4290D7-771B-4C4A-8CE3-37A541C4A531}" dt="2020-09-11T08:47:37.137" v="517" actId="478"/>
          <ac:picMkLst>
            <pc:docMk/>
            <pc:sldMk cId="3214692849" sldId="273"/>
            <ac:picMk id="37" creationId="{A82B3CBB-2625-4888-BB0B-CA2BF536BB24}"/>
          </ac:picMkLst>
        </pc:picChg>
        <pc:cxnChg chg="mod">
          <ac:chgData name="Alessandro Soli" userId="ce49507b-b82d-422d-8406-a776b41bc918" providerId="ADAL" clId="{4E4290D7-771B-4C4A-8CE3-37A541C4A531}" dt="2020-09-11T08:53:00.055" v="693" actId="14100"/>
          <ac:cxnSpMkLst>
            <pc:docMk/>
            <pc:sldMk cId="3214692849" sldId="273"/>
            <ac:cxnSpMk id="16" creationId="{D7D7E677-8EC3-470C-95C5-7AEA474086CB}"/>
          </ac:cxnSpMkLst>
        </pc:cxnChg>
        <pc:cxnChg chg="mod">
          <ac:chgData name="Alessandro Soli" userId="ce49507b-b82d-422d-8406-a776b41bc918" providerId="ADAL" clId="{4E4290D7-771B-4C4A-8CE3-37A541C4A531}" dt="2020-09-11T08:53:04.624" v="695" actId="1037"/>
          <ac:cxnSpMkLst>
            <pc:docMk/>
            <pc:sldMk cId="3214692849" sldId="273"/>
            <ac:cxnSpMk id="25" creationId="{4EFA5461-577E-41F8-BCE3-18DF774AAC53}"/>
          </ac:cxnSpMkLst>
        </pc:cxnChg>
      </pc:sldChg>
      <pc:sldChg chg="addSp delSp modSp mod modTransition modAnim modNotesTx">
        <pc:chgData name="Alessandro Soli" userId="ce49507b-b82d-422d-8406-a776b41bc918" providerId="ADAL" clId="{4E4290D7-771B-4C4A-8CE3-37A541C4A531}" dt="2020-09-16T12:01:10.399" v="17266"/>
        <pc:sldMkLst>
          <pc:docMk/>
          <pc:sldMk cId="642565472" sldId="274"/>
        </pc:sldMkLst>
        <pc:picChg chg="add">
          <ac:chgData name="Alessandro Soli" userId="ce49507b-b82d-422d-8406-a776b41bc918" providerId="ADAL" clId="{4E4290D7-771B-4C4A-8CE3-37A541C4A531}" dt="2020-09-11T08:23:24.310" v="41" actId="22"/>
          <ac:picMkLst>
            <pc:docMk/>
            <pc:sldMk cId="642565472" sldId="274"/>
            <ac:picMk id="2" creationId="{AF0512FF-1E6B-40C0-8A6F-6BC1F6F46DCC}"/>
          </ac:picMkLst>
        </pc:picChg>
        <pc:picChg chg="add">
          <ac:chgData name="Alessandro Soli" userId="ce49507b-b82d-422d-8406-a776b41bc918" providerId="ADAL" clId="{4E4290D7-771B-4C4A-8CE3-37A541C4A531}" dt="2020-09-11T08:23:24.310" v="41" actId="22"/>
          <ac:picMkLst>
            <pc:docMk/>
            <pc:sldMk cId="642565472" sldId="274"/>
            <ac:picMk id="3" creationId="{7ADB5B71-DE43-473C-ACB2-365B10D90FEF}"/>
          </ac:picMkLst>
        </pc:picChg>
        <pc:picChg chg="add del mod">
          <ac:chgData name="Alessandro Soli" userId="ce49507b-b82d-422d-8406-a776b41bc918" providerId="ADAL" clId="{4E4290D7-771B-4C4A-8CE3-37A541C4A531}" dt="2020-09-16T12:01:10.399" v="17266"/>
          <ac:picMkLst>
            <pc:docMk/>
            <pc:sldMk cId="642565472" sldId="274"/>
            <ac:picMk id="5" creationId="{5999018F-A461-414F-8B62-7F86EADE263E}"/>
          </ac:picMkLst>
        </pc:picChg>
      </pc:sldChg>
      <pc:sldChg chg="addSp delSp modSp mod modTransition modAnim modNotesTx">
        <pc:chgData name="Alessandro Soli" userId="ce49507b-b82d-422d-8406-a776b41bc918" providerId="ADAL" clId="{4E4290D7-771B-4C4A-8CE3-37A541C4A531}" dt="2020-09-16T12:01:10.399" v="17266"/>
        <pc:sldMkLst>
          <pc:docMk/>
          <pc:sldMk cId="4106849352" sldId="275"/>
        </pc:sldMkLst>
        <pc:picChg chg="add">
          <ac:chgData name="Alessandro Soli" userId="ce49507b-b82d-422d-8406-a776b41bc918" providerId="ADAL" clId="{4E4290D7-771B-4C4A-8CE3-37A541C4A531}" dt="2020-09-11T08:23:30.013" v="43" actId="22"/>
          <ac:picMkLst>
            <pc:docMk/>
            <pc:sldMk cId="4106849352" sldId="275"/>
            <ac:picMk id="2" creationId="{B2039F61-4060-4D1A-A221-419C51EC9DF3}"/>
          </ac:picMkLst>
        </pc:picChg>
        <pc:picChg chg="add">
          <ac:chgData name="Alessandro Soli" userId="ce49507b-b82d-422d-8406-a776b41bc918" providerId="ADAL" clId="{4E4290D7-771B-4C4A-8CE3-37A541C4A531}" dt="2020-09-11T08:23:30.013" v="43" actId="22"/>
          <ac:picMkLst>
            <pc:docMk/>
            <pc:sldMk cId="4106849352" sldId="275"/>
            <ac:picMk id="3" creationId="{1E989DA6-B11A-4A23-AEB5-8A7CA2882B4E}"/>
          </ac:picMkLst>
        </pc:picChg>
        <pc:picChg chg="add del mod">
          <ac:chgData name="Alessandro Soli" userId="ce49507b-b82d-422d-8406-a776b41bc918" providerId="ADAL" clId="{4E4290D7-771B-4C4A-8CE3-37A541C4A531}" dt="2020-09-16T11:36:11.626" v="17246"/>
          <ac:picMkLst>
            <pc:docMk/>
            <pc:sldMk cId="4106849352" sldId="275"/>
            <ac:picMk id="5" creationId="{EFC7851F-9C7C-423C-B39A-5458F78171C8}"/>
          </ac:picMkLst>
        </pc:picChg>
        <pc:picChg chg="add del mod">
          <ac:chgData name="Alessandro Soli" userId="ce49507b-b82d-422d-8406-a776b41bc918" providerId="ADAL" clId="{4E4290D7-771B-4C4A-8CE3-37A541C4A531}" dt="2020-09-16T11:41:13.876" v="17254"/>
          <ac:picMkLst>
            <pc:docMk/>
            <pc:sldMk cId="4106849352" sldId="275"/>
            <ac:picMk id="9" creationId="{49874C76-E2C0-4EA1-88E7-36D2C22EBA0F}"/>
          </ac:picMkLst>
        </pc:picChg>
        <pc:picChg chg="add del mod">
          <ac:chgData name="Alessandro Soli" userId="ce49507b-b82d-422d-8406-a776b41bc918" providerId="ADAL" clId="{4E4290D7-771B-4C4A-8CE3-37A541C4A531}" dt="2020-09-16T12:01:10.399" v="17266"/>
          <ac:picMkLst>
            <pc:docMk/>
            <pc:sldMk cId="4106849352" sldId="275"/>
            <ac:picMk id="10" creationId="{5CF9D62D-B606-4A8A-804F-E1A80A24838D}"/>
          </ac:picMkLst>
        </pc:picChg>
      </pc:sldChg>
      <pc:sldChg chg="addSp delSp modSp mod modTransition modAnim modNotesTx">
        <pc:chgData name="Alessandro Soli" userId="ce49507b-b82d-422d-8406-a776b41bc918" providerId="ADAL" clId="{4E4290D7-771B-4C4A-8CE3-37A541C4A531}" dt="2020-09-16T12:01:10.399" v="17266"/>
        <pc:sldMkLst>
          <pc:docMk/>
          <pc:sldMk cId="879286152" sldId="276"/>
        </pc:sldMkLst>
        <pc:picChg chg="add">
          <ac:chgData name="Alessandro Soli" userId="ce49507b-b82d-422d-8406-a776b41bc918" providerId="ADAL" clId="{4E4290D7-771B-4C4A-8CE3-37A541C4A531}" dt="2020-09-11T08:23:34.543" v="46" actId="22"/>
          <ac:picMkLst>
            <pc:docMk/>
            <pc:sldMk cId="879286152" sldId="276"/>
            <ac:picMk id="2" creationId="{505B2F9A-C26A-404B-BBAD-7F7B15695258}"/>
          </ac:picMkLst>
        </pc:picChg>
        <pc:picChg chg="add">
          <ac:chgData name="Alessandro Soli" userId="ce49507b-b82d-422d-8406-a776b41bc918" providerId="ADAL" clId="{4E4290D7-771B-4C4A-8CE3-37A541C4A531}" dt="2020-09-11T08:23:34.543" v="46" actId="22"/>
          <ac:picMkLst>
            <pc:docMk/>
            <pc:sldMk cId="879286152" sldId="276"/>
            <ac:picMk id="5" creationId="{0254A886-C594-4F4B-BFA4-E77B76C1539A}"/>
          </ac:picMkLst>
        </pc:picChg>
        <pc:picChg chg="add del mod">
          <ac:chgData name="Alessandro Soli" userId="ce49507b-b82d-422d-8406-a776b41bc918" providerId="ADAL" clId="{4E4290D7-771B-4C4A-8CE3-37A541C4A531}" dt="2020-09-16T11:10:08.896" v="17233"/>
          <ac:picMkLst>
            <pc:docMk/>
            <pc:sldMk cId="879286152" sldId="276"/>
            <ac:picMk id="12" creationId="{B69DC09E-4B36-467E-8465-C278B4374201}"/>
          </ac:picMkLst>
        </pc:picChg>
        <pc:picChg chg="add del mod">
          <ac:chgData name="Alessandro Soli" userId="ce49507b-b82d-422d-8406-a776b41bc918" providerId="ADAL" clId="{4E4290D7-771B-4C4A-8CE3-37A541C4A531}" dt="2020-09-16T11:10:28.366" v="17235"/>
          <ac:picMkLst>
            <pc:docMk/>
            <pc:sldMk cId="879286152" sldId="276"/>
            <ac:picMk id="14" creationId="{3086215F-02D0-4633-9004-C0F28B7F4070}"/>
          </ac:picMkLst>
        </pc:picChg>
        <pc:picChg chg="add del mod">
          <ac:chgData name="Alessandro Soli" userId="ce49507b-b82d-422d-8406-a776b41bc918" providerId="ADAL" clId="{4E4290D7-771B-4C4A-8CE3-37A541C4A531}" dt="2020-09-16T12:01:10.399" v="17266"/>
          <ac:picMkLst>
            <pc:docMk/>
            <pc:sldMk cId="879286152" sldId="276"/>
            <ac:picMk id="15" creationId="{E8AEDCF9-4D7C-4207-BE42-7C83235BD277}"/>
          </ac:picMkLst>
        </pc:picChg>
      </pc:sldChg>
      <pc:sldChg chg="addSp delSp modSp mod modTransition modAnim modNotesTx">
        <pc:chgData name="Alessandro Soli" userId="ce49507b-b82d-422d-8406-a776b41bc918" providerId="ADAL" clId="{4E4290D7-771B-4C4A-8CE3-37A541C4A531}" dt="2020-09-16T12:01:10.399" v="17266"/>
        <pc:sldMkLst>
          <pc:docMk/>
          <pc:sldMk cId="2233655267" sldId="277"/>
        </pc:sldMkLst>
        <pc:picChg chg="add">
          <ac:chgData name="Alessandro Soli" userId="ce49507b-b82d-422d-8406-a776b41bc918" providerId="ADAL" clId="{4E4290D7-771B-4C4A-8CE3-37A541C4A531}" dt="2020-09-11T08:23:37.845" v="48" actId="22"/>
          <ac:picMkLst>
            <pc:docMk/>
            <pc:sldMk cId="2233655267" sldId="277"/>
            <ac:picMk id="2" creationId="{E8C25793-45B4-47EA-AED9-D0AC0156F7F9}"/>
          </ac:picMkLst>
        </pc:picChg>
        <pc:picChg chg="add">
          <ac:chgData name="Alessandro Soli" userId="ce49507b-b82d-422d-8406-a776b41bc918" providerId="ADAL" clId="{4E4290D7-771B-4C4A-8CE3-37A541C4A531}" dt="2020-09-11T08:23:37.845" v="48" actId="22"/>
          <ac:picMkLst>
            <pc:docMk/>
            <pc:sldMk cId="2233655267" sldId="277"/>
            <ac:picMk id="10" creationId="{608D4641-2FA0-4059-926D-474698F80E93}"/>
          </ac:picMkLst>
        </pc:picChg>
        <pc:picChg chg="add del mod">
          <ac:chgData name="Alessandro Soli" userId="ce49507b-b82d-422d-8406-a776b41bc918" providerId="ADAL" clId="{4E4290D7-771B-4C4A-8CE3-37A541C4A531}" dt="2020-09-16T11:20:35.721" v="17238"/>
          <ac:picMkLst>
            <pc:docMk/>
            <pc:sldMk cId="2233655267" sldId="277"/>
            <ac:picMk id="11" creationId="{193FB38E-87C4-4BBA-9587-927820D0F39C}"/>
          </ac:picMkLst>
        </pc:picChg>
        <pc:picChg chg="add del mod">
          <ac:chgData name="Alessandro Soli" userId="ce49507b-b82d-422d-8406-a776b41bc918" providerId="ADAL" clId="{4E4290D7-771B-4C4A-8CE3-37A541C4A531}" dt="2020-09-16T11:23:28.159" v="17241"/>
          <ac:picMkLst>
            <pc:docMk/>
            <pc:sldMk cId="2233655267" sldId="277"/>
            <ac:picMk id="13" creationId="{7D104419-12E8-4A34-A3F1-DAB68E5939A7}"/>
          </ac:picMkLst>
        </pc:picChg>
        <pc:picChg chg="add del mod">
          <ac:chgData name="Alessandro Soli" userId="ce49507b-b82d-422d-8406-a776b41bc918" providerId="ADAL" clId="{4E4290D7-771B-4C4A-8CE3-37A541C4A531}" dt="2020-09-16T12:01:10.399" v="17266"/>
          <ac:picMkLst>
            <pc:docMk/>
            <pc:sldMk cId="2233655267" sldId="277"/>
            <ac:picMk id="15" creationId="{8228E612-2A58-4EEB-BC30-F8709958F20B}"/>
          </ac:picMkLst>
        </pc:picChg>
      </pc:sldChg>
      <pc:sldChg chg="addSp delSp modSp mod modTransition modAnim modNotesTx">
        <pc:chgData name="Alessandro Soli" userId="ce49507b-b82d-422d-8406-a776b41bc918" providerId="ADAL" clId="{4E4290D7-771B-4C4A-8CE3-37A541C4A531}" dt="2020-09-16T12:01:10.399" v="17266"/>
        <pc:sldMkLst>
          <pc:docMk/>
          <pc:sldMk cId="1997180872" sldId="278"/>
        </pc:sldMkLst>
        <pc:picChg chg="add">
          <ac:chgData name="Alessandro Soli" userId="ce49507b-b82d-422d-8406-a776b41bc918" providerId="ADAL" clId="{4E4290D7-771B-4C4A-8CE3-37A541C4A531}" dt="2020-09-11T08:23:32.670" v="45" actId="22"/>
          <ac:picMkLst>
            <pc:docMk/>
            <pc:sldMk cId="1997180872" sldId="278"/>
            <ac:picMk id="10" creationId="{2BF40C76-1B9E-4673-B9A8-ADF54E552D1A}"/>
          </ac:picMkLst>
        </pc:picChg>
        <pc:picChg chg="add">
          <ac:chgData name="Alessandro Soli" userId="ce49507b-b82d-422d-8406-a776b41bc918" providerId="ADAL" clId="{4E4290D7-771B-4C4A-8CE3-37A541C4A531}" dt="2020-09-11T08:23:32.670" v="45" actId="22"/>
          <ac:picMkLst>
            <pc:docMk/>
            <pc:sldMk cId="1997180872" sldId="278"/>
            <ac:picMk id="11" creationId="{AEDD93F6-FCB2-4BE5-B6C6-48AD46EFCEBF}"/>
          </ac:picMkLst>
        </pc:picChg>
        <pc:picChg chg="add del mod">
          <ac:chgData name="Alessandro Soli" userId="ce49507b-b82d-422d-8406-a776b41bc918" providerId="ADAL" clId="{4E4290D7-771B-4C4A-8CE3-37A541C4A531}" dt="2020-09-16T11:36:18.465" v="17248"/>
          <ac:picMkLst>
            <pc:docMk/>
            <pc:sldMk cId="1997180872" sldId="278"/>
            <ac:picMk id="12" creationId="{7B4182B3-C33A-4F6C-B575-25D7B930C39F}"/>
          </ac:picMkLst>
        </pc:picChg>
        <pc:picChg chg="add del mod">
          <ac:chgData name="Alessandro Soli" userId="ce49507b-b82d-422d-8406-a776b41bc918" providerId="ADAL" clId="{4E4290D7-771B-4C4A-8CE3-37A541C4A531}" dt="2020-09-16T12:01:10.399" v="17266"/>
          <ac:picMkLst>
            <pc:docMk/>
            <pc:sldMk cId="1997180872" sldId="278"/>
            <ac:picMk id="15" creationId="{E7D98CF1-0255-4EB4-9EDE-500277A4CB1F}"/>
          </ac:picMkLst>
        </pc:picChg>
      </pc:sldChg>
      <pc:sldChg chg="addSp delSp modSp mod modTransition modAnim modNotesTx">
        <pc:chgData name="Alessandro Soli" userId="ce49507b-b82d-422d-8406-a776b41bc918" providerId="ADAL" clId="{4E4290D7-771B-4C4A-8CE3-37A541C4A531}" dt="2020-09-16T12:01:10.399" v="17266"/>
        <pc:sldMkLst>
          <pc:docMk/>
          <pc:sldMk cId="2024938603" sldId="279"/>
        </pc:sldMkLst>
        <pc:picChg chg="add">
          <ac:chgData name="Alessandro Soli" userId="ce49507b-b82d-422d-8406-a776b41bc918" providerId="ADAL" clId="{4E4290D7-771B-4C4A-8CE3-37A541C4A531}" dt="2020-09-11T08:23:28.341" v="42" actId="22"/>
          <ac:picMkLst>
            <pc:docMk/>
            <pc:sldMk cId="2024938603" sldId="279"/>
            <ac:picMk id="2" creationId="{122F3D8D-186B-4EF6-A56C-6706B0104682}"/>
          </ac:picMkLst>
        </pc:picChg>
        <pc:picChg chg="add">
          <ac:chgData name="Alessandro Soli" userId="ce49507b-b82d-422d-8406-a776b41bc918" providerId="ADAL" clId="{4E4290D7-771B-4C4A-8CE3-37A541C4A531}" dt="2020-09-11T08:23:28.341" v="42" actId="22"/>
          <ac:picMkLst>
            <pc:docMk/>
            <pc:sldMk cId="2024938603" sldId="279"/>
            <ac:picMk id="3" creationId="{EA52FFAB-E4A0-48CA-827E-A79FD1D25447}"/>
          </ac:picMkLst>
        </pc:picChg>
        <pc:picChg chg="add del mod">
          <ac:chgData name="Alessandro Soli" userId="ce49507b-b82d-422d-8406-a776b41bc918" providerId="ADAL" clId="{4E4290D7-771B-4C4A-8CE3-37A541C4A531}" dt="2020-09-16T11:01:56.432" v="17227"/>
          <ac:picMkLst>
            <pc:docMk/>
            <pc:sldMk cId="2024938603" sldId="279"/>
            <ac:picMk id="5" creationId="{FFF80B0D-DDE8-4E8A-AE00-EA531A2099D3}"/>
          </ac:picMkLst>
        </pc:picChg>
        <pc:picChg chg="add del mod">
          <ac:chgData name="Alessandro Soli" userId="ce49507b-b82d-422d-8406-a776b41bc918" providerId="ADAL" clId="{4E4290D7-771B-4C4A-8CE3-37A541C4A531}" dt="2020-09-16T11:36:05.671" v="17245"/>
          <ac:picMkLst>
            <pc:docMk/>
            <pc:sldMk cId="2024938603" sldId="279"/>
            <ac:picMk id="9" creationId="{56013D6B-A707-44DB-9434-DFF89E47A9C1}"/>
          </ac:picMkLst>
        </pc:picChg>
        <pc:picChg chg="add del mod">
          <ac:chgData name="Alessandro Soli" userId="ce49507b-b82d-422d-8406-a776b41bc918" providerId="ADAL" clId="{4E4290D7-771B-4C4A-8CE3-37A541C4A531}" dt="2020-09-16T11:39:12.923" v="17250"/>
          <ac:picMkLst>
            <pc:docMk/>
            <pc:sldMk cId="2024938603" sldId="279"/>
            <ac:picMk id="10" creationId="{A0056DCF-F25A-4988-B1CA-1EF8A1126CD2}"/>
          </ac:picMkLst>
        </pc:picChg>
        <pc:picChg chg="add del mod">
          <ac:chgData name="Alessandro Soli" userId="ce49507b-b82d-422d-8406-a776b41bc918" providerId="ADAL" clId="{4E4290D7-771B-4C4A-8CE3-37A541C4A531}" dt="2020-09-16T11:39:23.332" v="17252"/>
          <ac:picMkLst>
            <pc:docMk/>
            <pc:sldMk cId="2024938603" sldId="279"/>
            <ac:picMk id="11" creationId="{7A05831C-0C9E-4E9C-8395-084E46BE78D0}"/>
          </ac:picMkLst>
        </pc:picChg>
        <pc:picChg chg="add del mod">
          <ac:chgData name="Alessandro Soli" userId="ce49507b-b82d-422d-8406-a776b41bc918" providerId="ADAL" clId="{4E4290D7-771B-4C4A-8CE3-37A541C4A531}" dt="2020-09-16T12:01:10.399" v="17266"/>
          <ac:picMkLst>
            <pc:docMk/>
            <pc:sldMk cId="2024938603" sldId="279"/>
            <ac:picMk id="12" creationId="{90E4A866-F95F-44A7-A833-F29711538782}"/>
          </ac:picMkLst>
        </pc:picChg>
      </pc:sldChg>
      <pc:sldChg chg="addSp mod modTransition modShow modNotesTx">
        <pc:chgData name="Alessandro Soli" userId="ce49507b-b82d-422d-8406-a776b41bc918" providerId="ADAL" clId="{4E4290D7-771B-4C4A-8CE3-37A541C4A531}" dt="2020-09-16T12:01:08.170" v="17265"/>
        <pc:sldMkLst>
          <pc:docMk/>
          <pc:sldMk cId="4172122498" sldId="280"/>
        </pc:sldMkLst>
        <pc:picChg chg="add">
          <ac:chgData name="Alessandro Soli" userId="ce49507b-b82d-422d-8406-a776b41bc918" providerId="ADAL" clId="{4E4290D7-771B-4C4A-8CE3-37A541C4A531}" dt="2020-09-11T08:23:35.589" v="47" actId="22"/>
          <ac:picMkLst>
            <pc:docMk/>
            <pc:sldMk cId="4172122498" sldId="280"/>
            <ac:picMk id="2" creationId="{A4104C05-AD9D-4B7E-A88D-56161C81596E}"/>
          </ac:picMkLst>
        </pc:picChg>
        <pc:picChg chg="add">
          <ac:chgData name="Alessandro Soli" userId="ce49507b-b82d-422d-8406-a776b41bc918" providerId="ADAL" clId="{4E4290D7-771B-4C4A-8CE3-37A541C4A531}" dt="2020-09-11T08:23:35.589" v="47" actId="22"/>
          <ac:picMkLst>
            <pc:docMk/>
            <pc:sldMk cId="4172122498" sldId="280"/>
            <ac:picMk id="3" creationId="{E435CA75-B9D5-423F-AA8F-592F331256E7}"/>
          </ac:picMkLst>
        </pc:picChg>
      </pc:sldChg>
      <pc:sldChg chg="addSp delSp modSp mod modTransition modAnim modNotesTx">
        <pc:chgData name="Alessandro Soli" userId="ce49507b-b82d-422d-8406-a776b41bc918" providerId="ADAL" clId="{4E4290D7-771B-4C4A-8CE3-37A541C4A531}" dt="2020-09-16T12:01:10.399" v="17266"/>
        <pc:sldMkLst>
          <pc:docMk/>
          <pc:sldMk cId="3158840633" sldId="281"/>
        </pc:sldMkLst>
        <pc:picChg chg="add">
          <ac:chgData name="Alessandro Soli" userId="ce49507b-b82d-422d-8406-a776b41bc918" providerId="ADAL" clId="{4E4290D7-771B-4C4A-8CE3-37A541C4A531}" dt="2020-09-11T08:23:31.605" v="44" actId="22"/>
          <ac:picMkLst>
            <pc:docMk/>
            <pc:sldMk cId="3158840633" sldId="281"/>
            <ac:picMk id="10" creationId="{C1B07F19-718F-434A-8937-8805E82BEF90}"/>
          </ac:picMkLst>
        </pc:picChg>
        <pc:picChg chg="add">
          <ac:chgData name="Alessandro Soli" userId="ce49507b-b82d-422d-8406-a776b41bc918" providerId="ADAL" clId="{4E4290D7-771B-4C4A-8CE3-37A541C4A531}" dt="2020-09-11T08:23:31.605" v="44" actId="22"/>
          <ac:picMkLst>
            <pc:docMk/>
            <pc:sldMk cId="3158840633" sldId="281"/>
            <ac:picMk id="11" creationId="{13FD5D2E-6D0A-4C84-B699-A2FF0E5D389A}"/>
          </ac:picMkLst>
        </pc:picChg>
        <pc:picChg chg="add del mod">
          <ac:chgData name="Alessandro Soli" userId="ce49507b-b82d-422d-8406-a776b41bc918" providerId="ADAL" clId="{4E4290D7-771B-4C4A-8CE3-37A541C4A531}" dt="2020-09-16T11:06:27.955" v="17229"/>
          <ac:picMkLst>
            <pc:docMk/>
            <pc:sldMk cId="3158840633" sldId="281"/>
            <ac:picMk id="12" creationId="{D56AC12D-AAFC-48DE-BCB3-F94FE1612F9B}"/>
          </ac:picMkLst>
        </pc:picChg>
        <pc:picChg chg="add del mod">
          <ac:chgData name="Alessandro Soli" userId="ce49507b-b82d-422d-8406-a776b41bc918" providerId="ADAL" clId="{4E4290D7-771B-4C4A-8CE3-37A541C4A531}" dt="2020-09-16T11:06:31.291" v="17230"/>
          <ac:picMkLst>
            <pc:docMk/>
            <pc:sldMk cId="3158840633" sldId="281"/>
            <ac:picMk id="15" creationId="{CA17E8BB-78F6-4A1F-BF6A-B40163BC084A}"/>
          </ac:picMkLst>
        </pc:picChg>
        <pc:picChg chg="add del mod">
          <ac:chgData name="Alessandro Soli" userId="ce49507b-b82d-422d-8406-a776b41bc918" providerId="ADAL" clId="{4E4290D7-771B-4C4A-8CE3-37A541C4A531}" dt="2020-09-16T11:36:15.179" v="17247"/>
          <ac:picMkLst>
            <pc:docMk/>
            <pc:sldMk cId="3158840633" sldId="281"/>
            <ac:picMk id="17" creationId="{E0F230F8-228F-495D-BF31-AB982E8B12C9}"/>
          </ac:picMkLst>
        </pc:picChg>
        <pc:picChg chg="add del mod">
          <ac:chgData name="Alessandro Soli" userId="ce49507b-b82d-422d-8406-a776b41bc918" providerId="ADAL" clId="{4E4290D7-771B-4C4A-8CE3-37A541C4A531}" dt="2020-09-16T11:42:06.806" v="17256"/>
          <ac:picMkLst>
            <pc:docMk/>
            <pc:sldMk cId="3158840633" sldId="281"/>
            <ac:picMk id="18" creationId="{4131486A-10D2-41D9-AF25-CF97271CB4DB}"/>
          </ac:picMkLst>
        </pc:picChg>
        <pc:picChg chg="add del mod">
          <ac:chgData name="Alessandro Soli" userId="ce49507b-b82d-422d-8406-a776b41bc918" providerId="ADAL" clId="{4E4290D7-771B-4C4A-8CE3-37A541C4A531}" dt="2020-09-16T12:01:10.399" v="17266"/>
          <ac:picMkLst>
            <pc:docMk/>
            <pc:sldMk cId="3158840633" sldId="281"/>
            <ac:picMk id="19" creationId="{8895A90B-108B-461B-9F8E-003E54327538}"/>
          </ac:picMkLst>
        </pc:picChg>
      </pc:sldChg>
      <pc:sldChg chg="add del">
        <pc:chgData name="Alessandro Soli" userId="ce49507b-b82d-422d-8406-a776b41bc918" providerId="ADAL" clId="{4E4290D7-771B-4C4A-8CE3-37A541C4A531}" dt="2020-09-11T08:23:15.457" v="38"/>
        <pc:sldMkLst>
          <pc:docMk/>
          <pc:sldMk cId="604654532" sldId="282"/>
        </pc:sldMkLst>
      </pc:sldChg>
      <pc:sldChg chg="add del">
        <pc:chgData name="Alessandro Soli" userId="ce49507b-b82d-422d-8406-a776b41bc918" providerId="ADAL" clId="{4E4290D7-771B-4C4A-8CE3-37A541C4A531}" dt="2020-09-11T08:50:30.495" v="619" actId="47"/>
        <pc:sldMkLst>
          <pc:docMk/>
          <pc:sldMk cId="2957418922" sldId="2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FB28D0-5F95-46E5-B6F0-857EE4899C4C}" type="datetimeFigureOut">
              <a:rPr lang="en-GB" smtClean="0"/>
              <a:t>19/09/2020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D993B-A35B-4131-A646-24E568AF23E7}" type="slidenum">
              <a:rPr lang="en-GB" smtClean="0"/>
              <a:t>‹#›</a:t>
            </a:fld>
            <a:endParaRPr lang="en-GB"/>
          </a:p>
        </p:txBody>
      </p:sp>
    </p:spTree>
    <p:extLst>
      <p:ext uri="{BB962C8B-B14F-4D97-AF65-F5344CB8AC3E}">
        <p14:creationId xmlns:p14="http://schemas.microsoft.com/office/powerpoint/2010/main" val="107404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endParaRPr lang="en-US" dirty="0"/>
          </a:p>
          <a:p>
            <a:r>
              <a:rPr lang="en-US" dirty="0"/>
              <a:t>*</a:t>
            </a:r>
          </a:p>
          <a:p>
            <a:r>
              <a:rPr lang="en-US" dirty="0"/>
              <a:t>***</a:t>
            </a:r>
          </a:p>
          <a:p>
            <a:r>
              <a:rPr lang="en-US"/>
              <a:t>Good </a:t>
            </a:r>
            <a:r>
              <a:rPr lang="en-US" dirty="0"/>
              <a:t>afternoon and thank you everyone for inviting me to speak.</a:t>
            </a:r>
          </a:p>
          <a:p>
            <a:r>
              <a:rPr lang="en-US" dirty="0"/>
              <a:t>My name is Alessandro Soli and I am a PhD student at Loughborough University.</a:t>
            </a:r>
          </a:p>
          <a:p>
            <a:r>
              <a:rPr lang="en-US" dirty="0"/>
              <a:t>This afternoon I will discuss a mechanism based on strain and mixture fraction variance which is relevant for the prediction of local extinctions in partially premixed jet flames using large eddy simulation and flamelets.</a:t>
            </a:r>
          </a:p>
          <a:p>
            <a:r>
              <a:rPr lang="en-US" dirty="0"/>
              <a:t>The work was carried out together with Dr Langella, who is now at TU Delft, and Dr Chen from the University of Cambridge, using the </a:t>
            </a:r>
            <a:r>
              <a:rPr lang="en-GB" dirty="0">
                <a:effectLst/>
                <a:latin typeface="Arial" panose="020B0604020202020204" pitchFamily="34" charset="0"/>
              </a:rPr>
              <a:t>ARCHER supercomputing service under the UKCTRF, both of which we would like to thank.</a:t>
            </a:r>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1</a:t>
            </a:fld>
            <a:endParaRPr lang="en-US"/>
          </a:p>
        </p:txBody>
      </p:sp>
    </p:spTree>
    <p:extLst>
      <p:ext uri="{BB962C8B-B14F-4D97-AF65-F5344CB8AC3E}">
        <p14:creationId xmlns:p14="http://schemas.microsoft.com/office/powerpoint/2010/main" val="1495133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In fact, following a similar approach we were able to isolate some cold particles with high mixture fraction variance impinging on the extinction hole.</a:t>
            </a:r>
          </a:p>
        </p:txBody>
      </p:sp>
      <p:sp>
        <p:nvSpPr>
          <p:cNvPr id="4" name="Slide Number Placeholder 3"/>
          <p:cNvSpPr>
            <a:spLocks noGrp="1"/>
          </p:cNvSpPr>
          <p:nvPr>
            <p:ph type="sldNum" sz="quarter" idx="10"/>
          </p:nvPr>
        </p:nvSpPr>
        <p:spPr/>
        <p:txBody>
          <a:bodyPr/>
          <a:lstStyle/>
          <a:p>
            <a:fld id="{893B0CF2-7F87-4E02-A248-870047730F99}" type="slidenum">
              <a:rPr lang="en-US" smtClean="0"/>
              <a:t>10</a:t>
            </a:fld>
            <a:endParaRPr lang="en-US"/>
          </a:p>
        </p:txBody>
      </p:sp>
    </p:spTree>
    <p:extLst>
      <p:ext uri="{BB962C8B-B14F-4D97-AF65-F5344CB8AC3E}">
        <p14:creationId xmlns:p14="http://schemas.microsoft.com/office/powerpoint/2010/main" val="2605237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From a time scale analysis it is clear that these particles are heated or cross the flame front in 0.5ms only. </a:t>
            </a:r>
          </a:p>
          <a:p>
            <a:r>
              <a:rPr lang="en-US" dirty="0"/>
              <a:t>If we compare this with the characteristic time scale of the flamelet, we observe that these particles essentially don’t have enough time to heat up and start burning.</a:t>
            </a:r>
          </a:p>
          <a:p>
            <a:r>
              <a:rPr lang="en-US" dirty="0"/>
              <a:t>In other words it is as if the flame front is bombarded with packets of cold flow from the central jet that eventually generate the extinction holes.</a:t>
            </a:r>
          </a:p>
        </p:txBody>
      </p:sp>
      <p:sp>
        <p:nvSpPr>
          <p:cNvPr id="4" name="Slide Number Placeholder 3"/>
          <p:cNvSpPr>
            <a:spLocks noGrp="1"/>
          </p:cNvSpPr>
          <p:nvPr>
            <p:ph type="sldNum" sz="quarter" idx="10"/>
          </p:nvPr>
        </p:nvSpPr>
        <p:spPr/>
        <p:txBody>
          <a:bodyPr/>
          <a:lstStyle/>
          <a:p>
            <a:fld id="{893B0CF2-7F87-4E02-A248-870047730F99}" type="slidenum">
              <a:rPr lang="en-US" smtClean="0"/>
              <a:t>11</a:t>
            </a:fld>
            <a:endParaRPr lang="en-US"/>
          </a:p>
        </p:txBody>
      </p:sp>
    </p:spTree>
    <p:extLst>
      <p:ext uri="{BB962C8B-B14F-4D97-AF65-F5344CB8AC3E}">
        <p14:creationId xmlns:p14="http://schemas.microsoft.com/office/powerpoint/2010/main" val="1243104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 understand how these particles ended up onto the flame front we </a:t>
            </a:r>
            <a:r>
              <a:rPr lang="en-US" dirty="0" err="1"/>
              <a:t>analysed</a:t>
            </a:r>
            <a:r>
              <a:rPr lang="en-US" dirty="0"/>
              <a:t> the problem from an Eulerian point of view right before (on the left) and after (on the right) the formation of an extinction.</a:t>
            </a:r>
          </a:p>
          <a:p>
            <a:r>
              <a:rPr lang="en-US" dirty="0"/>
              <a:t>The contour of reaction rate on the bottom shows how the burning region is rather continuous first and discontinuous later.</a:t>
            </a:r>
          </a:p>
          <a:p>
            <a:r>
              <a:rPr lang="en-US" dirty="0"/>
              <a:t>The big plot is again progress variable and shows that the flame front is strained and looks thinner before the extinction. We explained this by looking at the Q-criterions plot, which shows how this is caused by a vortex aligning with the flame front which in turn causes high local flow strain</a:t>
            </a:r>
          </a:p>
          <a:p>
            <a:r>
              <a:rPr lang="en-US" dirty="0"/>
              <a:t>You can see the high strain as a blue zone. </a:t>
            </a:r>
          </a:p>
          <a:p>
            <a:r>
              <a:rPr lang="en-US" dirty="0"/>
              <a:t>Correspondingly, the vortex seems to carry a packet of mixture fraction variance from the cold </a:t>
            </a:r>
            <a:r>
              <a:rPr lang="en-US" dirty="0" err="1"/>
              <a:t>centre</a:t>
            </a:r>
            <a:r>
              <a:rPr lang="en-US" dirty="0"/>
              <a:t> of the flame which impinges on the stoichiometric line contributing to the onset of the extinction.</a:t>
            </a:r>
          </a:p>
        </p:txBody>
      </p:sp>
      <p:sp>
        <p:nvSpPr>
          <p:cNvPr id="4" name="Slide Number Placeholder 3"/>
          <p:cNvSpPr>
            <a:spLocks noGrp="1"/>
          </p:cNvSpPr>
          <p:nvPr>
            <p:ph type="sldNum" sz="quarter" idx="10"/>
          </p:nvPr>
        </p:nvSpPr>
        <p:spPr/>
        <p:txBody>
          <a:bodyPr/>
          <a:lstStyle/>
          <a:p>
            <a:fld id="{893B0CF2-7F87-4E02-A248-870047730F99}" type="slidenum">
              <a:rPr lang="en-US" smtClean="0"/>
              <a:t>12</a:t>
            </a:fld>
            <a:endParaRPr lang="en-US"/>
          </a:p>
        </p:txBody>
      </p:sp>
    </p:spTree>
    <p:extLst>
      <p:ext uri="{BB962C8B-B14F-4D97-AF65-F5344CB8AC3E}">
        <p14:creationId xmlns:p14="http://schemas.microsoft.com/office/powerpoint/2010/main" val="3677250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Now, how can we connect this to the </a:t>
            </a:r>
            <a:r>
              <a:rPr lang="en-US" dirty="0" err="1"/>
              <a:t>Lagrangian</a:t>
            </a:r>
            <a:r>
              <a:rPr lang="en-US" dirty="0"/>
              <a:t> argument? Well we can observe as each vortex, here indicated with the black arrows, generates a pair of positive and negative convective fluxes of mixture fraction and </a:t>
            </a:r>
            <a:r>
              <a:rPr lang="en-US" dirty="0" err="1"/>
              <a:t>subgrid</a:t>
            </a:r>
            <a:r>
              <a:rPr lang="en-US" dirty="0"/>
              <a:t> mixture fraction variance, which are the areas in the white circles below.</a:t>
            </a:r>
          </a:p>
          <a:p>
            <a:r>
              <a:rPr lang="en-US" dirty="0"/>
              <a:t>In particular an incoming flux of </a:t>
            </a:r>
            <a:r>
              <a:rPr lang="en-US" dirty="0" err="1"/>
              <a:t>subgrid</a:t>
            </a:r>
            <a:r>
              <a:rPr lang="en-US" dirty="0"/>
              <a:t> variance corresponds to an outgoing flux of c, which in turn indicates incoming fresh reactants. Both and increase in mixture fraction variance and a decrease in progress variable reduce the reaction rate, destabilizing the flame front. In this way we have linked the large to the </a:t>
            </a:r>
            <a:r>
              <a:rPr lang="en-US" dirty="0" err="1"/>
              <a:t>behaviour</a:t>
            </a:r>
            <a:r>
              <a:rPr lang="en-US" dirty="0"/>
              <a:t> of the </a:t>
            </a:r>
            <a:r>
              <a:rPr lang="en-US" dirty="0" err="1"/>
              <a:t>Lagrangian</a:t>
            </a:r>
            <a:r>
              <a:rPr lang="en-US" dirty="0"/>
              <a:t> particles seen before. In addition to this, we observed that resolved strain could occasionally align the stoichiometric line to a region of high destabilizing flux, as shown with the letter A here, and this </a:t>
            </a:r>
            <a:r>
              <a:rPr lang="en-US" dirty="0" err="1"/>
              <a:t>maximises</a:t>
            </a:r>
            <a:r>
              <a:rPr lang="en-US" dirty="0"/>
              <a:t> the amount of incoming cold reactants. This means that also resolved strain has a fundamental role in the onset of these extinctions.</a:t>
            </a:r>
          </a:p>
          <a:p>
            <a:r>
              <a:rPr lang="en-US" dirty="0"/>
              <a:t>Or LES can predict resolved strain and the effect of </a:t>
            </a:r>
            <a:r>
              <a:rPr lang="en-US" dirty="0" err="1"/>
              <a:t>unmixedness</a:t>
            </a:r>
            <a:r>
              <a:rPr lang="en-US" dirty="0"/>
              <a:t> through mixture fraction variance and this is why we believe the model works.</a:t>
            </a:r>
          </a:p>
        </p:txBody>
      </p:sp>
      <p:sp>
        <p:nvSpPr>
          <p:cNvPr id="4" name="Slide Number Placeholder 3"/>
          <p:cNvSpPr>
            <a:spLocks noGrp="1"/>
          </p:cNvSpPr>
          <p:nvPr>
            <p:ph type="sldNum" sz="quarter" idx="10"/>
          </p:nvPr>
        </p:nvSpPr>
        <p:spPr/>
        <p:txBody>
          <a:bodyPr/>
          <a:lstStyle/>
          <a:p>
            <a:fld id="{893B0CF2-7F87-4E02-A248-870047730F99}" type="slidenum">
              <a:rPr lang="en-US" smtClean="0"/>
              <a:t>13</a:t>
            </a:fld>
            <a:endParaRPr lang="en-US"/>
          </a:p>
        </p:txBody>
      </p:sp>
    </p:spTree>
    <p:extLst>
      <p:ext uri="{BB962C8B-B14F-4D97-AF65-F5344CB8AC3E}">
        <p14:creationId xmlns:p14="http://schemas.microsoft.com/office/powerpoint/2010/main" val="2288820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Now, on the other hand, when we go at 90% of the blow-off speed, we observe a strong increase in vorticity and therefore strain, whereas the higher scalar dissipation rate means that there is no more peak of mixture fraction variance impinging  on the flame front.</a:t>
            </a:r>
          </a:p>
          <a:p>
            <a:r>
              <a:rPr lang="en-US" dirty="0"/>
              <a:t>We can say that this case is more strain controlled, and highlights the pitfalls of unstrained flamelets. We have some considerations here, which I don’t have time to go into. The first one is that </a:t>
            </a:r>
            <a:r>
              <a:rPr lang="en-US" dirty="0" err="1"/>
              <a:t>subgrid</a:t>
            </a:r>
            <a:r>
              <a:rPr lang="en-US" dirty="0"/>
              <a:t> strain might become important at this point, and we are not taking it into account. The second considerations is that we have reasons to believe unstrained flamelets overestimate the decay of vorticity and for this reason the eddies are unable to drag variance onto the stoichiometric line. </a:t>
            </a:r>
          </a:p>
        </p:txBody>
      </p:sp>
      <p:sp>
        <p:nvSpPr>
          <p:cNvPr id="4" name="Slide Number Placeholder 3"/>
          <p:cNvSpPr>
            <a:spLocks noGrp="1"/>
          </p:cNvSpPr>
          <p:nvPr>
            <p:ph type="sldNum" sz="quarter" idx="10"/>
          </p:nvPr>
        </p:nvSpPr>
        <p:spPr/>
        <p:txBody>
          <a:bodyPr/>
          <a:lstStyle/>
          <a:p>
            <a:fld id="{893B0CF2-7F87-4E02-A248-870047730F99}" type="slidenum">
              <a:rPr lang="en-US" smtClean="0"/>
              <a:t>14</a:t>
            </a:fld>
            <a:endParaRPr lang="en-US"/>
          </a:p>
        </p:txBody>
      </p:sp>
    </p:spTree>
    <p:extLst>
      <p:ext uri="{BB962C8B-B14F-4D97-AF65-F5344CB8AC3E}">
        <p14:creationId xmlns:p14="http://schemas.microsoft.com/office/powerpoint/2010/main" val="1000884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 </a:t>
            </a:r>
            <a:r>
              <a:rPr lang="en-US" dirty="0" err="1"/>
              <a:t>summarise</a:t>
            </a:r>
            <a:r>
              <a:rPr lang="en-US" dirty="0"/>
              <a:t>.</a:t>
            </a:r>
          </a:p>
          <a:p>
            <a:r>
              <a:rPr lang="en-US" dirty="0"/>
              <a:t>We have </a:t>
            </a:r>
            <a:r>
              <a:rPr lang="en-US" dirty="0" err="1"/>
              <a:t>analysed</a:t>
            </a:r>
            <a:r>
              <a:rPr lang="en-US" dirty="0"/>
              <a:t> LES data of partially premixed flames following a combined </a:t>
            </a:r>
            <a:r>
              <a:rPr lang="en-US" dirty="0" err="1"/>
              <a:t>Lagrangian</a:t>
            </a:r>
            <a:r>
              <a:rPr lang="en-US" dirty="0"/>
              <a:t>/Eulerian approach.</a:t>
            </a:r>
          </a:p>
          <a:p>
            <a:r>
              <a:rPr lang="en-US" dirty="0"/>
              <a:t>We have shown that there seems to be a combined effect of resolved strain and </a:t>
            </a:r>
            <a:r>
              <a:rPr lang="en-US" dirty="0" err="1"/>
              <a:t>subgrid</a:t>
            </a:r>
            <a:r>
              <a:rPr lang="en-US" dirty="0"/>
              <a:t> mixing </a:t>
            </a:r>
            <a:r>
              <a:rPr lang="en-US" dirty="0" err="1"/>
              <a:t>behing</a:t>
            </a:r>
            <a:r>
              <a:rPr lang="en-US" dirty="0"/>
              <a:t> extinction onset, and how this is related to the large eddies casing packets of cold reactants onto the flame front.</a:t>
            </a:r>
          </a:p>
          <a:p>
            <a:r>
              <a:rPr lang="en-US" dirty="0"/>
              <a:t>It is these packets that generate the extinction pockets and not the </a:t>
            </a:r>
            <a:r>
              <a:rPr lang="en-US" dirty="0" err="1"/>
              <a:t>Lagrangian</a:t>
            </a:r>
            <a:r>
              <a:rPr lang="en-US" dirty="0"/>
              <a:t> extinction of burning particle.</a:t>
            </a:r>
          </a:p>
          <a:p>
            <a:r>
              <a:rPr lang="en-US" dirty="0"/>
              <a:t>Finally we have seen how flamelets can predict the mechanism, but only as long as the strain is mostly at resolved level.</a:t>
            </a:r>
          </a:p>
          <a:p>
            <a:r>
              <a:rPr lang="en-US" dirty="0"/>
              <a:t>These limitations represent a scope for further modelling.</a:t>
            </a:r>
          </a:p>
        </p:txBody>
      </p:sp>
      <p:sp>
        <p:nvSpPr>
          <p:cNvPr id="4" name="Slide Number Placeholder 3"/>
          <p:cNvSpPr>
            <a:spLocks noGrp="1"/>
          </p:cNvSpPr>
          <p:nvPr>
            <p:ph type="sldNum" sz="quarter" idx="10"/>
          </p:nvPr>
        </p:nvSpPr>
        <p:spPr/>
        <p:txBody>
          <a:bodyPr/>
          <a:lstStyle/>
          <a:p>
            <a:fld id="{893B0CF2-7F87-4E02-A248-870047730F99}" type="slidenum">
              <a:rPr lang="en-US" smtClean="0"/>
              <a:t>15</a:t>
            </a:fld>
            <a:endParaRPr lang="en-US"/>
          </a:p>
        </p:txBody>
      </p:sp>
    </p:spTree>
    <p:extLst>
      <p:ext uri="{BB962C8B-B14F-4D97-AF65-F5344CB8AC3E}">
        <p14:creationId xmlns:p14="http://schemas.microsoft.com/office/powerpoint/2010/main" val="2208165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 would like to conclude thanking once again UKCTRF, ARCHER and EPSRC for allowing us to carry on our simulations and to Rolls-Royce who is the co-sponsor of my PhD.</a:t>
            </a:r>
          </a:p>
          <a:p>
            <a:r>
              <a:rPr lang="en-US" dirty="0"/>
              <a:t>And, of course, thank you all for your attention.</a:t>
            </a:r>
          </a:p>
          <a:p>
            <a:r>
              <a:rPr lang="en-US" dirty="0"/>
              <a:t>I am happy to take any question.</a:t>
            </a:r>
          </a:p>
        </p:txBody>
      </p:sp>
      <p:sp>
        <p:nvSpPr>
          <p:cNvPr id="4" name="Slide Number Placeholder 3"/>
          <p:cNvSpPr>
            <a:spLocks noGrp="1"/>
          </p:cNvSpPr>
          <p:nvPr>
            <p:ph type="sldNum" sz="quarter" idx="10"/>
          </p:nvPr>
        </p:nvSpPr>
        <p:spPr/>
        <p:txBody>
          <a:bodyPr/>
          <a:lstStyle/>
          <a:p>
            <a:fld id="{893B0CF2-7F87-4E02-A248-870047730F99}" type="slidenum">
              <a:rPr lang="en-US" smtClean="0"/>
              <a:t>16</a:t>
            </a:fld>
            <a:endParaRPr lang="en-US"/>
          </a:p>
        </p:txBody>
      </p:sp>
    </p:spTree>
    <p:extLst>
      <p:ext uri="{BB962C8B-B14F-4D97-AF65-F5344CB8AC3E}">
        <p14:creationId xmlns:p14="http://schemas.microsoft.com/office/powerpoint/2010/main" val="3918621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reason for the investigation is that, despite the huge leaps made during the last decades, we still don’t know the full story about local extinction mechanisms.</a:t>
            </a:r>
          </a:p>
          <a:p>
            <a:r>
              <a:rPr lang="en-US" dirty="0"/>
              <a:t>We know that in diffusion flames they seem to occur when diffusion losses outweigh the local heat release, while in premixed flames they are somehow caused by flame strain from high vorticity regions. How this happens in partially premixed configurations is instead more complicated and less understood.</a:t>
            </a:r>
          </a:p>
          <a:p>
            <a:endParaRPr lang="en-US" dirty="0"/>
          </a:p>
          <a:p>
            <a:r>
              <a:rPr lang="en-US" dirty="0"/>
              <a:t>This has been targeted with the Sydney/Sandia jet flame with </a:t>
            </a:r>
            <a:r>
              <a:rPr lang="en-US" dirty="0" err="1"/>
              <a:t>inhomogeous</a:t>
            </a:r>
            <a:r>
              <a:rPr lang="en-US" dirty="0"/>
              <a:t> inlets , which has been studied experimentally by the group of Barlow and </a:t>
            </a:r>
            <a:r>
              <a:rPr lang="en-US" dirty="0" err="1"/>
              <a:t>Cutcher</a:t>
            </a:r>
            <a:r>
              <a:rPr lang="en-US" dirty="0"/>
              <a:t> over the past few years. They show increasing levels of local extinctions as the bulk velocity of the jet increased. </a:t>
            </a:r>
          </a:p>
          <a:p>
            <a:endParaRPr lang="en-US" dirty="0"/>
          </a:p>
          <a:p>
            <a:r>
              <a:rPr lang="en-US" dirty="0"/>
              <a:t>This geometry has been addressed in a previous numerical study by Chen et al., which was recently published on Combustion and Flame. In this study LES and tabulated chemistry with unstrained (and I stress unstrained) premixed flamelets were able to predict first and second order statistics of a number of fields with great accuracy and also the levels of extinctions. However they pointed out that these were underpredicted at bulk speeds of the order of 90% of the blow-off speed.</a:t>
            </a:r>
          </a:p>
          <a:p>
            <a:endParaRPr lang="en-US" dirty="0"/>
          </a:p>
          <a:p>
            <a:r>
              <a:rPr lang="en-US" dirty="0"/>
              <a:t>The present investigations ADDS to the study conducted in that paper, and tries to answer two main questions:</a:t>
            </a:r>
          </a:p>
          <a:p>
            <a:pPr marL="171450" indent="-171450">
              <a:buFont typeface="Arial" panose="020B0604020202020204" pitchFamily="34" charset="0"/>
              <a:buChar char="•"/>
            </a:pPr>
            <a:r>
              <a:rPr lang="en-US" dirty="0"/>
              <a:t>WHY can we predict extinctions (something which is in supposedly controlled by strain) using unstrained flamelets</a:t>
            </a:r>
          </a:p>
          <a:p>
            <a:pPr marL="171450" indent="-171450">
              <a:buFont typeface="Arial" panose="020B0604020202020204" pitchFamily="34" charset="0"/>
              <a:buChar char="•"/>
            </a:pPr>
            <a:r>
              <a:rPr lang="en-US" dirty="0"/>
              <a:t>And why does this method only work up to a certain blow-off ratio? what changes in the extinction mechanism?</a:t>
            </a:r>
          </a:p>
        </p:txBody>
      </p:sp>
      <p:sp>
        <p:nvSpPr>
          <p:cNvPr id="4" name="Slide Number Placeholder 3"/>
          <p:cNvSpPr>
            <a:spLocks noGrp="1"/>
          </p:cNvSpPr>
          <p:nvPr>
            <p:ph type="sldNum" sz="quarter" idx="10"/>
          </p:nvPr>
        </p:nvSpPr>
        <p:spPr/>
        <p:txBody>
          <a:bodyPr/>
          <a:lstStyle/>
          <a:p>
            <a:fld id="{893B0CF2-7F87-4E02-A248-870047730F99}" type="slidenum">
              <a:rPr lang="en-US" smtClean="0"/>
              <a:t>2</a:t>
            </a:fld>
            <a:endParaRPr lang="en-US"/>
          </a:p>
        </p:txBody>
      </p:sp>
    </p:spTree>
    <p:extLst>
      <p:ext uri="{BB962C8B-B14F-4D97-AF65-F5344CB8AC3E}">
        <p14:creationId xmlns:p14="http://schemas.microsoft.com/office/powerpoint/2010/main" val="2944885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None/>
            </a:pPr>
            <a:r>
              <a:rPr lang="en-US" dirty="0"/>
              <a:t>As I said the test case investigated is the Sydney/Sandia flame with inhomogeneous inlets. Methane is injected from a central pipe within a second pipe where air is injected. The distance Lr between the two exits can be changed to have different levels of mixing, before ignition through a pilot, which is the most external pipe.</a:t>
            </a:r>
          </a:p>
          <a:p>
            <a:pPr marL="0" indent="0">
              <a:buNone/>
            </a:pPr>
            <a:endParaRPr lang="en-US" dirty="0"/>
          </a:p>
          <a:p>
            <a:pPr marL="0" indent="0">
              <a:buNone/>
            </a:pPr>
            <a:r>
              <a:rPr lang="en-US" dirty="0"/>
              <a:t>The CNF paper mentioned before addresses three cases, which are 50, 70 and 90% of the blow-off speed. The picture of the bottom left shows the comparison of the OH fields with the experiment, showing increasing level of local extinctions. The match is remarkable up until 70% blow off speed, while there is a slight underestimations in the fastest case. For this reason we now address only 70 and 90% blow-off rates.</a:t>
            </a:r>
          </a:p>
          <a:p>
            <a:pPr marL="0" indent="0">
              <a:buNone/>
            </a:pPr>
            <a:endParaRPr lang="en-US" dirty="0"/>
          </a:p>
          <a:p>
            <a:pPr marL="0" indent="0">
              <a:buNone/>
            </a:pPr>
            <a:r>
              <a:rPr lang="en-US" dirty="0"/>
              <a:t>The calculations in this study were carried out over 12 flow-through times, in about 24h per flame using 240 ARCHER cores. At this point we would like to thank ARCHER and UKCTRF once again for their support.</a:t>
            </a:r>
          </a:p>
          <a:p>
            <a:pPr marL="0" indent="0">
              <a:buNone/>
            </a:pPr>
            <a:endParaRPr lang="en-US" dirty="0"/>
          </a:p>
          <a:p>
            <a:pPr marL="0" indent="0">
              <a:buNone/>
            </a:pPr>
            <a:r>
              <a:rPr lang="en-US" dirty="0"/>
              <a:t>###In case someone asks, remember that part of the simulation were performed in Cambridge (the ones published already in the CnF paper) and other were re-run in </a:t>
            </a:r>
            <a:r>
              <a:rPr lang="en-US" dirty="0" err="1"/>
              <a:t>Lboro</a:t>
            </a:r>
            <a:r>
              <a:rPr lang="en-US" dirty="0"/>
              <a:t>, all under the UKCTRF consortium.</a:t>
            </a:r>
          </a:p>
        </p:txBody>
      </p:sp>
      <p:sp>
        <p:nvSpPr>
          <p:cNvPr id="4" name="Slide Number Placeholder 3"/>
          <p:cNvSpPr>
            <a:spLocks noGrp="1"/>
          </p:cNvSpPr>
          <p:nvPr>
            <p:ph type="sldNum" sz="quarter" idx="10"/>
          </p:nvPr>
        </p:nvSpPr>
        <p:spPr/>
        <p:txBody>
          <a:bodyPr/>
          <a:lstStyle/>
          <a:p>
            <a:fld id="{893B0CF2-7F87-4E02-A248-870047730F99}" type="slidenum">
              <a:rPr lang="en-US" smtClean="0"/>
              <a:t>3</a:t>
            </a:fld>
            <a:endParaRPr lang="en-US"/>
          </a:p>
        </p:txBody>
      </p:sp>
    </p:spTree>
    <p:extLst>
      <p:ext uri="{BB962C8B-B14F-4D97-AF65-F5344CB8AC3E}">
        <p14:creationId xmlns:p14="http://schemas.microsoft.com/office/powerpoint/2010/main" val="1793017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None/>
            </a:pPr>
            <a:r>
              <a:rPr lang="en-US" dirty="0"/>
              <a:t>We solve the Favre-filtered LES equations for mass, momentum and total enthalpy, as well as </a:t>
            </a:r>
            <a:r>
              <a:rPr lang="en-US" dirty="0" err="1"/>
              <a:t>subgrid</a:t>
            </a:r>
            <a:r>
              <a:rPr lang="en-US" dirty="0"/>
              <a:t> kinetic energy which is used to calculated the </a:t>
            </a:r>
            <a:r>
              <a:rPr lang="en-US" dirty="0" err="1"/>
              <a:t>subgrid</a:t>
            </a:r>
            <a:r>
              <a:rPr lang="en-US" dirty="0"/>
              <a:t> viscosity.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Chemistry is tabulated using unstrained premixed flamelets. Turbulence-chemistry interaction is dealt with a presumed PDF approach using beta functions, solving transport equations of progress variable, mixture fraction and their respective variances.</a:t>
            </a:r>
          </a:p>
          <a:p>
            <a:pPr marL="0" indent="0">
              <a:buNone/>
            </a:pPr>
            <a:r>
              <a:rPr lang="en-US" dirty="0"/>
              <a:t>The source term of progress variable is split into a stratified premixed and a non-premixed contribution and the details can be found in the CNF paper.</a:t>
            </a:r>
          </a:p>
          <a:p>
            <a:pPr marL="0" indent="0">
              <a:buNone/>
            </a:pPr>
            <a:endParaRPr lang="en-US" dirty="0"/>
          </a:p>
          <a:p>
            <a:pPr marL="0" indent="0">
              <a:buNone/>
            </a:pPr>
            <a:r>
              <a:rPr lang="en-US" dirty="0"/>
              <a:t>### </a:t>
            </a:r>
            <a:r>
              <a:rPr lang="en-US" dirty="0" err="1"/>
              <a:t>Omega_fp</a:t>
            </a:r>
            <a:r>
              <a:rPr lang="en-US" dirty="0"/>
              <a:t> is the precomputed reaction rate of a laminar freely-propagating unstrained flamelet, P is the PDF, </a:t>
            </a:r>
            <a:r>
              <a:rPr lang="en-US" dirty="0" err="1"/>
              <a:t>chi_z</a:t>
            </a:r>
            <a:r>
              <a:rPr lang="en-US" dirty="0"/>
              <a:t> is the sum of </a:t>
            </a:r>
            <a:r>
              <a:rPr lang="en-US" dirty="0" err="1"/>
              <a:t>subgrid</a:t>
            </a:r>
            <a:r>
              <a:rPr lang="en-US" dirty="0"/>
              <a:t> and resolved scalar dissipation rate and </a:t>
            </a:r>
            <a:r>
              <a:rPr lang="en-US" dirty="0" err="1"/>
              <a:t>psi_b</a:t>
            </a:r>
            <a:r>
              <a:rPr lang="en-US" dirty="0"/>
              <a:t> is the unscaled progress variable at burnt conditions. </a:t>
            </a:r>
          </a:p>
        </p:txBody>
      </p:sp>
      <p:sp>
        <p:nvSpPr>
          <p:cNvPr id="4" name="Slide Number Placeholder 3"/>
          <p:cNvSpPr>
            <a:spLocks noGrp="1"/>
          </p:cNvSpPr>
          <p:nvPr>
            <p:ph type="sldNum" sz="quarter" idx="10"/>
          </p:nvPr>
        </p:nvSpPr>
        <p:spPr/>
        <p:txBody>
          <a:bodyPr/>
          <a:lstStyle/>
          <a:p>
            <a:fld id="{893B0CF2-7F87-4E02-A248-870047730F99}" type="slidenum">
              <a:rPr lang="en-US" smtClean="0"/>
              <a:t>4</a:t>
            </a:fld>
            <a:endParaRPr lang="en-US"/>
          </a:p>
        </p:txBody>
      </p:sp>
    </p:spTree>
    <p:extLst>
      <p:ext uri="{BB962C8B-B14F-4D97-AF65-F5344CB8AC3E}">
        <p14:creationId xmlns:p14="http://schemas.microsoft.com/office/powerpoint/2010/main" val="3220927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None/>
            </a:pPr>
            <a:r>
              <a:rPr lang="en-US" dirty="0"/>
              <a:t>Turbulent production of variance is represented by the source terms with the squared gradient, while the term in </a:t>
            </a:r>
            <a:r>
              <a:rPr lang="en-US" dirty="0" err="1"/>
              <a:t>omega_c</a:t>
            </a:r>
            <a:r>
              <a:rPr lang="en-US" dirty="0"/>
              <a:t> is a reaction source </a:t>
            </a:r>
            <a:r>
              <a:rPr lang="en-US"/>
              <a:t>term which </a:t>
            </a:r>
            <a:r>
              <a:rPr lang="en-US" dirty="0"/>
              <a:t>appears in the progress variable variance equation only</a:t>
            </a:r>
            <a:r>
              <a:rPr lang="en-US"/>
              <a:t>. </a:t>
            </a:r>
          </a:p>
          <a:p>
            <a:pPr marL="0" indent="0">
              <a:buNone/>
            </a:pPr>
            <a:r>
              <a:rPr lang="en-US"/>
              <a:t>The </a:t>
            </a:r>
            <a:r>
              <a:rPr lang="en-US" dirty="0"/>
              <a:t>scalar dissipation rate, chi, is computed using a linear relaxation model for mixture fraction (in blue) and an algebraic equation for progress variable based on the assumption that the scalar dissipation rate of progress variable must balance both reaction term and turbulent production. The model here in red has been proposed by Swaminathan and coworkers and has plenty of validation, some papers are listed here.</a:t>
            </a:r>
          </a:p>
        </p:txBody>
      </p:sp>
      <p:sp>
        <p:nvSpPr>
          <p:cNvPr id="4" name="Slide Number Placeholder 3"/>
          <p:cNvSpPr>
            <a:spLocks noGrp="1"/>
          </p:cNvSpPr>
          <p:nvPr>
            <p:ph type="sldNum" sz="quarter" idx="10"/>
          </p:nvPr>
        </p:nvSpPr>
        <p:spPr/>
        <p:txBody>
          <a:bodyPr/>
          <a:lstStyle/>
          <a:p>
            <a:fld id="{893B0CF2-7F87-4E02-A248-870047730F99}" type="slidenum">
              <a:rPr lang="en-US" smtClean="0"/>
              <a:t>5</a:t>
            </a:fld>
            <a:endParaRPr lang="en-US"/>
          </a:p>
        </p:txBody>
      </p:sp>
    </p:spTree>
    <p:extLst>
      <p:ext uri="{BB962C8B-B14F-4D97-AF65-F5344CB8AC3E}">
        <p14:creationId xmlns:p14="http://schemas.microsoft.com/office/powerpoint/2010/main" val="2459018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For the first part of the analysis, about 5000 </a:t>
            </a:r>
            <a:r>
              <a:rPr lang="en-US" dirty="0" err="1"/>
              <a:t>Lagrangian</a:t>
            </a:r>
            <a:r>
              <a:rPr lang="en-US" dirty="0"/>
              <a:t> particles are injected periodically from the burner mouth and tracked over a time window of 2.8ms.</a:t>
            </a:r>
          </a:p>
          <a:p>
            <a:r>
              <a:rPr lang="en-US" dirty="0"/>
              <a:t>At a second stage they are classified in different groups based on the location of injection, which is: is the particle coming from the main or from the pilot? on the amount of fuel, to identify particles that mix with the reactants from those that just mix with coflowing air. We then check what is the mixture fraction to distinguish those particles that lie within flammability limits, and we finally define the burning status of each particle.</a:t>
            </a:r>
          </a:p>
          <a:p>
            <a:r>
              <a:rPr lang="en-US" dirty="0"/>
              <a:t>We all agree that extinction occurs when reaction rate drops to – or close to – zero but given the model, and the turbulent nature of our flow, we would not be able to distinguish quenching from a particle that is simply fully burnt.</a:t>
            </a:r>
          </a:p>
          <a:p>
            <a:r>
              <a:rPr lang="en-US" dirty="0"/>
              <a:t>In this study we detected as an extinction an event where a particle, right after burning, experiences a sudden drop in progress variable below a threshold, in our case 0.4. This also corresponds to negligible reaction rate. This method is not new, but has also been used in other studies, like the one of Mitarai to </a:t>
            </a:r>
            <a:r>
              <a:rPr lang="en-US" dirty="0" err="1"/>
              <a:t>analyse</a:t>
            </a:r>
            <a:r>
              <a:rPr lang="en-US" dirty="0"/>
              <a:t> DNS data.</a:t>
            </a:r>
          </a:p>
        </p:txBody>
      </p:sp>
      <p:sp>
        <p:nvSpPr>
          <p:cNvPr id="4" name="Slide Number Placeholder 3"/>
          <p:cNvSpPr>
            <a:spLocks noGrp="1"/>
          </p:cNvSpPr>
          <p:nvPr>
            <p:ph type="sldNum" sz="quarter" idx="10"/>
          </p:nvPr>
        </p:nvSpPr>
        <p:spPr/>
        <p:txBody>
          <a:bodyPr/>
          <a:lstStyle/>
          <a:p>
            <a:fld id="{893B0CF2-7F87-4E02-A248-870047730F99}" type="slidenum">
              <a:rPr lang="en-US" smtClean="0"/>
              <a:t>6</a:t>
            </a:fld>
            <a:endParaRPr lang="en-US"/>
          </a:p>
        </p:txBody>
      </p:sp>
    </p:spTree>
    <p:extLst>
      <p:ext uri="{BB962C8B-B14F-4D97-AF65-F5344CB8AC3E}">
        <p14:creationId xmlns:p14="http://schemas.microsoft.com/office/powerpoint/2010/main" val="586658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analysis allowed us to identify some characteristic </a:t>
            </a:r>
            <a:r>
              <a:rPr lang="en-US" dirty="0" err="1"/>
              <a:t>behaviour</a:t>
            </a:r>
            <a:r>
              <a:rPr lang="en-US" dirty="0"/>
              <a:t>.</a:t>
            </a:r>
          </a:p>
          <a:p>
            <a:r>
              <a:rPr lang="en-US" dirty="0"/>
              <a:t>On the first and second row you can see particles that are injected from the pilot (on the top) and from the main jet (in the middle) that start burning. These represent the majority of the particles injected from these locations and are 67% and 41% respectively. I am not going to go through them in detail, but essentially these diagrams of temperature, reaction rate, diffusion term and location show us that most of the particles start burning due to diffusive effects happening at the interface between main and pilot stream, and then the reaction propagates.</a:t>
            </a:r>
          </a:p>
          <a:p>
            <a:r>
              <a:rPr lang="en-US" dirty="0"/>
              <a:t>The number of particles that experience quenching at some point in time, which is again a progress variable going below our threshold, is much lower, for example 7% for the particles injected from the main jet. If we remove the particles that quench because they end up outside the flammability limits, only less than 2% quenches close to the stoichiometric line, and potentially represent local extinctions. </a:t>
            </a:r>
          </a:p>
        </p:txBody>
      </p:sp>
      <p:sp>
        <p:nvSpPr>
          <p:cNvPr id="4" name="Slide Number Placeholder 3"/>
          <p:cNvSpPr>
            <a:spLocks noGrp="1"/>
          </p:cNvSpPr>
          <p:nvPr>
            <p:ph type="sldNum" sz="quarter" idx="10"/>
          </p:nvPr>
        </p:nvSpPr>
        <p:spPr/>
        <p:txBody>
          <a:bodyPr/>
          <a:lstStyle/>
          <a:p>
            <a:fld id="{893B0CF2-7F87-4E02-A248-870047730F99}" type="slidenum">
              <a:rPr lang="en-US" smtClean="0"/>
              <a:t>7</a:t>
            </a:fld>
            <a:endParaRPr lang="en-US"/>
          </a:p>
        </p:txBody>
      </p:sp>
    </p:spTree>
    <p:extLst>
      <p:ext uri="{BB962C8B-B14F-4D97-AF65-F5344CB8AC3E}">
        <p14:creationId xmlns:p14="http://schemas.microsoft.com/office/powerpoint/2010/main" val="3808539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When we isolate these particles quenching near the stoichiometric line, we observe that these particles (indicated in red) correspond to extinction holes, here indicated for a progress variable contour plot. </a:t>
            </a:r>
          </a:p>
          <a:p>
            <a:r>
              <a:rPr lang="en-US" dirty="0"/>
              <a:t>The time history on the right shows that this particles coming from the main jet is first heated up (as we can see from the progress variable plot), mixed with more fuel (as I can see from the mixture fraction plot), then reacts (as we can see from the dashed line here representing reaction rate) and then experiences a sudden drop of both progress variable and reaction rate, indicated by the red line, which corresponds to the time step of the contours.</a:t>
            </a:r>
          </a:p>
        </p:txBody>
      </p:sp>
      <p:sp>
        <p:nvSpPr>
          <p:cNvPr id="4" name="Slide Number Placeholder 3"/>
          <p:cNvSpPr>
            <a:spLocks noGrp="1"/>
          </p:cNvSpPr>
          <p:nvPr>
            <p:ph type="sldNum" sz="quarter" idx="10"/>
          </p:nvPr>
        </p:nvSpPr>
        <p:spPr/>
        <p:txBody>
          <a:bodyPr/>
          <a:lstStyle/>
          <a:p>
            <a:fld id="{893B0CF2-7F87-4E02-A248-870047730F99}" type="slidenum">
              <a:rPr lang="en-US" smtClean="0"/>
              <a:t>8</a:t>
            </a:fld>
            <a:endParaRPr lang="en-US"/>
          </a:p>
        </p:txBody>
      </p:sp>
    </p:spTree>
    <p:extLst>
      <p:ext uri="{BB962C8B-B14F-4D97-AF65-F5344CB8AC3E}">
        <p14:creationId xmlns:p14="http://schemas.microsoft.com/office/powerpoint/2010/main" val="716157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also observed two things:</a:t>
            </a:r>
          </a:p>
          <a:p>
            <a:r>
              <a:rPr lang="en-US" dirty="0"/>
              <a:t>The first is the presence of high strain through the Q-criterion plot in correspondence of these discontinuities of the flame front.</a:t>
            </a:r>
          </a:p>
          <a:p>
            <a:r>
              <a:rPr lang="en-US" dirty="0"/>
              <a:t>The second is that the extinction corresponds to a sudden increase in both fuel and </a:t>
            </a:r>
            <a:r>
              <a:rPr lang="en-US" dirty="0" err="1"/>
              <a:t>subgrid</a:t>
            </a:r>
            <a:r>
              <a:rPr lang="en-US" dirty="0"/>
              <a:t> mixture fraction variance. This in particular suggests that the particle might be interacting with cold and non-uniform reactants.</a:t>
            </a:r>
          </a:p>
        </p:txBody>
      </p:sp>
      <p:sp>
        <p:nvSpPr>
          <p:cNvPr id="4" name="Slide Number Placeholder 3"/>
          <p:cNvSpPr>
            <a:spLocks noGrp="1"/>
          </p:cNvSpPr>
          <p:nvPr>
            <p:ph type="sldNum" sz="quarter" idx="10"/>
          </p:nvPr>
        </p:nvSpPr>
        <p:spPr/>
        <p:txBody>
          <a:bodyPr/>
          <a:lstStyle/>
          <a:p>
            <a:fld id="{893B0CF2-7F87-4E02-A248-870047730F99}" type="slidenum">
              <a:rPr lang="en-US" smtClean="0"/>
              <a:t>9</a:t>
            </a:fld>
            <a:endParaRPr lang="en-US"/>
          </a:p>
        </p:txBody>
      </p:sp>
    </p:spTree>
    <p:extLst>
      <p:ext uri="{BB962C8B-B14F-4D97-AF65-F5344CB8AC3E}">
        <p14:creationId xmlns:p14="http://schemas.microsoft.com/office/powerpoint/2010/main" val="840660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34901" y="3085765"/>
            <a:ext cx="8474199"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1020431"/>
            <a:ext cx="8245162" cy="1475013"/>
          </a:xfrm>
          <a:effectLst/>
        </p:spPr>
        <p:txBody>
          <a:bodyPr anchor="b">
            <a:normAutofit/>
          </a:bodyPr>
          <a:lstStyle>
            <a:lvl1pPr>
              <a:defRPr sz="27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35895" y="2495446"/>
            <a:ext cx="8245160" cy="590321"/>
          </a:xfrm>
        </p:spPr>
        <p:txBody>
          <a:bodyPr anchor="t">
            <a:normAutofit/>
          </a:bodyPr>
          <a:lstStyle>
            <a:lvl1pPr marL="0" indent="0" algn="l">
              <a:buNone/>
              <a:defRPr sz="1200"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9/19/2020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435894" y="702156"/>
            <a:ext cx="8272212"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9/19/2020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043613" y="599725"/>
            <a:ext cx="2765487"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153150" y="863600"/>
            <a:ext cx="234315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81193" y="863600"/>
            <a:ext cx="5371219"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334901" y="457200"/>
            <a:ext cx="277749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6031610" y="453643"/>
            <a:ext cx="277749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3181373" y="457200"/>
            <a:ext cx="277749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9/19/2020</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5894" y="702156"/>
            <a:ext cx="8272212"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435895" y="2340864"/>
            <a:ext cx="8272211"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9/19/2020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35863" y="5141975"/>
            <a:ext cx="8468145"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2393951"/>
            <a:ext cx="8272211" cy="2147467"/>
          </a:xfrm>
        </p:spPr>
        <p:txBody>
          <a:bodyPr anchor="b">
            <a:normAutofit/>
          </a:bodyPr>
          <a:lstStyle>
            <a:lvl1pPr algn="l">
              <a:defRPr sz="27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435895" y="4541417"/>
            <a:ext cx="8272211" cy="600556"/>
          </a:xfrm>
        </p:spPr>
        <p:txBody>
          <a:bodyPr anchor="t">
            <a:normAutofit/>
          </a:bodyPr>
          <a:lstStyle>
            <a:lvl1pPr marL="0" indent="0" algn="l">
              <a:buNone/>
              <a:defRPr sz="135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9/19/2020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5895" y="729658"/>
            <a:ext cx="8272212"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35895" y="2228004"/>
            <a:ext cx="3896075"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2030" y="2228004"/>
            <a:ext cx="389607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9/19/2020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435895" y="729658"/>
            <a:ext cx="8272212"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35894" y="2250891"/>
            <a:ext cx="3896077" cy="557784"/>
          </a:xfrm>
        </p:spPr>
        <p:txBody>
          <a:bodyPr anchor="ctr">
            <a:noAutofit/>
          </a:bodyPr>
          <a:lstStyle>
            <a:lvl1pPr marL="0" indent="0">
              <a:buNone/>
              <a:defRPr sz="1500" b="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35895" y="2926053"/>
            <a:ext cx="3896075"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12029" y="2250893"/>
            <a:ext cx="3896078" cy="553373"/>
          </a:xfrm>
        </p:spPr>
        <p:txBody>
          <a:bodyPr anchor="ctr">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500" b="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4812028" y="2926053"/>
            <a:ext cx="3896078"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9/19/2020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431921" y="729658"/>
            <a:ext cx="8272212"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9/19/2020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9/19/2020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335863" y="601201"/>
            <a:ext cx="2762042"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75893" y="933451"/>
            <a:ext cx="2273889" cy="1722419"/>
          </a:xfrm>
        </p:spPr>
        <p:txBody>
          <a:bodyPr anchor="b">
            <a:normAutofit/>
          </a:bodyPr>
          <a:lstStyle>
            <a:lvl1pPr algn="l">
              <a:defRPr sz="18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75697" y="1179829"/>
            <a:ext cx="4988243" cy="4658216"/>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5893" y="2836654"/>
            <a:ext cx="2273889" cy="3001392"/>
          </a:xfrm>
        </p:spPr>
        <p:txBody>
          <a:bodyPr anchor="t">
            <a:normAutofit/>
          </a:bodyPr>
          <a:lstStyle>
            <a:lvl1pPr marL="0" indent="0" algn="l">
              <a:buNone/>
              <a:defRPr sz="1200">
                <a:solidFill>
                  <a:srgbClr val="FFFFFF"/>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5704464" y="6456917"/>
            <a:ext cx="2133599" cy="365125"/>
          </a:xfrm>
        </p:spPr>
        <p:txBody>
          <a:bodyPr/>
          <a:lstStyle/>
          <a:p>
            <a:fld id="{D82884F1-FFEA-405F-9602-3DCA865EDA4E}" type="datetime1">
              <a:rPr lang="en-US" smtClean="0"/>
              <a:t>9/19/2020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435894" y="6452591"/>
            <a:ext cx="5187908"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7918725" y="6456917"/>
            <a:ext cx="789383"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895" y="4693389"/>
            <a:ext cx="8272212" cy="566738"/>
          </a:xfrm>
        </p:spPr>
        <p:txBody>
          <a:bodyPr anchor="b">
            <a:normAutofit/>
          </a:bodyPr>
          <a:lstStyle>
            <a:lvl1pPr algn="l">
              <a:defRPr sz="18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35863" y="641351"/>
            <a:ext cx="8468144" cy="365124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435894" y="5260127"/>
            <a:ext cx="8272213" cy="998148"/>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9/19/2020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705124"/>
            <a:ext cx="8272212"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2336003"/>
            <a:ext cx="8272212"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4" y="6423915"/>
            <a:ext cx="2133599" cy="365125"/>
          </a:xfrm>
          <a:prstGeom prst="rect">
            <a:avLst/>
          </a:prstGeom>
        </p:spPr>
        <p:txBody>
          <a:bodyPr vert="horz" lIns="91440" tIns="45720" rIns="91440" bIns="45720" rtlCol="0" anchor="ctr"/>
          <a:lstStyle>
            <a:lvl1pPr algn="r">
              <a:defRPr sz="675">
                <a:solidFill>
                  <a:schemeClr val="tx1">
                    <a:lumMod val="75000"/>
                    <a:lumOff val="25000"/>
                  </a:schemeClr>
                </a:solidFill>
              </a:defRPr>
            </a:lvl1pPr>
          </a:lstStyle>
          <a:p>
            <a:fld id="{ED291B17-9318-49DB-B28B-6E5994AE9581}" type="datetime1">
              <a:rPr lang="en-US" smtClean="0"/>
              <a:t>9/19/2020</a:t>
            </a:fld>
            <a:endParaRPr lang="en-US" dirty="0"/>
          </a:p>
        </p:txBody>
      </p:sp>
      <p:sp>
        <p:nvSpPr>
          <p:cNvPr id="5" name="Footer Placeholder 4"/>
          <p:cNvSpPr>
            <a:spLocks noGrp="1"/>
          </p:cNvSpPr>
          <p:nvPr>
            <p:ph type="ftr" sz="quarter" idx="3"/>
          </p:nvPr>
        </p:nvSpPr>
        <p:spPr>
          <a:xfrm>
            <a:off x="435894" y="6423915"/>
            <a:ext cx="5187908" cy="365125"/>
          </a:xfrm>
          <a:prstGeom prst="rect">
            <a:avLst/>
          </a:prstGeom>
        </p:spPr>
        <p:txBody>
          <a:bodyPr vert="horz" lIns="91440" tIns="45720" rIns="91440" bIns="45720" rtlCol="0" anchor="ctr"/>
          <a:lstStyle>
            <a:lvl1pPr algn="l">
              <a:defRPr sz="675"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7918725" y="6423915"/>
            <a:ext cx="789383" cy="365125"/>
          </a:xfrm>
          <a:prstGeom prst="rect">
            <a:avLst/>
          </a:prstGeom>
        </p:spPr>
        <p:txBody>
          <a:bodyPr vert="horz" lIns="91440" tIns="45720" rIns="91440" bIns="45720" rtlCol="0" anchor="ctr"/>
          <a:lstStyle>
            <a:lvl1pPr algn="r">
              <a:defRPr sz="675">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334901" y="457200"/>
            <a:ext cx="277749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453643"/>
            <a:ext cx="277749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457200"/>
            <a:ext cx="277749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dt="0"/>
  <p:txStyles>
    <p:titleStyle>
      <a:lvl1pPr algn="l" defTabSz="342900" rtl="0" eaLnBrk="1" latinLnBrk="0" hangingPunct="1">
        <a:lnSpc>
          <a:spcPct val="100000"/>
        </a:lnSpc>
        <a:spcBef>
          <a:spcPct val="0"/>
        </a:spcBef>
        <a:buNone/>
        <a:defRPr sz="21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lnSpc>
          <a:spcPct val="110000"/>
        </a:lnSpc>
        <a:spcBef>
          <a:spcPct val="20000"/>
        </a:spcBef>
        <a:spcAft>
          <a:spcPts val="450"/>
        </a:spcAft>
        <a:buClr>
          <a:schemeClr val="accent1"/>
        </a:buClr>
        <a:buSzPct val="92000"/>
        <a:buFont typeface="Wingdings 2" panose="05020102010507070707" pitchFamily="18" charset="2"/>
        <a:buChar char=""/>
        <a:defRPr sz="1275" kern="1200">
          <a:solidFill>
            <a:schemeClr val="tx1">
              <a:lumMod val="75000"/>
              <a:lumOff val="25000"/>
            </a:schemeClr>
          </a:solidFill>
          <a:latin typeface="+mn-lt"/>
          <a:ea typeface="+mn-ea"/>
          <a:cs typeface="+mn-cs"/>
        </a:defRPr>
      </a:lvl1pPr>
      <a:lvl2pPr marL="472500" indent="-229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050" kern="1200">
          <a:solidFill>
            <a:schemeClr val="tx1">
              <a:lumMod val="75000"/>
              <a:lumOff val="25000"/>
            </a:schemeClr>
          </a:solidFill>
          <a:latin typeface="+mn-lt"/>
          <a:ea typeface="+mn-ea"/>
          <a:cs typeface="+mn-cs"/>
        </a:defRPr>
      </a:lvl2pPr>
      <a:lvl3pPr marL="675000" indent="-202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975" kern="1200">
          <a:solidFill>
            <a:schemeClr val="tx1">
              <a:lumMod val="75000"/>
              <a:lumOff val="25000"/>
            </a:schemeClr>
          </a:solidFill>
          <a:latin typeface="+mn-lt"/>
          <a:ea typeface="+mn-ea"/>
          <a:cs typeface="+mn-cs"/>
        </a:defRPr>
      </a:lvl3pPr>
      <a:lvl4pPr marL="931500" indent="-175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825" kern="1200">
          <a:solidFill>
            <a:schemeClr val="tx1">
              <a:lumMod val="75000"/>
              <a:lumOff val="25000"/>
            </a:schemeClr>
          </a:solidFill>
          <a:latin typeface="+mn-lt"/>
          <a:ea typeface="+mn-ea"/>
          <a:cs typeface="+mn-cs"/>
        </a:defRPr>
      </a:lvl4pPr>
      <a:lvl5pPr marL="1201500" indent="-175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825" kern="1200">
          <a:solidFill>
            <a:schemeClr val="tx1">
              <a:lumMod val="75000"/>
              <a:lumOff val="2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0.png"/><Relationship Id="rId4" Type="http://schemas.openxmlformats.org/officeDocument/2006/relationships/image" Target="../media/image19.pn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6.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2.png"/><Relationship Id="rId5" Type="http://schemas.openxmlformats.org/officeDocument/2006/relationships/image" Target="../media/image33.png"/><Relationship Id="rId10" Type="http://schemas.openxmlformats.org/officeDocument/2006/relationships/image" Target="../media/image1.png"/><Relationship Id="rId4" Type="http://schemas.openxmlformats.org/officeDocument/2006/relationships/image" Target="../media/image9.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80.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6.xml"/><Relationship Id="rId7" Type="http://schemas.openxmlformats.org/officeDocument/2006/relationships/image" Target="../media/image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70.png"/><Relationship Id="rId11" Type="http://schemas.openxmlformats.org/officeDocument/2006/relationships/image" Target="../media/image2.png"/><Relationship Id="rId5" Type="http://schemas.openxmlformats.org/officeDocument/2006/relationships/notesSlide" Target="../notesSlides/notesSlide5.xml"/><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5.gif"/><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99579" y="1026711"/>
            <a:ext cx="6944841" cy="2034634"/>
          </a:xfrm>
        </p:spPr>
        <p:txBody>
          <a:bodyPr>
            <a:normAutofit/>
          </a:bodyPr>
          <a:lstStyle/>
          <a:p>
            <a:pPr algn="ctr"/>
            <a:r>
              <a:rPr lang="en-GB" sz="3000" b="1" cap="none" dirty="0">
                <a:latin typeface="Arial" panose="020B0604020202020204" pitchFamily="34" charset="0"/>
                <a:cs typeface="Arial" panose="020B0604020202020204" pitchFamily="34" charset="0"/>
              </a:rPr>
              <a:t>The role of strain and mixture fraction variance in the prediction of local extinctions in LES of partially premixed combustion</a:t>
            </a:r>
            <a:endParaRPr lang="en-US" sz="3000" b="1" cap="none"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496389" y="3316239"/>
            <a:ext cx="8211719" cy="2953931"/>
          </a:xfrm>
        </p:spPr>
        <p:txBody>
          <a:bodyPr>
            <a:noAutofit/>
          </a:bodyPr>
          <a:lstStyle/>
          <a:p>
            <a:pPr algn="ctr"/>
            <a:r>
              <a:rPr lang="en-US" sz="2000" cap="none" dirty="0">
                <a:solidFill>
                  <a:schemeClr val="bg1"/>
                </a:solidFill>
                <a:latin typeface="Arial" panose="020B0604020202020204" pitchFamily="34" charset="0"/>
                <a:cs typeface="Arial" panose="020B0604020202020204" pitchFamily="34" charset="0"/>
              </a:rPr>
              <a:t>Alessandro Soli</a:t>
            </a:r>
            <a:r>
              <a:rPr lang="en-US" sz="2000" cap="none" baseline="30000" dirty="0">
                <a:solidFill>
                  <a:schemeClr val="bg1"/>
                </a:solidFill>
                <a:latin typeface="Arial" panose="020B0604020202020204" pitchFamily="34" charset="0"/>
                <a:cs typeface="Arial" panose="020B0604020202020204" pitchFamily="34" charset="0"/>
              </a:rPr>
              <a:t>a,</a:t>
            </a:r>
            <a:r>
              <a:rPr lang="en-US" sz="2000" cap="none" dirty="0">
                <a:solidFill>
                  <a:schemeClr val="bg1"/>
                </a:solidFill>
                <a:latin typeface="Arial" panose="020B0604020202020204" pitchFamily="34" charset="0"/>
                <a:cs typeface="Arial" panose="020B0604020202020204" pitchFamily="34" charset="0"/>
              </a:rPr>
              <a:t>*, Ivan </a:t>
            </a:r>
            <a:r>
              <a:rPr lang="en-US" sz="2000" cap="none" dirty="0" err="1">
                <a:solidFill>
                  <a:schemeClr val="bg1"/>
                </a:solidFill>
                <a:latin typeface="Arial" panose="020B0604020202020204" pitchFamily="34" charset="0"/>
                <a:cs typeface="Arial" panose="020B0604020202020204" pitchFamily="34" charset="0"/>
              </a:rPr>
              <a:t>Langella</a:t>
            </a:r>
            <a:r>
              <a:rPr lang="en-US" sz="2000" cap="none" baseline="30000" dirty="0" err="1">
                <a:solidFill>
                  <a:schemeClr val="bg1"/>
                </a:solidFill>
                <a:latin typeface="Arial" panose="020B0604020202020204" pitchFamily="34" charset="0"/>
                <a:cs typeface="Arial" panose="020B0604020202020204" pitchFamily="34" charset="0"/>
              </a:rPr>
              <a:t>a,b</a:t>
            </a:r>
            <a:r>
              <a:rPr lang="en-US" sz="2000" cap="none" dirty="0">
                <a:solidFill>
                  <a:schemeClr val="bg1"/>
                </a:solidFill>
                <a:latin typeface="Arial" panose="020B0604020202020204" pitchFamily="34" charset="0"/>
                <a:cs typeface="Arial" panose="020B0604020202020204" pitchFamily="34" charset="0"/>
              </a:rPr>
              <a:t>, Zhi X. </a:t>
            </a:r>
            <a:r>
              <a:rPr lang="en-US" sz="2000" cap="none" dirty="0" err="1">
                <a:solidFill>
                  <a:schemeClr val="bg1"/>
                </a:solidFill>
                <a:latin typeface="Arial" panose="020B0604020202020204" pitchFamily="34" charset="0"/>
                <a:cs typeface="Arial" panose="020B0604020202020204" pitchFamily="34" charset="0"/>
              </a:rPr>
              <a:t>Chen</a:t>
            </a:r>
            <a:r>
              <a:rPr lang="en-US" sz="2000" cap="none" baseline="30000" dirty="0" err="1">
                <a:solidFill>
                  <a:schemeClr val="bg1"/>
                </a:solidFill>
                <a:latin typeface="Arial" panose="020B0604020202020204" pitchFamily="34" charset="0"/>
                <a:cs typeface="Arial" panose="020B0604020202020204" pitchFamily="34" charset="0"/>
              </a:rPr>
              <a:t>c</a:t>
            </a:r>
            <a:endParaRPr lang="en-US" sz="2000" cap="none" baseline="30000" dirty="0">
              <a:solidFill>
                <a:schemeClr val="bg1"/>
              </a:solidFill>
              <a:latin typeface="Arial" panose="020B0604020202020204" pitchFamily="34" charset="0"/>
              <a:cs typeface="Arial" panose="020B0604020202020204" pitchFamily="34" charset="0"/>
            </a:endParaRPr>
          </a:p>
          <a:p>
            <a:pPr algn="l"/>
            <a:endParaRPr lang="en-US" sz="1500" cap="none" baseline="30000" dirty="0">
              <a:solidFill>
                <a:schemeClr val="bg1"/>
              </a:solidFill>
              <a:latin typeface="Arial" panose="020B0604020202020204" pitchFamily="34" charset="0"/>
              <a:cs typeface="Arial" panose="020B0604020202020204" pitchFamily="34" charset="0"/>
            </a:endParaRPr>
          </a:p>
          <a:p>
            <a:pPr algn="l"/>
            <a:endParaRPr lang="en-US" sz="1500" cap="none" baseline="30000" dirty="0">
              <a:solidFill>
                <a:schemeClr val="bg1"/>
              </a:solidFill>
              <a:latin typeface="Arial" panose="020B0604020202020204" pitchFamily="34" charset="0"/>
              <a:cs typeface="Arial" panose="020B0604020202020204" pitchFamily="34" charset="0"/>
            </a:endParaRPr>
          </a:p>
          <a:p>
            <a:pPr algn="l"/>
            <a:r>
              <a:rPr lang="en-US" sz="1500" cap="none" baseline="30000" dirty="0">
                <a:solidFill>
                  <a:schemeClr val="bg1"/>
                </a:solidFill>
                <a:latin typeface="Arial" panose="020B0604020202020204" pitchFamily="34" charset="0"/>
                <a:cs typeface="Arial" panose="020B0604020202020204" pitchFamily="34" charset="0"/>
              </a:rPr>
              <a:t>a</a:t>
            </a:r>
            <a:r>
              <a:rPr lang="en-US" sz="1500" cap="none" dirty="0">
                <a:solidFill>
                  <a:schemeClr val="bg1"/>
                </a:solidFill>
                <a:latin typeface="Arial" panose="020B0604020202020204" pitchFamily="34" charset="0"/>
                <a:cs typeface="Arial" panose="020B0604020202020204" pitchFamily="34" charset="0"/>
              </a:rPr>
              <a:t> Loughborough University – Aeronautical and Automotive Engineering </a:t>
            </a:r>
            <a:endParaRPr lang="en-US" sz="1500" cap="none" baseline="30000" dirty="0">
              <a:solidFill>
                <a:schemeClr val="bg1"/>
              </a:solidFill>
              <a:latin typeface="Arial" panose="020B0604020202020204" pitchFamily="34" charset="0"/>
              <a:cs typeface="Arial" panose="020B0604020202020204" pitchFamily="34" charset="0"/>
            </a:endParaRPr>
          </a:p>
          <a:p>
            <a:pPr algn="l"/>
            <a:r>
              <a:rPr lang="en-US" sz="1500" cap="none" baseline="30000" dirty="0">
                <a:solidFill>
                  <a:schemeClr val="bg1"/>
                </a:solidFill>
                <a:latin typeface="Arial" panose="020B0604020202020204" pitchFamily="34" charset="0"/>
                <a:cs typeface="Arial" panose="020B0604020202020204" pitchFamily="34" charset="0"/>
              </a:rPr>
              <a:t>b</a:t>
            </a:r>
            <a:r>
              <a:rPr lang="en-US" sz="1500" cap="none" dirty="0">
                <a:solidFill>
                  <a:schemeClr val="bg1"/>
                </a:solidFill>
                <a:latin typeface="Arial" panose="020B0604020202020204" pitchFamily="34" charset="0"/>
                <a:cs typeface="Arial" panose="020B0604020202020204" pitchFamily="34" charset="0"/>
              </a:rPr>
              <a:t> Technical University of Delft – Faculty of Aerospace Engineering</a:t>
            </a:r>
            <a:endParaRPr lang="en-US" sz="1500" cap="none" baseline="30000" dirty="0">
              <a:solidFill>
                <a:schemeClr val="bg1"/>
              </a:solidFill>
              <a:latin typeface="Arial" panose="020B0604020202020204" pitchFamily="34" charset="0"/>
              <a:cs typeface="Arial" panose="020B0604020202020204" pitchFamily="34" charset="0"/>
            </a:endParaRPr>
          </a:p>
          <a:p>
            <a:pPr algn="l"/>
            <a:r>
              <a:rPr lang="en-US" sz="1500" cap="none" baseline="30000" dirty="0">
                <a:solidFill>
                  <a:schemeClr val="bg1"/>
                </a:solidFill>
                <a:latin typeface="Arial" panose="020B0604020202020204" pitchFamily="34" charset="0"/>
                <a:cs typeface="Arial" panose="020B0604020202020204" pitchFamily="34" charset="0"/>
              </a:rPr>
              <a:t>c</a:t>
            </a:r>
            <a:r>
              <a:rPr lang="en-US" sz="1500" cap="none" dirty="0">
                <a:solidFill>
                  <a:schemeClr val="bg1"/>
                </a:solidFill>
                <a:latin typeface="Arial" panose="020B0604020202020204" pitchFamily="34" charset="0"/>
                <a:cs typeface="Arial" panose="020B0604020202020204" pitchFamily="34" charset="0"/>
              </a:rPr>
              <a:t> University of Cambridge – Department of Engineering</a:t>
            </a:r>
          </a:p>
          <a:p>
            <a:pPr algn="ctr"/>
            <a:endParaRPr lang="en-US" sz="1500" cap="none" dirty="0">
              <a:solidFill>
                <a:schemeClr val="bg1"/>
              </a:solidFill>
              <a:latin typeface="Arial" panose="020B0604020202020204" pitchFamily="34" charset="0"/>
              <a:cs typeface="Arial" panose="020B0604020202020204" pitchFamily="34" charset="0"/>
            </a:endParaRPr>
          </a:p>
          <a:p>
            <a:pPr algn="l"/>
            <a:r>
              <a:rPr lang="en-US" sz="1500" cap="none" dirty="0">
                <a:solidFill>
                  <a:schemeClr val="bg1"/>
                </a:solidFill>
                <a:latin typeface="Arial" panose="020B0604020202020204" pitchFamily="34" charset="0"/>
                <a:cs typeface="Arial" panose="020B0604020202020204" pitchFamily="34" charset="0"/>
              </a:rPr>
              <a:t>* corresponding e-mail: a.soli@lboro.ac.uk</a:t>
            </a:r>
          </a:p>
        </p:txBody>
      </p:sp>
      <p:sp>
        <p:nvSpPr>
          <p:cNvPr id="3" name="Footer Placeholder 2">
            <a:extLst>
              <a:ext uri="{FF2B5EF4-FFF2-40B4-BE49-F238E27FC236}">
                <a16:creationId xmlns:a16="http://schemas.microsoft.com/office/drawing/2014/main" id="{51AB53A3-83DB-412A-B963-46CE281F8349}"/>
              </a:ext>
            </a:extLst>
          </p:cNvPr>
          <p:cNvSpPr>
            <a:spLocks noGrp="1"/>
          </p:cNvSpPr>
          <p:nvPr>
            <p:ph type="ftr" sz="quarter" idx="11"/>
          </p:nvPr>
        </p:nvSpPr>
        <p:spPr>
          <a:xfrm>
            <a:off x="316610" y="6515196"/>
            <a:ext cx="7117461" cy="273844"/>
          </a:xfrm>
        </p:spPr>
        <p:txBody>
          <a:bodyPr/>
          <a:lstStyle/>
          <a:p>
            <a:r>
              <a:rPr lang="it-IT" sz="1100" cap="none" dirty="0">
                <a:latin typeface="Arial" panose="020B0604020202020204" pitchFamily="34" charset="0"/>
                <a:cs typeface="Arial" panose="020B0604020202020204" pitchFamily="34" charset="0"/>
              </a:rPr>
              <a:t>A. Soli, I. Langella, Z. X. Chen, </a:t>
            </a:r>
            <a:r>
              <a:rPr lang="it-IT" sz="1100" i="1" cap="none" dirty="0">
                <a:latin typeface="Arial" panose="020B0604020202020204" pitchFamily="34" charset="0"/>
                <a:cs typeface="Arial" panose="020B0604020202020204" pitchFamily="34" charset="0"/>
              </a:rPr>
              <a:t>UKCTRF Annual Meeting,</a:t>
            </a:r>
            <a:r>
              <a:rPr lang="it-IT" sz="1100" cap="none" dirty="0">
                <a:latin typeface="Arial" panose="020B0604020202020204" pitchFamily="34" charset="0"/>
                <a:cs typeface="Arial" panose="020B0604020202020204" pitchFamily="34" charset="0"/>
              </a:rPr>
              <a:t> 16th september 2020 </a:t>
            </a:r>
            <a:endParaRPr lang="en-US" sz="1100" cap="none"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B12DA7F0-CD57-427A-B3C1-A182B15D2D69}"/>
              </a:ext>
            </a:extLst>
          </p:cNvPr>
          <p:cNvSpPr>
            <a:spLocks noGrp="1"/>
          </p:cNvSpPr>
          <p:nvPr>
            <p:ph type="sldNum" sz="quarter" idx="12"/>
          </p:nvPr>
        </p:nvSpPr>
        <p:spPr>
          <a:xfrm>
            <a:off x="8038007" y="6517159"/>
            <a:ext cx="789383" cy="271881"/>
          </a:xfrm>
        </p:spPr>
        <p:txBody>
          <a:bodyPr/>
          <a:lstStyle/>
          <a:p>
            <a:fld id="{401CF334-2D5C-4859-84A6-CA7E6E43FAEB}" type="slidenum">
              <a:rPr lang="en-US" sz="1100">
                <a:latin typeface="Arial" panose="020B0604020202020204" pitchFamily="34" charset="0"/>
                <a:cs typeface="Arial" panose="020B0604020202020204" pitchFamily="34" charset="0"/>
              </a:rPr>
              <a:t>1</a:t>
            </a:fld>
            <a:endParaRPr lang="en-US" sz="1100" dirty="0">
              <a:latin typeface="Arial" panose="020B0604020202020204" pitchFamily="34" charset="0"/>
              <a:cs typeface="Arial" panose="020B0604020202020204" pitchFamily="34" charset="0"/>
            </a:endParaRPr>
          </a:p>
        </p:txBody>
      </p:sp>
      <p:pic>
        <p:nvPicPr>
          <p:cNvPr id="2" name="Picture 1" descr="A picture containing drawing, food&#10;&#10;Description automatically generated">
            <a:extLst>
              <a:ext uri="{FF2B5EF4-FFF2-40B4-BE49-F238E27FC236}">
                <a16:creationId xmlns:a16="http://schemas.microsoft.com/office/drawing/2014/main" id="{D31ED047-25B4-4922-A345-7E9221783507}"/>
              </a:ext>
            </a:extLst>
          </p:cNvPr>
          <p:cNvPicPr>
            <a:picLocks noChangeAspect="1"/>
          </p:cNvPicPr>
          <p:nvPr/>
        </p:nvPicPr>
        <p:blipFill>
          <a:blip r:embed="rId3"/>
          <a:stretch>
            <a:fillRect/>
          </a:stretch>
        </p:blipFill>
        <p:spPr>
          <a:xfrm>
            <a:off x="5779642" y="159482"/>
            <a:ext cx="3047748" cy="871656"/>
          </a:xfrm>
          <a:prstGeom prst="rect">
            <a:avLst/>
          </a:prstGeom>
        </p:spPr>
      </p:pic>
      <p:pic>
        <p:nvPicPr>
          <p:cNvPr id="9" name="Picture 8" descr="A close up of a sign&#10;&#10;Description automatically generated">
            <a:extLst>
              <a:ext uri="{FF2B5EF4-FFF2-40B4-BE49-F238E27FC236}">
                <a16:creationId xmlns:a16="http://schemas.microsoft.com/office/drawing/2014/main" id="{43F67936-829E-4B23-B0C0-C2666564C756}"/>
              </a:ext>
            </a:extLst>
          </p:cNvPr>
          <p:cNvPicPr>
            <a:picLocks noChangeAspect="1"/>
          </p:cNvPicPr>
          <p:nvPr/>
        </p:nvPicPr>
        <p:blipFill rotWithShape="1">
          <a:blip r:embed="rId4"/>
          <a:srcRect b="19817"/>
          <a:stretch/>
        </p:blipFill>
        <p:spPr>
          <a:xfrm>
            <a:off x="316609" y="159482"/>
            <a:ext cx="2827282" cy="868478"/>
          </a:xfrm>
          <a:prstGeom prst="rect">
            <a:avLst/>
          </a:prstGeom>
        </p:spPr>
      </p:pic>
    </p:spTree>
    <p:extLst>
      <p:ext uri="{BB962C8B-B14F-4D97-AF65-F5344CB8AC3E}">
        <p14:creationId xmlns:p14="http://schemas.microsoft.com/office/powerpoint/2010/main" val="3549628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5078" y="701160"/>
            <a:ext cx="8482312" cy="516962"/>
          </a:xfrm>
        </p:spPr>
        <p:txBody>
          <a:bodyPr>
            <a:noAutofit/>
          </a:bodyPr>
          <a:lstStyle/>
          <a:p>
            <a:r>
              <a:rPr lang="en-GB" sz="2800" b="1" cap="none" dirty="0">
                <a:latin typeface="Arial" panose="020B0604020202020204" pitchFamily="34" charset="0"/>
                <a:cs typeface="Arial" panose="020B0604020202020204" pitchFamily="34" charset="0"/>
              </a:rPr>
              <a:t>Results | </a:t>
            </a:r>
            <a:r>
              <a:rPr lang="en-GB" sz="2800" b="1" cap="none" dirty="0" err="1">
                <a:latin typeface="Arial" panose="020B0604020202020204" pitchFamily="34" charset="0"/>
                <a:cs typeface="Arial" panose="020B0604020202020204" pitchFamily="34" charset="0"/>
              </a:rPr>
              <a:t>Lagrangian</a:t>
            </a:r>
            <a:r>
              <a:rPr lang="en-GB" sz="2800" b="1" cap="none" dirty="0">
                <a:latin typeface="Arial" panose="020B0604020202020204" pitchFamily="34" charset="0"/>
                <a:cs typeface="Arial" panose="020B0604020202020204" pitchFamily="34" charset="0"/>
              </a:rPr>
              <a:t> tracking | Lr75-80</a:t>
            </a:r>
            <a:endParaRPr lang="en-US" sz="2800" b="1" cap="none" dirty="0">
              <a:latin typeface="Arial" panose="020B0604020202020204" pitchFamily="34" charset="0"/>
              <a:cs typeface="Arial" panose="020B0604020202020204" pitchFamily="34" charset="0"/>
            </a:endParaRPr>
          </a:p>
        </p:txBody>
      </p:sp>
      <p:sp>
        <p:nvSpPr>
          <p:cNvPr id="7" name="Footer Placeholder 2">
            <a:extLst>
              <a:ext uri="{FF2B5EF4-FFF2-40B4-BE49-F238E27FC236}">
                <a16:creationId xmlns:a16="http://schemas.microsoft.com/office/drawing/2014/main" id="{FDE854DD-D1E6-4132-ACDE-94F1C08121E3}"/>
              </a:ext>
            </a:extLst>
          </p:cNvPr>
          <p:cNvSpPr>
            <a:spLocks noGrp="1"/>
          </p:cNvSpPr>
          <p:nvPr>
            <p:ph type="ftr" sz="quarter" idx="11"/>
          </p:nvPr>
        </p:nvSpPr>
        <p:spPr>
          <a:xfrm>
            <a:off x="316610" y="6515196"/>
            <a:ext cx="7117461" cy="273844"/>
          </a:xfrm>
        </p:spPr>
        <p:txBody>
          <a:bodyPr/>
          <a:lstStyle/>
          <a:p>
            <a:r>
              <a:rPr lang="it-IT" sz="1100" cap="none" dirty="0">
                <a:latin typeface="Arial" panose="020B0604020202020204" pitchFamily="34" charset="0"/>
                <a:cs typeface="Arial" panose="020B0604020202020204" pitchFamily="34" charset="0"/>
              </a:rPr>
              <a:t>A. Soli, I. Langella, Z. X. Chen, </a:t>
            </a:r>
            <a:r>
              <a:rPr lang="it-IT" sz="1100" i="1" cap="none" dirty="0">
                <a:latin typeface="Arial" panose="020B0604020202020204" pitchFamily="34" charset="0"/>
                <a:cs typeface="Arial" panose="020B0604020202020204" pitchFamily="34" charset="0"/>
              </a:rPr>
              <a:t>UKCTRF Annual Meeting,</a:t>
            </a:r>
            <a:r>
              <a:rPr lang="it-IT" sz="1100" cap="none" dirty="0">
                <a:latin typeface="Arial" panose="020B0604020202020204" pitchFamily="34" charset="0"/>
                <a:cs typeface="Arial" panose="020B0604020202020204" pitchFamily="34" charset="0"/>
              </a:rPr>
              <a:t> 16th september 2020 </a:t>
            </a:r>
            <a:endParaRPr lang="en-US" sz="1100" cap="none"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9674B04D-1579-4F89-83A8-AE67119B5CCE}"/>
              </a:ext>
            </a:extLst>
          </p:cNvPr>
          <p:cNvSpPr>
            <a:spLocks noGrp="1"/>
          </p:cNvSpPr>
          <p:nvPr>
            <p:ph type="sldNum" sz="quarter" idx="12"/>
          </p:nvPr>
        </p:nvSpPr>
        <p:spPr>
          <a:xfrm>
            <a:off x="8038007" y="6517159"/>
            <a:ext cx="789383" cy="271881"/>
          </a:xfrm>
        </p:spPr>
        <p:txBody>
          <a:bodyPr/>
          <a:lstStyle/>
          <a:p>
            <a:fld id="{401CF334-2D5C-4859-84A6-CA7E6E43FAEB}" type="slidenum">
              <a:rPr lang="en-US" sz="1100">
                <a:latin typeface="Arial" panose="020B0604020202020204" pitchFamily="34" charset="0"/>
                <a:cs typeface="Arial" panose="020B0604020202020204" pitchFamily="34" charset="0"/>
              </a:rPr>
              <a:t>10</a:t>
            </a:fld>
            <a:endParaRPr lang="en-US" sz="11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43F3CE1F-D18E-40C3-857A-035E21826244}"/>
              </a:ext>
            </a:extLst>
          </p:cNvPr>
          <p:cNvCxnSpPr/>
          <p:nvPr/>
        </p:nvCxnSpPr>
        <p:spPr>
          <a:xfrm>
            <a:off x="316610" y="6471651"/>
            <a:ext cx="851078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ADC5B87-1869-4268-BF27-E7812D7AA566}"/>
              </a:ext>
            </a:extLst>
          </p:cNvPr>
          <p:cNvPicPr>
            <a:picLocks noChangeAspect="1"/>
          </p:cNvPicPr>
          <p:nvPr/>
        </p:nvPicPr>
        <p:blipFill>
          <a:blip r:embed="rId3"/>
          <a:srcRect/>
          <a:stretch/>
        </p:blipFill>
        <p:spPr>
          <a:xfrm>
            <a:off x="853078" y="2221823"/>
            <a:ext cx="3294895" cy="3246127"/>
          </a:xfrm>
          <a:prstGeom prst="rect">
            <a:avLst/>
          </a:prstGeom>
        </p:spPr>
      </p:pic>
      <p:pic>
        <p:nvPicPr>
          <p:cNvPr id="16" name="Picture 15">
            <a:extLst>
              <a:ext uri="{FF2B5EF4-FFF2-40B4-BE49-F238E27FC236}">
                <a16:creationId xmlns:a16="http://schemas.microsoft.com/office/drawing/2014/main" id="{552483F8-1D99-4C57-AE61-7A811A450630}"/>
              </a:ext>
            </a:extLst>
          </p:cNvPr>
          <p:cNvPicPr>
            <a:picLocks noChangeAspect="1"/>
          </p:cNvPicPr>
          <p:nvPr/>
        </p:nvPicPr>
        <p:blipFill>
          <a:blip r:embed="rId4"/>
          <a:srcRect/>
          <a:stretch/>
        </p:blipFill>
        <p:spPr>
          <a:xfrm>
            <a:off x="4595147" y="2221824"/>
            <a:ext cx="3882041" cy="3246125"/>
          </a:xfrm>
          <a:prstGeom prst="rect">
            <a:avLst/>
          </a:prstGeom>
        </p:spPr>
      </p:pic>
      <p:grpSp>
        <p:nvGrpSpPr>
          <p:cNvPr id="5" name="Group 4">
            <a:extLst>
              <a:ext uri="{FF2B5EF4-FFF2-40B4-BE49-F238E27FC236}">
                <a16:creationId xmlns:a16="http://schemas.microsoft.com/office/drawing/2014/main" id="{C84F6F40-9C87-44B7-893C-CC8DADF4DBD4}"/>
              </a:ext>
            </a:extLst>
          </p:cNvPr>
          <p:cNvGrpSpPr/>
          <p:nvPr/>
        </p:nvGrpSpPr>
        <p:grpSpPr>
          <a:xfrm>
            <a:off x="1535649" y="2292110"/>
            <a:ext cx="780374" cy="215444"/>
            <a:chOff x="1535649" y="2251058"/>
            <a:chExt cx="780374" cy="215444"/>
          </a:xfrm>
        </p:grpSpPr>
        <p:sp>
          <p:nvSpPr>
            <p:cNvPr id="3" name="Rectangle 2">
              <a:extLst>
                <a:ext uri="{FF2B5EF4-FFF2-40B4-BE49-F238E27FC236}">
                  <a16:creationId xmlns:a16="http://schemas.microsoft.com/office/drawing/2014/main" id="{ACB31070-5CE2-4463-9193-47D715966201}"/>
                </a:ext>
              </a:extLst>
            </p:cNvPr>
            <p:cNvSpPr/>
            <p:nvPr/>
          </p:nvSpPr>
          <p:spPr>
            <a:xfrm>
              <a:off x="1623525" y="2310261"/>
              <a:ext cx="481460" cy="89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EC3FCE8-AFBD-4B53-9E9F-B1BCA9553B60}"/>
                </a:ext>
              </a:extLst>
            </p:cNvPr>
            <p:cNvSpPr txBox="1"/>
            <p:nvPr/>
          </p:nvSpPr>
          <p:spPr>
            <a:xfrm>
              <a:off x="1535649" y="2251058"/>
              <a:ext cx="780374" cy="21544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en-GB" sz="750" i="1" dirty="0">
                  <a:latin typeface="Arial" panose="020B0604020202020204" pitchFamily="34" charset="0"/>
                  <a:cs typeface="Arial" panose="020B0604020202020204" pitchFamily="34" charset="0"/>
                </a:rPr>
                <a:t>t </a:t>
              </a:r>
              <a:r>
                <a:rPr lang="en-GB" sz="750" dirty="0">
                  <a:latin typeface="Arial" panose="020B0604020202020204" pitchFamily="34" charset="0"/>
                  <a:cs typeface="Arial" panose="020B0604020202020204" pitchFamily="34" charset="0"/>
                </a:rPr>
                <a:t>= 1.38 </a:t>
              </a:r>
              <a:r>
                <a:rPr lang="en-GB" sz="750" dirty="0" err="1">
                  <a:latin typeface="Arial" panose="020B0604020202020204" pitchFamily="34" charset="0"/>
                  <a:cs typeface="Arial" panose="020B0604020202020204" pitchFamily="34" charset="0"/>
                </a:rPr>
                <a:t>ms</a:t>
              </a:r>
              <a:endParaRPr lang="en-GB" sz="750" dirty="0">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E4520C18-DEF1-402F-889F-B435F3936D23}"/>
              </a:ext>
            </a:extLst>
          </p:cNvPr>
          <p:cNvSpPr txBox="1"/>
          <p:nvPr/>
        </p:nvSpPr>
        <p:spPr>
          <a:xfrm>
            <a:off x="5720358" y="1666297"/>
            <a:ext cx="1359668"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local extinction</a:t>
            </a:r>
          </a:p>
        </p:txBody>
      </p:sp>
      <p:cxnSp>
        <p:nvCxnSpPr>
          <p:cNvPr id="13" name="Straight Connector 12">
            <a:extLst>
              <a:ext uri="{FF2B5EF4-FFF2-40B4-BE49-F238E27FC236}">
                <a16:creationId xmlns:a16="http://schemas.microsoft.com/office/drawing/2014/main" id="{86C85D76-FA3F-4B7C-9769-566AF581A996}"/>
              </a:ext>
            </a:extLst>
          </p:cNvPr>
          <p:cNvCxnSpPr>
            <a:cxnSpLocks/>
            <a:endCxn id="9" idx="2"/>
          </p:cNvCxnSpPr>
          <p:nvPr/>
        </p:nvCxnSpPr>
        <p:spPr>
          <a:xfrm flipV="1">
            <a:off x="5815106" y="1974074"/>
            <a:ext cx="585086" cy="5334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690F3B7-2612-4C9C-9FA9-BBEC9F6165A4}"/>
              </a:ext>
            </a:extLst>
          </p:cNvPr>
          <p:cNvSpPr txBox="1"/>
          <p:nvPr/>
        </p:nvSpPr>
        <p:spPr>
          <a:xfrm>
            <a:off x="853078" y="5846690"/>
            <a:ext cx="1426994" cy="246221"/>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injection from main jet</a:t>
            </a:r>
          </a:p>
        </p:txBody>
      </p:sp>
      <p:cxnSp>
        <p:nvCxnSpPr>
          <p:cNvPr id="21" name="Straight Arrow Connector 20">
            <a:extLst>
              <a:ext uri="{FF2B5EF4-FFF2-40B4-BE49-F238E27FC236}">
                <a16:creationId xmlns:a16="http://schemas.microsoft.com/office/drawing/2014/main" id="{0EBAD3C9-27DE-4D68-9286-DEA062B8F4DE}"/>
              </a:ext>
            </a:extLst>
          </p:cNvPr>
          <p:cNvCxnSpPr>
            <a:stCxn id="20" idx="0"/>
          </p:cNvCxnSpPr>
          <p:nvPr/>
        </p:nvCxnSpPr>
        <p:spPr>
          <a:xfrm flipV="1">
            <a:off x="1566575" y="5467950"/>
            <a:ext cx="0" cy="3787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C36017D1-4CC2-4CA2-B530-E769BC2BBE31}"/>
              </a:ext>
            </a:extLst>
          </p:cNvPr>
          <p:cNvSpPr txBox="1"/>
          <p:nvPr/>
        </p:nvSpPr>
        <p:spPr>
          <a:xfrm>
            <a:off x="4330122" y="1733244"/>
            <a:ext cx="726481" cy="307777"/>
          </a:xfrm>
          <a:prstGeom prst="rect">
            <a:avLst/>
          </a:prstGeom>
          <a:solidFill>
            <a:schemeClr val="accent1">
              <a:lumMod val="20000"/>
              <a:lumOff val="80000"/>
            </a:schemeClr>
          </a:solidFill>
          <a:ln>
            <a:solidFill>
              <a:srgbClr val="0070C0"/>
            </a:solidFill>
          </a:ln>
        </p:spPr>
        <p:txBody>
          <a:bodyPr wrap="none" rtlCol="0">
            <a:spAutoFit/>
          </a:bodyPr>
          <a:lstStyle/>
          <a:p>
            <a:r>
              <a:rPr lang="en-GB" sz="1400" b="1" dirty="0">
                <a:latin typeface="Arial" panose="020B0604020202020204" pitchFamily="34" charset="0"/>
                <a:cs typeface="Arial" panose="020B0604020202020204" pitchFamily="34" charset="0"/>
              </a:rPr>
              <a:t>“cold”</a:t>
            </a:r>
          </a:p>
        </p:txBody>
      </p:sp>
      <p:cxnSp>
        <p:nvCxnSpPr>
          <p:cNvPr id="23" name="Straight Arrow Connector 22">
            <a:extLst>
              <a:ext uri="{FF2B5EF4-FFF2-40B4-BE49-F238E27FC236}">
                <a16:creationId xmlns:a16="http://schemas.microsoft.com/office/drawing/2014/main" id="{4982DCAA-C4AE-4AC0-BA00-B328DD90476C}"/>
              </a:ext>
            </a:extLst>
          </p:cNvPr>
          <p:cNvCxnSpPr>
            <a:cxnSpLocks/>
            <a:stCxn id="22" idx="2"/>
          </p:cNvCxnSpPr>
          <p:nvPr/>
        </p:nvCxnSpPr>
        <p:spPr>
          <a:xfrm>
            <a:off x="4693363" y="2041021"/>
            <a:ext cx="1121743" cy="1023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C4712AB-EB1F-45A3-BE21-E899956EFDAF}"/>
              </a:ext>
            </a:extLst>
          </p:cNvPr>
          <p:cNvCxnSpPr>
            <a:cxnSpLocks/>
            <a:stCxn id="32" idx="0"/>
          </p:cNvCxnSpPr>
          <p:nvPr/>
        </p:nvCxnSpPr>
        <p:spPr>
          <a:xfrm flipV="1">
            <a:off x="6801130" y="4736387"/>
            <a:ext cx="776295" cy="867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1C28410-A6D3-40B5-B6BD-DEFF325CC4B1}"/>
              </a:ext>
            </a:extLst>
          </p:cNvPr>
          <p:cNvSpPr txBox="1"/>
          <p:nvPr/>
        </p:nvSpPr>
        <p:spPr>
          <a:xfrm>
            <a:off x="5564253" y="5603940"/>
            <a:ext cx="2473754" cy="307777"/>
          </a:xfrm>
          <a:prstGeom prst="rect">
            <a:avLst/>
          </a:prstGeom>
          <a:solidFill>
            <a:schemeClr val="accent1">
              <a:lumMod val="20000"/>
              <a:lumOff val="80000"/>
            </a:schemeClr>
          </a:solidFill>
          <a:ln>
            <a:solidFill>
              <a:srgbClr val="0070C0"/>
            </a:solidFill>
          </a:ln>
        </p:spPr>
        <p:txBody>
          <a:bodyPr wrap="none" rtlCol="0">
            <a:spAutoFit/>
          </a:bodyPr>
          <a:lstStyle/>
          <a:p>
            <a:r>
              <a:rPr lang="en-GB" sz="1400" b="1" dirty="0">
                <a:latin typeface="Arial" panose="020B0604020202020204" pitchFamily="34" charset="0"/>
                <a:cs typeface="Arial" panose="020B0604020202020204" pitchFamily="34" charset="0"/>
              </a:rPr>
              <a:t>moderate/high SGS mixing</a:t>
            </a:r>
          </a:p>
        </p:txBody>
      </p:sp>
      <p:pic>
        <p:nvPicPr>
          <p:cNvPr id="44" name="Picture 43" descr="A close up of text on a white background&#10;&#10;Description automatically generated">
            <a:extLst>
              <a:ext uri="{FF2B5EF4-FFF2-40B4-BE49-F238E27FC236}">
                <a16:creationId xmlns:a16="http://schemas.microsoft.com/office/drawing/2014/main" id="{CA60BCEC-B722-46D2-B275-0D558D2F84B7}"/>
              </a:ext>
            </a:extLst>
          </p:cNvPr>
          <p:cNvPicPr>
            <a:picLocks noChangeAspect="1"/>
          </p:cNvPicPr>
          <p:nvPr/>
        </p:nvPicPr>
        <p:blipFill rotWithShape="1">
          <a:blip r:embed="rId5"/>
          <a:srcRect l="17486" t="73274" r="64986" b="15745"/>
          <a:stretch/>
        </p:blipFill>
        <p:spPr>
          <a:xfrm>
            <a:off x="5652317" y="3824605"/>
            <a:ext cx="680412" cy="356451"/>
          </a:xfrm>
          <a:prstGeom prst="rect">
            <a:avLst/>
          </a:prstGeom>
        </p:spPr>
      </p:pic>
      <p:pic>
        <p:nvPicPr>
          <p:cNvPr id="10" name="Picture 9" descr="A picture containing drawing, food&#10;&#10;Description automatically generated">
            <a:extLst>
              <a:ext uri="{FF2B5EF4-FFF2-40B4-BE49-F238E27FC236}">
                <a16:creationId xmlns:a16="http://schemas.microsoft.com/office/drawing/2014/main" id="{C1B07F19-718F-434A-8937-8805E82BEF90}"/>
              </a:ext>
            </a:extLst>
          </p:cNvPr>
          <p:cNvPicPr>
            <a:picLocks noChangeAspect="1"/>
          </p:cNvPicPr>
          <p:nvPr/>
        </p:nvPicPr>
        <p:blipFill>
          <a:blip r:embed="rId6"/>
          <a:stretch>
            <a:fillRect/>
          </a:stretch>
        </p:blipFill>
        <p:spPr>
          <a:xfrm>
            <a:off x="4987090" y="204461"/>
            <a:ext cx="2046697" cy="585355"/>
          </a:xfrm>
          <a:prstGeom prst="rect">
            <a:avLst/>
          </a:prstGeom>
        </p:spPr>
      </p:pic>
      <p:pic>
        <p:nvPicPr>
          <p:cNvPr id="11" name="Picture 10" descr="A close up of a sign&#10;&#10;Description automatically generated">
            <a:extLst>
              <a:ext uri="{FF2B5EF4-FFF2-40B4-BE49-F238E27FC236}">
                <a16:creationId xmlns:a16="http://schemas.microsoft.com/office/drawing/2014/main" id="{13FD5D2E-6D0A-4C84-B699-A2FF0E5D389A}"/>
              </a:ext>
            </a:extLst>
          </p:cNvPr>
          <p:cNvPicPr>
            <a:picLocks noChangeAspect="1"/>
          </p:cNvPicPr>
          <p:nvPr/>
        </p:nvPicPr>
        <p:blipFill rotWithShape="1">
          <a:blip r:embed="rId7"/>
          <a:srcRect b="19817"/>
          <a:stretch/>
        </p:blipFill>
        <p:spPr>
          <a:xfrm>
            <a:off x="7126254" y="239932"/>
            <a:ext cx="1682942" cy="516962"/>
          </a:xfrm>
          <a:prstGeom prst="rect">
            <a:avLst/>
          </a:prstGeom>
        </p:spPr>
      </p:pic>
    </p:spTree>
    <p:extLst>
      <p:ext uri="{BB962C8B-B14F-4D97-AF65-F5344CB8AC3E}">
        <p14:creationId xmlns:p14="http://schemas.microsoft.com/office/powerpoint/2010/main" val="3158840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5078" y="701160"/>
            <a:ext cx="8482312" cy="516962"/>
          </a:xfrm>
        </p:spPr>
        <p:txBody>
          <a:bodyPr>
            <a:noAutofit/>
          </a:bodyPr>
          <a:lstStyle/>
          <a:p>
            <a:r>
              <a:rPr lang="en-GB" sz="2800" b="1" cap="none" dirty="0">
                <a:latin typeface="Arial" panose="020B0604020202020204" pitchFamily="34" charset="0"/>
                <a:cs typeface="Arial" panose="020B0604020202020204" pitchFamily="34" charset="0"/>
              </a:rPr>
              <a:t>Results | </a:t>
            </a:r>
            <a:r>
              <a:rPr lang="en-GB" sz="2800" b="1" cap="none" dirty="0" err="1">
                <a:latin typeface="Arial" panose="020B0604020202020204" pitchFamily="34" charset="0"/>
                <a:cs typeface="Arial" panose="020B0604020202020204" pitchFamily="34" charset="0"/>
              </a:rPr>
              <a:t>Lagrangian</a:t>
            </a:r>
            <a:r>
              <a:rPr lang="en-GB" sz="2800" b="1" cap="none" dirty="0">
                <a:latin typeface="Arial" panose="020B0604020202020204" pitchFamily="34" charset="0"/>
                <a:cs typeface="Arial" panose="020B0604020202020204" pitchFamily="34" charset="0"/>
              </a:rPr>
              <a:t> tracking | Lr75-80</a:t>
            </a:r>
            <a:endParaRPr lang="en-US" sz="2800" b="1" cap="none" dirty="0">
              <a:latin typeface="Arial" panose="020B0604020202020204" pitchFamily="34" charset="0"/>
              <a:cs typeface="Arial" panose="020B0604020202020204" pitchFamily="34" charset="0"/>
            </a:endParaRPr>
          </a:p>
        </p:txBody>
      </p:sp>
      <p:sp>
        <p:nvSpPr>
          <p:cNvPr id="7" name="Footer Placeholder 2">
            <a:extLst>
              <a:ext uri="{FF2B5EF4-FFF2-40B4-BE49-F238E27FC236}">
                <a16:creationId xmlns:a16="http://schemas.microsoft.com/office/drawing/2014/main" id="{FDE854DD-D1E6-4132-ACDE-94F1C08121E3}"/>
              </a:ext>
            </a:extLst>
          </p:cNvPr>
          <p:cNvSpPr>
            <a:spLocks noGrp="1"/>
          </p:cNvSpPr>
          <p:nvPr>
            <p:ph type="ftr" sz="quarter" idx="11"/>
          </p:nvPr>
        </p:nvSpPr>
        <p:spPr>
          <a:xfrm>
            <a:off x="316610" y="6515196"/>
            <a:ext cx="7117461" cy="273844"/>
          </a:xfrm>
        </p:spPr>
        <p:txBody>
          <a:bodyPr/>
          <a:lstStyle/>
          <a:p>
            <a:r>
              <a:rPr lang="it-IT" sz="1100" cap="none" dirty="0">
                <a:latin typeface="Arial" panose="020B0604020202020204" pitchFamily="34" charset="0"/>
                <a:cs typeface="Arial" panose="020B0604020202020204" pitchFamily="34" charset="0"/>
              </a:rPr>
              <a:t>A. Soli, I. Langella, Z. X. Chen, </a:t>
            </a:r>
            <a:r>
              <a:rPr lang="it-IT" sz="1100" i="1" cap="none" dirty="0">
                <a:latin typeface="Arial" panose="020B0604020202020204" pitchFamily="34" charset="0"/>
                <a:cs typeface="Arial" panose="020B0604020202020204" pitchFamily="34" charset="0"/>
              </a:rPr>
              <a:t>UKCTRF Annual Meeting,</a:t>
            </a:r>
            <a:r>
              <a:rPr lang="it-IT" sz="1100" cap="none" dirty="0">
                <a:latin typeface="Arial" panose="020B0604020202020204" pitchFamily="34" charset="0"/>
                <a:cs typeface="Arial" panose="020B0604020202020204" pitchFamily="34" charset="0"/>
              </a:rPr>
              <a:t> 16th september 2020 </a:t>
            </a:r>
            <a:endParaRPr lang="en-US" sz="1100" cap="none"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9674B04D-1579-4F89-83A8-AE67119B5CCE}"/>
              </a:ext>
            </a:extLst>
          </p:cNvPr>
          <p:cNvSpPr>
            <a:spLocks noGrp="1"/>
          </p:cNvSpPr>
          <p:nvPr>
            <p:ph type="sldNum" sz="quarter" idx="12"/>
          </p:nvPr>
        </p:nvSpPr>
        <p:spPr>
          <a:xfrm>
            <a:off x="8038007" y="6517159"/>
            <a:ext cx="789383" cy="271881"/>
          </a:xfrm>
        </p:spPr>
        <p:txBody>
          <a:bodyPr/>
          <a:lstStyle/>
          <a:p>
            <a:fld id="{401CF334-2D5C-4859-84A6-CA7E6E43FAEB}" type="slidenum">
              <a:rPr lang="en-US" sz="1100">
                <a:latin typeface="Arial" panose="020B0604020202020204" pitchFamily="34" charset="0"/>
                <a:cs typeface="Arial" panose="020B0604020202020204" pitchFamily="34" charset="0"/>
              </a:rPr>
              <a:t>11</a:t>
            </a:fld>
            <a:endParaRPr lang="en-US" sz="11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43F3CE1F-D18E-40C3-857A-035E21826244}"/>
              </a:ext>
            </a:extLst>
          </p:cNvPr>
          <p:cNvCxnSpPr/>
          <p:nvPr/>
        </p:nvCxnSpPr>
        <p:spPr>
          <a:xfrm>
            <a:off x="316610" y="6471651"/>
            <a:ext cx="851078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ADC5B87-1869-4268-BF27-E7812D7AA566}"/>
              </a:ext>
            </a:extLst>
          </p:cNvPr>
          <p:cNvPicPr>
            <a:picLocks noChangeAspect="1"/>
          </p:cNvPicPr>
          <p:nvPr/>
        </p:nvPicPr>
        <p:blipFill>
          <a:blip r:embed="rId3"/>
          <a:srcRect/>
          <a:stretch/>
        </p:blipFill>
        <p:spPr>
          <a:xfrm>
            <a:off x="853078" y="2221823"/>
            <a:ext cx="3294895" cy="3246127"/>
          </a:xfrm>
          <a:prstGeom prst="rect">
            <a:avLst/>
          </a:prstGeom>
        </p:spPr>
      </p:pic>
      <p:pic>
        <p:nvPicPr>
          <p:cNvPr id="16" name="Picture 15">
            <a:extLst>
              <a:ext uri="{FF2B5EF4-FFF2-40B4-BE49-F238E27FC236}">
                <a16:creationId xmlns:a16="http://schemas.microsoft.com/office/drawing/2014/main" id="{552483F8-1D99-4C57-AE61-7A811A450630}"/>
              </a:ext>
            </a:extLst>
          </p:cNvPr>
          <p:cNvPicPr>
            <a:picLocks noChangeAspect="1"/>
          </p:cNvPicPr>
          <p:nvPr/>
        </p:nvPicPr>
        <p:blipFill>
          <a:blip r:embed="rId4"/>
          <a:srcRect/>
          <a:stretch/>
        </p:blipFill>
        <p:spPr>
          <a:xfrm>
            <a:off x="4595147" y="2221824"/>
            <a:ext cx="3882041" cy="3246125"/>
          </a:xfrm>
          <a:prstGeom prst="rect">
            <a:avLst/>
          </a:prstGeom>
        </p:spPr>
      </p:pic>
      <p:grpSp>
        <p:nvGrpSpPr>
          <p:cNvPr id="5" name="Group 4">
            <a:extLst>
              <a:ext uri="{FF2B5EF4-FFF2-40B4-BE49-F238E27FC236}">
                <a16:creationId xmlns:a16="http://schemas.microsoft.com/office/drawing/2014/main" id="{C84F6F40-9C87-44B7-893C-CC8DADF4DBD4}"/>
              </a:ext>
            </a:extLst>
          </p:cNvPr>
          <p:cNvGrpSpPr/>
          <p:nvPr/>
        </p:nvGrpSpPr>
        <p:grpSpPr>
          <a:xfrm>
            <a:off x="1535649" y="2292110"/>
            <a:ext cx="780374" cy="215444"/>
            <a:chOff x="1535649" y="2251058"/>
            <a:chExt cx="780374" cy="215444"/>
          </a:xfrm>
        </p:grpSpPr>
        <p:sp>
          <p:nvSpPr>
            <p:cNvPr id="3" name="Rectangle 2">
              <a:extLst>
                <a:ext uri="{FF2B5EF4-FFF2-40B4-BE49-F238E27FC236}">
                  <a16:creationId xmlns:a16="http://schemas.microsoft.com/office/drawing/2014/main" id="{ACB31070-5CE2-4463-9193-47D715966201}"/>
                </a:ext>
              </a:extLst>
            </p:cNvPr>
            <p:cNvSpPr/>
            <p:nvPr/>
          </p:nvSpPr>
          <p:spPr>
            <a:xfrm>
              <a:off x="1623525" y="2310261"/>
              <a:ext cx="481460" cy="89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EC3FCE8-AFBD-4B53-9E9F-B1BCA9553B60}"/>
                </a:ext>
              </a:extLst>
            </p:cNvPr>
            <p:cNvSpPr txBox="1"/>
            <p:nvPr/>
          </p:nvSpPr>
          <p:spPr>
            <a:xfrm>
              <a:off x="1535649" y="2251058"/>
              <a:ext cx="780374" cy="21544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en-GB" sz="750" i="1" dirty="0">
                  <a:latin typeface="Arial" panose="020B0604020202020204" pitchFamily="34" charset="0"/>
                  <a:cs typeface="Arial" panose="020B0604020202020204" pitchFamily="34" charset="0"/>
                </a:rPr>
                <a:t>t </a:t>
              </a:r>
              <a:r>
                <a:rPr lang="en-GB" sz="750" dirty="0">
                  <a:latin typeface="Arial" panose="020B0604020202020204" pitchFamily="34" charset="0"/>
                  <a:cs typeface="Arial" panose="020B0604020202020204" pitchFamily="34" charset="0"/>
                </a:rPr>
                <a:t>= 1.38 </a:t>
              </a:r>
              <a:r>
                <a:rPr lang="en-GB" sz="750" dirty="0" err="1">
                  <a:latin typeface="Arial" panose="020B0604020202020204" pitchFamily="34" charset="0"/>
                  <a:cs typeface="Arial" panose="020B0604020202020204" pitchFamily="34" charset="0"/>
                </a:rPr>
                <a:t>ms</a:t>
              </a:r>
              <a:endParaRPr lang="en-GB" sz="750" dirty="0">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E4520C18-DEF1-402F-889F-B435F3936D23}"/>
              </a:ext>
            </a:extLst>
          </p:cNvPr>
          <p:cNvSpPr txBox="1"/>
          <p:nvPr/>
        </p:nvSpPr>
        <p:spPr>
          <a:xfrm>
            <a:off x="5720358" y="1666297"/>
            <a:ext cx="1359668"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local extinction</a:t>
            </a:r>
          </a:p>
        </p:txBody>
      </p:sp>
      <p:cxnSp>
        <p:nvCxnSpPr>
          <p:cNvPr id="13" name="Straight Connector 12">
            <a:extLst>
              <a:ext uri="{FF2B5EF4-FFF2-40B4-BE49-F238E27FC236}">
                <a16:creationId xmlns:a16="http://schemas.microsoft.com/office/drawing/2014/main" id="{86C85D76-FA3F-4B7C-9769-566AF581A996}"/>
              </a:ext>
            </a:extLst>
          </p:cNvPr>
          <p:cNvCxnSpPr>
            <a:cxnSpLocks/>
            <a:endCxn id="9" idx="2"/>
          </p:cNvCxnSpPr>
          <p:nvPr/>
        </p:nvCxnSpPr>
        <p:spPr>
          <a:xfrm flipV="1">
            <a:off x="5815106" y="1974074"/>
            <a:ext cx="585086" cy="5334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690F3B7-2612-4C9C-9FA9-BBEC9F6165A4}"/>
              </a:ext>
            </a:extLst>
          </p:cNvPr>
          <p:cNvSpPr txBox="1"/>
          <p:nvPr/>
        </p:nvSpPr>
        <p:spPr>
          <a:xfrm>
            <a:off x="853078" y="5846690"/>
            <a:ext cx="1426994" cy="246221"/>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injection from main jet</a:t>
            </a:r>
          </a:p>
        </p:txBody>
      </p:sp>
      <p:cxnSp>
        <p:nvCxnSpPr>
          <p:cNvPr id="21" name="Straight Arrow Connector 20">
            <a:extLst>
              <a:ext uri="{FF2B5EF4-FFF2-40B4-BE49-F238E27FC236}">
                <a16:creationId xmlns:a16="http://schemas.microsoft.com/office/drawing/2014/main" id="{0EBAD3C9-27DE-4D68-9286-DEA062B8F4DE}"/>
              </a:ext>
            </a:extLst>
          </p:cNvPr>
          <p:cNvCxnSpPr>
            <a:stCxn id="20" idx="0"/>
          </p:cNvCxnSpPr>
          <p:nvPr/>
        </p:nvCxnSpPr>
        <p:spPr>
          <a:xfrm flipV="1">
            <a:off x="1566575" y="5467950"/>
            <a:ext cx="0" cy="3787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C36017D1-4CC2-4CA2-B530-E769BC2BBE31}"/>
              </a:ext>
            </a:extLst>
          </p:cNvPr>
          <p:cNvSpPr txBox="1"/>
          <p:nvPr/>
        </p:nvSpPr>
        <p:spPr>
          <a:xfrm>
            <a:off x="4330122" y="1733244"/>
            <a:ext cx="726481" cy="307777"/>
          </a:xfrm>
          <a:prstGeom prst="rect">
            <a:avLst/>
          </a:prstGeom>
          <a:solidFill>
            <a:schemeClr val="accent1">
              <a:lumMod val="20000"/>
              <a:lumOff val="80000"/>
            </a:schemeClr>
          </a:solidFill>
          <a:ln>
            <a:solidFill>
              <a:srgbClr val="0070C0"/>
            </a:solidFill>
          </a:ln>
        </p:spPr>
        <p:txBody>
          <a:bodyPr wrap="none" rtlCol="0">
            <a:spAutoFit/>
          </a:bodyPr>
          <a:lstStyle/>
          <a:p>
            <a:r>
              <a:rPr lang="en-GB" sz="1400" b="1" dirty="0">
                <a:latin typeface="Arial" panose="020B0604020202020204" pitchFamily="34" charset="0"/>
                <a:cs typeface="Arial" panose="020B0604020202020204" pitchFamily="34" charset="0"/>
              </a:rPr>
              <a:t>“cold”</a:t>
            </a:r>
          </a:p>
        </p:txBody>
      </p:sp>
      <p:cxnSp>
        <p:nvCxnSpPr>
          <p:cNvPr id="23" name="Straight Arrow Connector 22">
            <a:extLst>
              <a:ext uri="{FF2B5EF4-FFF2-40B4-BE49-F238E27FC236}">
                <a16:creationId xmlns:a16="http://schemas.microsoft.com/office/drawing/2014/main" id="{4982DCAA-C4AE-4AC0-BA00-B328DD90476C}"/>
              </a:ext>
            </a:extLst>
          </p:cNvPr>
          <p:cNvCxnSpPr>
            <a:cxnSpLocks/>
            <a:stCxn id="22" idx="2"/>
          </p:cNvCxnSpPr>
          <p:nvPr/>
        </p:nvCxnSpPr>
        <p:spPr>
          <a:xfrm>
            <a:off x="4693363" y="2041021"/>
            <a:ext cx="1121743" cy="1023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C4712AB-EB1F-45A3-BE21-E899956EFDAF}"/>
              </a:ext>
            </a:extLst>
          </p:cNvPr>
          <p:cNvCxnSpPr>
            <a:cxnSpLocks/>
            <a:stCxn id="32" idx="0"/>
          </p:cNvCxnSpPr>
          <p:nvPr/>
        </p:nvCxnSpPr>
        <p:spPr>
          <a:xfrm flipV="1">
            <a:off x="6801130" y="4736387"/>
            <a:ext cx="776295" cy="867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1C28410-A6D3-40B5-B6BD-DEFF325CC4B1}"/>
              </a:ext>
            </a:extLst>
          </p:cNvPr>
          <p:cNvSpPr txBox="1"/>
          <p:nvPr/>
        </p:nvSpPr>
        <p:spPr>
          <a:xfrm>
            <a:off x="5564253" y="5603940"/>
            <a:ext cx="2473754" cy="307777"/>
          </a:xfrm>
          <a:prstGeom prst="rect">
            <a:avLst/>
          </a:prstGeom>
          <a:solidFill>
            <a:schemeClr val="accent1">
              <a:lumMod val="20000"/>
              <a:lumOff val="80000"/>
            </a:schemeClr>
          </a:solidFill>
          <a:ln>
            <a:solidFill>
              <a:srgbClr val="0070C0"/>
            </a:solidFill>
          </a:ln>
        </p:spPr>
        <p:txBody>
          <a:bodyPr wrap="none" rtlCol="0">
            <a:spAutoFit/>
          </a:bodyPr>
          <a:lstStyle/>
          <a:p>
            <a:r>
              <a:rPr lang="en-GB" sz="1400" b="1" dirty="0">
                <a:latin typeface="Arial" panose="020B0604020202020204" pitchFamily="34" charset="0"/>
                <a:cs typeface="Arial" panose="020B0604020202020204" pitchFamily="34" charset="0"/>
              </a:rPr>
              <a:t>moderate/high SGS mixing</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2603876-037A-44F8-84B7-78B5889587A7}"/>
                  </a:ext>
                </a:extLst>
              </p:cNvPr>
              <p:cNvSpPr txBox="1"/>
              <p:nvPr/>
            </p:nvSpPr>
            <p:spPr>
              <a:xfrm>
                <a:off x="4400417" y="3886928"/>
                <a:ext cx="1191224" cy="307777"/>
              </a:xfrm>
              <a:prstGeom prst="rect">
                <a:avLst/>
              </a:prstGeom>
              <a:solidFill>
                <a:schemeClr val="accent1">
                  <a:lumMod val="20000"/>
                  <a:lumOff val="80000"/>
                </a:schemeClr>
              </a:solidFill>
              <a:ln>
                <a:solidFill>
                  <a:srgbClr val="0070C0"/>
                </a:solidFill>
              </a:ln>
            </p:spPr>
            <p:txBody>
              <a:bodyPr wrap="none" rtlCol="0">
                <a:spAutoFit/>
              </a:bodyPr>
              <a:lstStyle/>
              <a:p>
                <a14:m>
                  <m:oMath xmlns:m="http://schemas.openxmlformats.org/officeDocument/2006/math">
                    <m:r>
                      <a:rPr lang="en-GB" sz="1400" b="1" i="0" smtClean="0">
                        <a:latin typeface="Cambria Math" panose="02040503050406030204" pitchFamily="18" charset="0"/>
                        <a:cs typeface="Arial" panose="020B0604020202020204" pitchFamily="34" charset="0"/>
                      </a:rPr>
                      <m:t>𝚫</m:t>
                    </m:r>
                    <m:r>
                      <a:rPr lang="en-GB" sz="1400" b="1" i="1" smtClean="0">
                        <a:latin typeface="Cambria Math" panose="02040503050406030204" pitchFamily="18" charset="0"/>
                        <a:cs typeface="Arial" panose="020B0604020202020204" pitchFamily="34" charset="0"/>
                      </a:rPr>
                      <m:t>𝒕</m:t>
                    </m:r>
                    <m:r>
                      <a:rPr lang="en-GB" sz="1400" b="1" i="1" smtClean="0">
                        <a:latin typeface="Cambria Math" panose="02040503050406030204" pitchFamily="18" charset="0"/>
                        <a:cs typeface="Arial" panose="020B0604020202020204" pitchFamily="34" charset="0"/>
                      </a:rPr>
                      <m:t>≈</m:t>
                    </m:r>
                    <m:r>
                      <a:rPr lang="en-GB" sz="1400" b="1" i="1" smtClean="0">
                        <a:latin typeface="Cambria Math" panose="02040503050406030204" pitchFamily="18" charset="0"/>
                        <a:cs typeface="Arial" panose="020B0604020202020204" pitchFamily="34" charset="0"/>
                      </a:rPr>
                      <m:t>𝟎</m:t>
                    </m:r>
                    <m:r>
                      <a:rPr lang="en-GB" sz="1400" b="1" i="1" smtClean="0">
                        <a:latin typeface="Cambria Math" panose="02040503050406030204" pitchFamily="18" charset="0"/>
                        <a:cs typeface="Arial" panose="020B0604020202020204" pitchFamily="34" charset="0"/>
                      </a:rPr>
                      <m:t>.</m:t>
                    </m:r>
                    <m:r>
                      <a:rPr lang="en-GB" sz="1400" b="1" i="1" smtClean="0">
                        <a:latin typeface="Cambria Math" panose="02040503050406030204" pitchFamily="18" charset="0"/>
                        <a:cs typeface="Arial" panose="020B0604020202020204" pitchFamily="34" charset="0"/>
                      </a:rPr>
                      <m:t>𝟓</m:t>
                    </m:r>
                  </m:oMath>
                </a14:m>
                <a:r>
                  <a:rPr lang="en-GB" sz="1400" b="1" dirty="0">
                    <a:latin typeface="Arial" panose="020B0604020202020204" pitchFamily="34" charset="0"/>
                    <a:cs typeface="Arial" panose="020B0604020202020204" pitchFamily="34" charset="0"/>
                  </a:rPr>
                  <a:t> ms</a:t>
                </a:r>
              </a:p>
            </p:txBody>
          </p:sp>
        </mc:Choice>
        <mc:Fallback xmlns="">
          <p:sp>
            <p:nvSpPr>
              <p:cNvPr id="36" name="TextBox 35">
                <a:extLst>
                  <a:ext uri="{FF2B5EF4-FFF2-40B4-BE49-F238E27FC236}">
                    <a16:creationId xmlns:a16="http://schemas.microsoft.com/office/drawing/2014/main" id="{02603876-037A-44F8-84B7-78B5889587A7}"/>
                  </a:ext>
                </a:extLst>
              </p:cNvPr>
              <p:cNvSpPr txBox="1">
                <a:spLocks noRot="1" noChangeAspect="1" noMove="1" noResize="1" noEditPoints="1" noAdjustHandles="1" noChangeArrowheads="1" noChangeShapeType="1" noTextEdit="1"/>
              </p:cNvSpPr>
              <p:nvPr/>
            </p:nvSpPr>
            <p:spPr>
              <a:xfrm>
                <a:off x="4400417" y="3886928"/>
                <a:ext cx="1191224" cy="307777"/>
              </a:xfrm>
              <a:prstGeom prst="rect">
                <a:avLst/>
              </a:prstGeom>
              <a:blipFill>
                <a:blip r:embed="rId5"/>
                <a:stretch>
                  <a:fillRect t="-1923" r="-508" b="-17308"/>
                </a:stretch>
              </a:blipFill>
              <a:ln>
                <a:solidFill>
                  <a:srgbClr val="0070C0"/>
                </a:solidFill>
              </a:ln>
            </p:spPr>
            <p:txBody>
              <a:bodyPr/>
              <a:lstStyle/>
              <a:p>
                <a:r>
                  <a:rPr lang="en-GB">
                    <a:noFill/>
                  </a:rPr>
                  <a:t> </a:t>
                </a:r>
              </a:p>
            </p:txBody>
          </p:sp>
        </mc:Fallback>
      </mc:AlternateContent>
      <p:cxnSp>
        <p:nvCxnSpPr>
          <p:cNvPr id="38" name="Straight Connector 37">
            <a:extLst>
              <a:ext uri="{FF2B5EF4-FFF2-40B4-BE49-F238E27FC236}">
                <a16:creationId xmlns:a16="http://schemas.microsoft.com/office/drawing/2014/main" id="{E09960AA-4F5F-44C5-99FA-CE4A14024B21}"/>
              </a:ext>
            </a:extLst>
          </p:cNvPr>
          <p:cNvCxnSpPr>
            <a:cxnSpLocks/>
            <a:stCxn id="36" idx="0"/>
          </p:cNvCxnSpPr>
          <p:nvPr/>
        </p:nvCxnSpPr>
        <p:spPr>
          <a:xfrm flipV="1">
            <a:off x="4996029" y="3371806"/>
            <a:ext cx="568224" cy="515122"/>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558B3F2E-644E-49BB-A9A1-AB30FF7A82E8}"/>
              </a:ext>
            </a:extLst>
          </p:cNvPr>
          <p:cNvSpPr/>
          <p:nvPr/>
        </p:nvSpPr>
        <p:spPr>
          <a:xfrm>
            <a:off x="5564253" y="3064029"/>
            <a:ext cx="156105" cy="51512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69D01870-371F-47A5-82B0-73DF407006CA}"/>
                  </a:ext>
                </a:extLst>
              </p:cNvPr>
              <p:cNvSpPr txBox="1"/>
              <p:nvPr/>
            </p:nvSpPr>
            <p:spPr>
              <a:xfrm>
                <a:off x="3564290" y="5406394"/>
                <a:ext cx="1614546" cy="954107"/>
              </a:xfrm>
              <a:prstGeom prst="rect">
                <a:avLst/>
              </a:prstGeom>
              <a:solidFill>
                <a:schemeClr val="accent5">
                  <a:lumMod val="20000"/>
                  <a:lumOff val="80000"/>
                </a:schemeClr>
              </a:solidFill>
              <a:ln>
                <a:solidFill>
                  <a:schemeClr val="accent4">
                    <a:lumMod val="75000"/>
                  </a:schemeClr>
                </a:solidFill>
              </a:ln>
            </p:spPr>
            <p:txBody>
              <a:bodyPr wrap="none" rtlCol="0">
                <a:spAutoFit/>
              </a:bodyPr>
              <a:lstStyle/>
              <a:p>
                <a:pPr algn="ctr"/>
                <a14:m>
                  <m:oMath xmlns:m="http://schemas.openxmlformats.org/officeDocument/2006/math">
                    <m:sSub>
                      <m:sSubPr>
                        <m:ctrlPr>
                          <a:rPr lang="en-GB" sz="1400" b="1" i="1" smtClean="0">
                            <a:latin typeface="Cambria Math" panose="02040503050406030204" pitchFamily="18" charset="0"/>
                            <a:cs typeface="Arial" panose="020B0604020202020204" pitchFamily="34" charset="0"/>
                          </a:rPr>
                        </m:ctrlPr>
                      </m:sSubPr>
                      <m:e>
                        <m:r>
                          <a:rPr lang="en-GB" sz="1400" b="1" i="1" smtClean="0">
                            <a:latin typeface="Cambria Math" panose="02040503050406030204" pitchFamily="18" charset="0"/>
                            <a:cs typeface="Arial" panose="020B0604020202020204" pitchFamily="34" charset="0"/>
                          </a:rPr>
                          <m:t>𝒕</m:t>
                        </m:r>
                      </m:e>
                      <m:sub>
                        <m:r>
                          <a:rPr lang="en-GB" sz="1400" b="1" i="1" smtClean="0">
                            <a:latin typeface="Cambria Math" panose="02040503050406030204" pitchFamily="18" charset="0"/>
                            <a:cs typeface="Arial" panose="020B0604020202020204" pitchFamily="34" charset="0"/>
                          </a:rPr>
                          <m:t>𝒄</m:t>
                        </m:r>
                      </m:sub>
                    </m:sSub>
                    <m:r>
                      <a:rPr lang="en-GB" sz="1400" b="1" i="1" smtClean="0">
                        <a:latin typeface="Cambria Math" panose="02040503050406030204" pitchFamily="18" charset="0"/>
                        <a:cs typeface="Arial" panose="020B0604020202020204" pitchFamily="34" charset="0"/>
                      </a:rPr>
                      <m:t>≈</m:t>
                    </m:r>
                    <m:r>
                      <a:rPr lang="en-GB" sz="1400" b="1" i="1" smtClean="0">
                        <a:latin typeface="Cambria Math" panose="02040503050406030204" pitchFamily="18" charset="0"/>
                        <a:cs typeface="Arial" panose="020B0604020202020204" pitchFamily="34" charset="0"/>
                      </a:rPr>
                      <m:t>𝟏</m:t>
                    </m:r>
                    <m:r>
                      <a:rPr lang="en-GB" sz="1400" b="1" i="1" smtClean="0">
                        <a:latin typeface="Cambria Math" panose="02040503050406030204" pitchFamily="18" charset="0"/>
                        <a:cs typeface="Arial" panose="020B0604020202020204" pitchFamily="34" charset="0"/>
                      </a:rPr>
                      <m:t>−</m:t>
                    </m:r>
                    <m:r>
                      <a:rPr lang="en-GB" sz="1400" b="1" i="1" smtClean="0">
                        <a:latin typeface="Cambria Math" panose="02040503050406030204" pitchFamily="18" charset="0"/>
                        <a:cs typeface="Arial" panose="020B0604020202020204" pitchFamily="34" charset="0"/>
                      </a:rPr>
                      <m:t>𝟏</m:t>
                    </m:r>
                    <m:r>
                      <a:rPr lang="en-GB" sz="1400" b="1" i="1" smtClean="0">
                        <a:latin typeface="Cambria Math" panose="02040503050406030204" pitchFamily="18" charset="0"/>
                        <a:cs typeface="Arial" panose="020B0604020202020204" pitchFamily="34" charset="0"/>
                      </a:rPr>
                      <m:t>.</m:t>
                    </m:r>
                    <m:r>
                      <a:rPr lang="en-GB" sz="1400" b="1" i="1" smtClean="0">
                        <a:latin typeface="Cambria Math" panose="02040503050406030204" pitchFamily="18" charset="0"/>
                        <a:cs typeface="Arial" panose="020B0604020202020204" pitchFamily="34" charset="0"/>
                      </a:rPr>
                      <m:t>𝟓</m:t>
                    </m:r>
                    <m:r>
                      <a:rPr lang="en-GB" sz="1400" b="1" i="1" smtClean="0">
                        <a:latin typeface="Cambria Math" panose="02040503050406030204" pitchFamily="18" charset="0"/>
                        <a:cs typeface="Arial" panose="020B0604020202020204" pitchFamily="34" charset="0"/>
                      </a:rPr>
                      <m:t> </m:t>
                    </m:r>
                  </m:oMath>
                </a14:m>
                <a:r>
                  <a:rPr lang="en-GB" sz="1400" b="1" dirty="0">
                    <a:latin typeface="Arial" panose="020B0604020202020204" pitchFamily="34" charset="0"/>
                    <a:cs typeface="Arial" panose="020B0604020202020204" pitchFamily="34" charset="0"/>
                  </a:rPr>
                  <a:t>ms</a:t>
                </a:r>
              </a:p>
              <a:p>
                <a:pPr algn="ctr"/>
                <a:endParaRPr lang="en-GB" sz="1400" b="1" dirty="0">
                  <a:latin typeface="Arial" panose="020B0604020202020204" pitchFamily="34" charset="0"/>
                  <a:cs typeface="Arial" panose="020B0604020202020204" pitchFamily="34" charset="0"/>
                </a:endParaRPr>
              </a:p>
              <a:p>
                <a:pPr algn="ctr"/>
                <a:r>
                  <a:rPr lang="en-GB" sz="1400" b="1" dirty="0">
                    <a:latin typeface="Arial" panose="020B0604020202020204" pitchFamily="34" charset="0"/>
                    <a:cs typeface="Arial" panose="020B0604020202020204" pitchFamily="34" charset="0"/>
                  </a:rPr>
                  <a:t>not enough time</a:t>
                </a:r>
              </a:p>
              <a:p>
                <a:pPr algn="ctr"/>
                <a:r>
                  <a:rPr lang="en-GB" sz="1400" b="1" dirty="0">
                    <a:latin typeface="Arial" panose="020B0604020202020204" pitchFamily="34" charset="0"/>
                    <a:cs typeface="Arial" panose="020B0604020202020204" pitchFamily="34" charset="0"/>
                  </a:rPr>
                  <a:t> to start burning!</a:t>
                </a:r>
              </a:p>
            </p:txBody>
          </p:sp>
        </mc:Choice>
        <mc:Fallback xmlns="">
          <p:sp>
            <p:nvSpPr>
              <p:cNvPr id="42" name="TextBox 41">
                <a:extLst>
                  <a:ext uri="{FF2B5EF4-FFF2-40B4-BE49-F238E27FC236}">
                    <a16:creationId xmlns:a16="http://schemas.microsoft.com/office/drawing/2014/main" id="{69D01870-371F-47A5-82B0-73DF407006CA}"/>
                  </a:ext>
                </a:extLst>
              </p:cNvPr>
              <p:cNvSpPr txBox="1">
                <a:spLocks noRot="1" noChangeAspect="1" noMove="1" noResize="1" noEditPoints="1" noAdjustHandles="1" noChangeArrowheads="1" noChangeShapeType="1" noTextEdit="1"/>
              </p:cNvSpPr>
              <p:nvPr/>
            </p:nvSpPr>
            <p:spPr>
              <a:xfrm>
                <a:off x="3564290" y="5406394"/>
                <a:ext cx="1614546" cy="954107"/>
              </a:xfrm>
              <a:prstGeom prst="rect">
                <a:avLst/>
              </a:prstGeom>
              <a:blipFill>
                <a:blip r:embed="rId6"/>
                <a:stretch>
                  <a:fillRect t="-633" b="-5063"/>
                </a:stretch>
              </a:blipFill>
              <a:ln>
                <a:solidFill>
                  <a:schemeClr val="accent4">
                    <a:lumMod val="75000"/>
                  </a:schemeClr>
                </a:solidFill>
              </a:ln>
            </p:spPr>
            <p:txBody>
              <a:bodyPr/>
              <a:lstStyle/>
              <a:p>
                <a:r>
                  <a:rPr lang="en-GB">
                    <a:noFill/>
                  </a:rPr>
                  <a:t> </a:t>
                </a:r>
              </a:p>
            </p:txBody>
          </p:sp>
        </mc:Fallback>
      </mc:AlternateContent>
      <p:pic>
        <p:nvPicPr>
          <p:cNvPr id="44" name="Picture 43" descr="A close up of text on a white background&#10;&#10;Description automatically generated">
            <a:extLst>
              <a:ext uri="{FF2B5EF4-FFF2-40B4-BE49-F238E27FC236}">
                <a16:creationId xmlns:a16="http://schemas.microsoft.com/office/drawing/2014/main" id="{CA60BCEC-B722-46D2-B275-0D558D2F84B7}"/>
              </a:ext>
            </a:extLst>
          </p:cNvPr>
          <p:cNvPicPr>
            <a:picLocks noChangeAspect="1"/>
          </p:cNvPicPr>
          <p:nvPr/>
        </p:nvPicPr>
        <p:blipFill rotWithShape="1">
          <a:blip r:embed="rId7"/>
          <a:srcRect l="17486" t="73274" r="64986" b="15745"/>
          <a:stretch/>
        </p:blipFill>
        <p:spPr>
          <a:xfrm>
            <a:off x="5652317" y="3824605"/>
            <a:ext cx="680412" cy="356451"/>
          </a:xfrm>
          <a:prstGeom prst="rect">
            <a:avLst/>
          </a:prstGeom>
        </p:spPr>
      </p:pic>
      <p:sp>
        <p:nvSpPr>
          <p:cNvPr id="45" name="Arrow: Up-Down 44">
            <a:extLst>
              <a:ext uri="{FF2B5EF4-FFF2-40B4-BE49-F238E27FC236}">
                <a16:creationId xmlns:a16="http://schemas.microsoft.com/office/drawing/2014/main" id="{4EE9BC51-9D27-4A5F-A035-96C1A1E3D60B}"/>
              </a:ext>
            </a:extLst>
          </p:cNvPr>
          <p:cNvSpPr/>
          <p:nvPr/>
        </p:nvSpPr>
        <p:spPr>
          <a:xfrm rot="1277246">
            <a:off x="4525110" y="4238882"/>
            <a:ext cx="212882" cy="1114183"/>
          </a:xfrm>
          <a:prstGeom prst="up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picture containing drawing, food&#10;&#10;Description automatically generated">
            <a:extLst>
              <a:ext uri="{FF2B5EF4-FFF2-40B4-BE49-F238E27FC236}">
                <a16:creationId xmlns:a16="http://schemas.microsoft.com/office/drawing/2014/main" id="{2BF40C76-1B9E-4673-B9A8-ADF54E552D1A}"/>
              </a:ext>
            </a:extLst>
          </p:cNvPr>
          <p:cNvPicPr>
            <a:picLocks noChangeAspect="1"/>
          </p:cNvPicPr>
          <p:nvPr/>
        </p:nvPicPr>
        <p:blipFill>
          <a:blip r:embed="rId8"/>
          <a:stretch>
            <a:fillRect/>
          </a:stretch>
        </p:blipFill>
        <p:spPr>
          <a:xfrm>
            <a:off x="4987090" y="204461"/>
            <a:ext cx="2046697" cy="585355"/>
          </a:xfrm>
          <a:prstGeom prst="rect">
            <a:avLst/>
          </a:prstGeom>
        </p:spPr>
      </p:pic>
      <p:pic>
        <p:nvPicPr>
          <p:cNvPr id="11" name="Picture 10" descr="A close up of a sign&#10;&#10;Description automatically generated">
            <a:extLst>
              <a:ext uri="{FF2B5EF4-FFF2-40B4-BE49-F238E27FC236}">
                <a16:creationId xmlns:a16="http://schemas.microsoft.com/office/drawing/2014/main" id="{AEDD93F6-FCB2-4BE5-B6C6-48AD46EFCEBF}"/>
              </a:ext>
            </a:extLst>
          </p:cNvPr>
          <p:cNvPicPr>
            <a:picLocks noChangeAspect="1"/>
          </p:cNvPicPr>
          <p:nvPr/>
        </p:nvPicPr>
        <p:blipFill rotWithShape="1">
          <a:blip r:embed="rId9"/>
          <a:srcRect b="19817"/>
          <a:stretch/>
        </p:blipFill>
        <p:spPr>
          <a:xfrm>
            <a:off x="7126254" y="239932"/>
            <a:ext cx="1682942" cy="516962"/>
          </a:xfrm>
          <a:prstGeom prst="rect">
            <a:avLst/>
          </a:prstGeom>
        </p:spPr>
      </p:pic>
    </p:spTree>
    <p:extLst>
      <p:ext uri="{BB962C8B-B14F-4D97-AF65-F5344CB8AC3E}">
        <p14:creationId xmlns:p14="http://schemas.microsoft.com/office/powerpoint/2010/main" val="1997180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363B9B02-8D60-4D4A-97AB-D271E15F216D}"/>
              </a:ext>
            </a:extLst>
          </p:cNvPr>
          <p:cNvSpPr/>
          <p:nvPr/>
        </p:nvSpPr>
        <p:spPr>
          <a:xfrm>
            <a:off x="3424136" y="1974715"/>
            <a:ext cx="1303507" cy="2004363"/>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345078" y="701160"/>
            <a:ext cx="8482312" cy="516962"/>
          </a:xfrm>
        </p:spPr>
        <p:txBody>
          <a:bodyPr>
            <a:noAutofit/>
          </a:bodyPr>
          <a:lstStyle/>
          <a:p>
            <a:r>
              <a:rPr lang="en-GB" sz="2800" b="1" cap="none" dirty="0">
                <a:latin typeface="Arial" panose="020B0604020202020204" pitchFamily="34" charset="0"/>
                <a:cs typeface="Arial" panose="020B0604020202020204" pitchFamily="34" charset="0"/>
              </a:rPr>
              <a:t>Results | Eulerian analysis | Lr75-80</a:t>
            </a:r>
            <a:endParaRPr lang="en-US" sz="2800" b="1" cap="none" dirty="0">
              <a:latin typeface="Arial" panose="020B0604020202020204" pitchFamily="34" charset="0"/>
              <a:cs typeface="Arial" panose="020B0604020202020204" pitchFamily="34" charset="0"/>
            </a:endParaRPr>
          </a:p>
        </p:txBody>
      </p:sp>
      <p:sp>
        <p:nvSpPr>
          <p:cNvPr id="7" name="Footer Placeholder 2">
            <a:extLst>
              <a:ext uri="{FF2B5EF4-FFF2-40B4-BE49-F238E27FC236}">
                <a16:creationId xmlns:a16="http://schemas.microsoft.com/office/drawing/2014/main" id="{FDE854DD-D1E6-4132-ACDE-94F1C08121E3}"/>
              </a:ext>
            </a:extLst>
          </p:cNvPr>
          <p:cNvSpPr>
            <a:spLocks noGrp="1"/>
          </p:cNvSpPr>
          <p:nvPr>
            <p:ph type="ftr" sz="quarter" idx="11"/>
          </p:nvPr>
        </p:nvSpPr>
        <p:spPr>
          <a:xfrm>
            <a:off x="316610" y="6515196"/>
            <a:ext cx="7117461" cy="273844"/>
          </a:xfrm>
        </p:spPr>
        <p:txBody>
          <a:bodyPr/>
          <a:lstStyle/>
          <a:p>
            <a:r>
              <a:rPr lang="it-IT" sz="1100" cap="none" dirty="0">
                <a:latin typeface="Arial" panose="020B0604020202020204" pitchFamily="34" charset="0"/>
                <a:cs typeface="Arial" panose="020B0604020202020204" pitchFamily="34" charset="0"/>
              </a:rPr>
              <a:t>A. Soli, I. Langella, Z. X. Chen, </a:t>
            </a:r>
            <a:r>
              <a:rPr lang="it-IT" sz="1100" i="1" cap="none" dirty="0">
                <a:latin typeface="Arial" panose="020B0604020202020204" pitchFamily="34" charset="0"/>
                <a:cs typeface="Arial" panose="020B0604020202020204" pitchFamily="34" charset="0"/>
              </a:rPr>
              <a:t>UKCTRF Annual Meeting,</a:t>
            </a:r>
            <a:r>
              <a:rPr lang="it-IT" sz="1100" cap="none" dirty="0">
                <a:latin typeface="Arial" panose="020B0604020202020204" pitchFamily="34" charset="0"/>
                <a:cs typeface="Arial" panose="020B0604020202020204" pitchFamily="34" charset="0"/>
              </a:rPr>
              <a:t> 16th september 2020 </a:t>
            </a:r>
            <a:endParaRPr lang="en-US" sz="1100" cap="none"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9674B04D-1579-4F89-83A8-AE67119B5CCE}"/>
              </a:ext>
            </a:extLst>
          </p:cNvPr>
          <p:cNvSpPr>
            <a:spLocks noGrp="1"/>
          </p:cNvSpPr>
          <p:nvPr>
            <p:ph type="sldNum" sz="quarter" idx="12"/>
          </p:nvPr>
        </p:nvSpPr>
        <p:spPr>
          <a:xfrm>
            <a:off x="8038007" y="6517159"/>
            <a:ext cx="789383" cy="271881"/>
          </a:xfrm>
        </p:spPr>
        <p:txBody>
          <a:bodyPr/>
          <a:lstStyle/>
          <a:p>
            <a:fld id="{401CF334-2D5C-4859-84A6-CA7E6E43FAEB}" type="slidenum">
              <a:rPr lang="en-US" sz="1100">
                <a:latin typeface="Arial" panose="020B0604020202020204" pitchFamily="34" charset="0"/>
                <a:cs typeface="Arial" panose="020B0604020202020204" pitchFamily="34" charset="0"/>
              </a:rPr>
              <a:t>12</a:t>
            </a:fld>
            <a:endParaRPr lang="en-US" sz="11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43F3CE1F-D18E-40C3-857A-035E21826244}"/>
              </a:ext>
            </a:extLst>
          </p:cNvPr>
          <p:cNvCxnSpPr/>
          <p:nvPr/>
        </p:nvCxnSpPr>
        <p:spPr>
          <a:xfrm>
            <a:off x="316610" y="6471651"/>
            <a:ext cx="85107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Subtitle 4">
            <a:extLst>
              <a:ext uri="{FF2B5EF4-FFF2-40B4-BE49-F238E27FC236}">
                <a16:creationId xmlns:a16="http://schemas.microsoft.com/office/drawing/2014/main" id="{41D9A8EB-2BC2-43D9-B77D-9665C9A6241C}"/>
              </a:ext>
            </a:extLst>
          </p:cNvPr>
          <p:cNvSpPr>
            <a:spLocks noGrp="1"/>
          </p:cNvSpPr>
          <p:nvPr>
            <p:ph idx="1"/>
          </p:nvPr>
        </p:nvSpPr>
        <p:spPr>
          <a:xfrm>
            <a:off x="618308" y="1327244"/>
            <a:ext cx="7811589" cy="4992728"/>
          </a:xfrm>
        </p:spPr>
        <p:txBody>
          <a:bodyPr>
            <a:normAutofit/>
          </a:bodyPr>
          <a:lstStyle/>
          <a:p>
            <a:pPr marL="243000" lvl="1" indent="0">
              <a:buNone/>
            </a:pP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pic>
        <p:nvPicPr>
          <p:cNvPr id="3" name="Picture 2" descr="A picture containing sitting, photo, different, table&#10;&#10;Description automatically generated">
            <a:extLst>
              <a:ext uri="{FF2B5EF4-FFF2-40B4-BE49-F238E27FC236}">
                <a16:creationId xmlns:a16="http://schemas.microsoft.com/office/drawing/2014/main" id="{639C03DB-6A88-42E9-BF11-5BE4121FE8B5}"/>
              </a:ext>
            </a:extLst>
          </p:cNvPr>
          <p:cNvPicPr>
            <a:picLocks noChangeAspect="1"/>
          </p:cNvPicPr>
          <p:nvPr/>
        </p:nvPicPr>
        <p:blipFill>
          <a:blip r:embed="rId3"/>
          <a:stretch>
            <a:fillRect/>
          </a:stretch>
        </p:blipFill>
        <p:spPr>
          <a:xfrm>
            <a:off x="714103" y="1701808"/>
            <a:ext cx="2386085" cy="4620845"/>
          </a:xfrm>
          <a:prstGeom prst="rect">
            <a:avLst/>
          </a:prstGeom>
        </p:spPr>
      </p:pic>
      <p:pic>
        <p:nvPicPr>
          <p:cNvPr id="10" name="Picture 9" descr="A picture containing sitting, looking, photo, hanging&#10;&#10;Description automatically generated">
            <a:extLst>
              <a:ext uri="{FF2B5EF4-FFF2-40B4-BE49-F238E27FC236}">
                <a16:creationId xmlns:a16="http://schemas.microsoft.com/office/drawing/2014/main" id="{21804639-9E2A-488F-8900-36AECFB4B37C}"/>
              </a:ext>
            </a:extLst>
          </p:cNvPr>
          <p:cNvPicPr>
            <a:picLocks noChangeAspect="1"/>
          </p:cNvPicPr>
          <p:nvPr/>
        </p:nvPicPr>
        <p:blipFill>
          <a:blip r:embed="rId4"/>
          <a:stretch>
            <a:fillRect/>
          </a:stretch>
        </p:blipFill>
        <p:spPr>
          <a:xfrm>
            <a:off x="5040544" y="1663627"/>
            <a:ext cx="2386085" cy="4620845"/>
          </a:xfrm>
          <a:prstGeom prst="rect">
            <a:avLst/>
          </a:prstGeom>
        </p:spPr>
      </p:pic>
      <p:sp>
        <p:nvSpPr>
          <p:cNvPr id="11" name="TextBox 10">
            <a:extLst>
              <a:ext uri="{FF2B5EF4-FFF2-40B4-BE49-F238E27FC236}">
                <a16:creationId xmlns:a16="http://schemas.microsoft.com/office/drawing/2014/main" id="{505BCBB8-E84F-444B-9146-95B0F42B3BDC}"/>
              </a:ext>
            </a:extLst>
          </p:cNvPr>
          <p:cNvSpPr txBox="1"/>
          <p:nvPr/>
        </p:nvSpPr>
        <p:spPr>
          <a:xfrm>
            <a:off x="1561673" y="1326005"/>
            <a:ext cx="1074333" cy="307777"/>
          </a:xfrm>
          <a:prstGeom prst="rect">
            <a:avLst/>
          </a:prstGeom>
          <a:noFill/>
        </p:spPr>
        <p:txBody>
          <a:bodyPr wrap="none" rtlCol="0">
            <a:spAutoFit/>
          </a:bodyPr>
          <a:lstStyle/>
          <a:p>
            <a:r>
              <a:rPr lang="en-GB" sz="1400" i="1" dirty="0">
                <a:latin typeface="Arial" panose="020B0604020202020204" pitchFamily="34" charset="0"/>
                <a:cs typeface="Arial" panose="020B0604020202020204" pitchFamily="34" charset="0"/>
              </a:rPr>
              <a:t>t </a:t>
            </a:r>
            <a:r>
              <a:rPr lang="en-GB" sz="1400" dirty="0">
                <a:latin typeface="Arial" panose="020B0604020202020204" pitchFamily="34" charset="0"/>
                <a:cs typeface="Arial" panose="020B0604020202020204" pitchFamily="34" charset="0"/>
              </a:rPr>
              <a:t>=1.72 </a:t>
            </a:r>
            <a:r>
              <a:rPr lang="en-GB" sz="1400" dirty="0" err="1">
                <a:latin typeface="Arial" panose="020B0604020202020204" pitchFamily="34" charset="0"/>
                <a:cs typeface="Arial" panose="020B0604020202020204" pitchFamily="34" charset="0"/>
              </a:rPr>
              <a:t>ms</a:t>
            </a:r>
            <a:r>
              <a:rPr lang="en-GB" sz="1400" dirty="0">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38B71CA0-58C7-4799-8B3B-768720048663}"/>
              </a:ext>
            </a:extLst>
          </p:cNvPr>
          <p:cNvSpPr txBox="1"/>
          <p:nvPr/>
        </p:nvSpPr>
        <p:spPr>
          <a:xfrm>
            <a:off x="5823734" y="1302762"/>
            <a:ext cx="1074333" cy="307777"/>
          </a:xfrm>
          <a:prstGeom prst="rect">
            <a:avLst/>
          </a:prstGeom>
          <a:noFill/>
        </p:spPr>
        <p:txBody>
          <a:bodyPr wrap="none" rtlCol="0">
            <a:spAutoFit/>
          </a:bodyPr>
          <a:lstStyle/>
          <a:p>
            <a:r>
              <a:rPr lang="en-GB" sz="1400" i="1" dirty="0">
                <a:latin typeface="Arial" panose="020B0604020202020204" pitchFamily="34" charset="0"/>
                <a:cs typeface="Arial" panose="020B0604020202020204" pitchFamily="34" charset="0"/>
              </a:rPr>
              <a:t>t </a:t>
            </a:r>
            <a:r>
              <a:rPr lang="en-GB" sz="1400" dirty="0">
                <a:latin typeface="Arial" panose="020B0604020202020204" pitchFamily="34" charset="0"/>
                <a:cs typeface="Arial" panose="020B0604020202020204" pitchFamily="34" charset="0"/>
              </a:rPr>
              <a:t>=2.21 </a:t>
            </a:r>
            <a:r>
              <a:rPr lang="en-GB" sz="1400" dirty="0" err="1">
                <a:latin typeface="Arial" panose="020B0604020202020204" pitchFamily="34" charset="0"/>
                <a:cs typeface="Arial" panose="020B0604020202020204" pitchFamily="34" charset="0"/>
              </a:rPr>
              <a:t>ms</a:t>
            </a:r>
            <a:r>
              <a:rPr lang="en-GB" sz="1400" dirty="0">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DC7600B4-5B1B-462A-9B05-C02EEFC39D72}"/>
              </a:ext>
            </a:extLst>
          </p:cNvPr>
          <p:cNvSpPr txBox="1"/>
          <p:nvPr/>
        </p:nvSpPr>
        <p:spPr>
          <a:xfrm>
            <a:off x="3664536" y="2191018"/>
            <a:ext cx="769441" cy="369332"/>
          </a:xfrm>
          <a:prstGeom prst="rect">
            <a:avLst/>
          </a:prstGeom>
          <a:solidFill>
            <a:schemeClr val="accent3">
              <a:lumMod val="20000"/>
              <a:lumOff val="80000"/>
            </a:schemeClr>
          </a:solidFill>
          <a:ln>
            <a:solidFill>
              <a:srgbClr val="0070C0"/>
            </a:solidFill>
          </a:ln>
        </p:spPr>
        <p:txBody>
          <a:bodyPr wrap="none" rtlCol="0">
            <a:spAutoFit/>
          </a:bodyPr>
          <a:lstStyle/>
          <a:p>
            <a:r>
              <a:rPr lang="en-GB" dirty="0"/>
              <a:t>vortex</a:t>
            </a:r>
          </a:p>
        </p:txBody>
      </p:sp>
      <p:sp>
        <p:nvSpPr>
          <p:cNvPr id="18" name="TextBox 17">
            <a:extLst>
              <a:ext uri="{FF2B5EF4-FFF2-40B4-BE49-F238E27FC236}">
                <a16:creationId xmlns:a16="http://schemas.microsoft.com/office/drawing/2014/main" id="{A7282D70-2EC2-4D6C-BF38-AE0C136EA561}"/>
              </a:ext>
            </a:extLst>
          </p:cNvPr>
          <p:cNvSpPr txBox="1"/>
          <p:nvPr/>
        </p:nvSpPr>
        <p:spPr>
          <a:xfrm>
            <a:off x="3696275" y="3403133"/>
            <a:ext cx="737702" cy="369332"/>
          </a:xfrm>
          <a:prstGeom prst="rect">
            <a:avLst/>
          </a:prstGeom>
          <a:solidFill>
            <a:schemeClr val="accent3">
              <a:lumMod val="20000"/>
              <a:lumOff val="80000"/>
            </a:schemeClr>
          </a:solidFill>
          <a:ln>
            <a:solidFill>
              <a:srgbClr val="0070C0"/>
            </a:solidFill>
          </a:ln>
        </p:spPr>
        <p:txBody>
          <a:bodyPr wrap="none" rtlCol="0">
            <a:spAutoFit/>
          </a:bodyPr>
          <a:lstStyle/>
          <a:p>
            <a:r>
              <a:rPr lang="en-GB" dirty="0"/>
              <a:t>strain</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F7BC169-A8B9-427E-9196-3E20CC91429D}"/>
                  </a:ext>
                </a:extLst>
              </p:cNvPr>
              <p:cNvSpPr txBox="1"/>
              <p:nvPr/>
            </p:nvSpPr>
            <p:spPr>
              <a:xfrm>
                <a:off x="3634643" y="4665857"/>
                <a:ext cx="933204" cy="380361"/>
              </a:xfrm>
              <a:prstGeom prst="rect">
                <a:avLst/>
              </a:prstGeom>
              <a:solidFill>
                <a:schemeClr val="accent3">
                  <a:lumMod val="20000"/>
                  <a:lumOff val="80000"/>
                </a:schemeClr>
              </a:solidFill>
              <a:ln>
                <a:solidFill>
                  <a:srgbClr val="0070C0"/>
                </a:solidFill>
              </a:ln>
            </p:spPr>
            <p:txBody>
              <a:bodyPr wrap="none" rtlCol="0">
                <a:spAutoFit/>
              </a:bodyPr>
              <a:lstStyle/>
              <a:p>
                <a:r>
                  <a:rPr lang="en-GB" dirty="0"/>
                  <a:t>high </a:t>
                </a:r>
                <a14:m>
                  <m:oMath xmlns:m="http://schemas.openxmlformats.org/officeDocument/2006/math">
                    <m:acc>
                      <m:accPr>
                        <m:chr m:val="̃"/>
                        <m:ctrlPr>
                          <a:rPr lang="en-GB" i="1" dirty="0" smtClean="0">
                            <a:latin typeface="Cambria Math" panose="02040503050406030204" pitchFamily="18" charset="0"/>
                          </a:rPr>
                        </m:ctrlPr>
                      </m:accPr>
                      <m:e>
                        <m:sSup>
                          <m:sSupPr>
                            <m:ctrlPr>
                              <a:rPr lang="en-GB" b="0" i="1" dirty="0" smtClean="0">
                                <a:latin typeface="Cambria Math" panose="02040503050406030204" pitchFamily="18" charset="0"/>
                              </a:rPr>
                            </m:ctrlPr>
                          </m:sSupPr>
                          <m:e>
                            <m:r>
                              <a:rPr lang="en-GB" b="0" i="1" dirty="0" smtClean="0">
                                <a:latin typeface="Cambria Math" panose="02040503050406030204" pitchFamily="18" charset="0"/>
                              </a:rPr>
                              <m:t>𝑍</m:t>
                            </m:r>
                          </m:e>
                          <m:sup>
                            <m:r>
                              <a:rPr lang="en-GB" b="0" i="1" dirty="0" smtClean="0">
                                <a:latin typeface="Cambria Math" panose="02040503050406030204" pitchFamily="18" charset="0"/>
                              </a:rPr>
                              <m:t>′′</m:t>
                            </m:r>
                          </m:sup>
                        </m:sSup>
                      </m:e>
                    </m:acc>
                  </m:oMath>
                </a14:m>
                <a:endParaRPr lang="en-GB" dirty="0"/>
              </a:p>
            </p:txBody>
          </p:sp>
        </mc:Choice>
        <mc:Fallback xmlns="">
          <p:sp>
            <p:nvSpPr>
              <p:cNvPr id="20" name="TextBox 19">
                <a:extLst>
                  <a:ext uri="{FF2B5EF4-FFF2-40B4-BE49-F238E27FC236}">
                    <a16:creationId xmlns:a16="http://schemas.microsoft.com/office/drawing/2014/main" id="{4F7BC169-A8B9-427E-9196-3E20CC91429D}"/>
                  </a:ext>
                </a:extLst>
              </p:cNvPr>
              <p:cNvSpPr txBox="1">
                <a:spLocks noRot="1" noChangeAspect="1" noMove="1" noResize="1" noEditPoints="1" noAdjustHandles="1" noChangeArrowheads="1" noChangeShapeType="1" noTextEdit="1"/>
              </p:cNvSpPr>
              <p:nvPr/>
            </p:nvSpPr>
            <p:spPr>
              <a:xfrm>
                <a:off x="3634643" y="4665857"/>
                <a:ext cx="933204" cy="380361"/>
              </a:xfrm>
              <a:prstGeom prst="rect">
                <a:avLst/>
              </a:prstGeom>
              <a:blipFill>
                <a:blip r:embed="rId5"/>
                <a:stretch>
                  <a:fillRect l="-4516" t="-3077" r="-49677" b="-21538"/>
                </a:stretch>
              </a:blipFill>
              <a:ln>
                <a:solidFill>
                  <a:srgbClr val="0070C0"/>
                </a:solidFill>
              </a:ln>
            </p:spPr>
            <p:txBody>
              <a:bodyPr/>
              <a:lstStyle/>
              <a:p>
                <a:r>
                  <a:rPr lang="en-GB">
                    <a:noFill/>
                  </a:rPr>
                  <a:t> </a:t>
                </a:r>
              </a:p>
            </p:txBody>
          </p:sp>
        </mc:Fallback>
      </mc:AlternateContent>
      <p:sp>
        <p:nvSpPr>
          <p:cNvPr id="21" name="Cross 20">
            <a:extLst>
              <a:ext uri="{FF2B5EF4-FFF2-40B4-BE49-F238E27FC236}">
                <a16:creationId xmlns:a16="http://schemas.microsoft.com/office/drawing/2014/main" id="{8862211C-0FA3-4E60-ABF2-817B934069EE}"/>
              </a:ext>
            </a:extLst>
          </p:cNvPr>
          <p:cNvSpPr/>
          <p:nvPr/>
        </p:nvSpPr>
        <p:spPr>
          <a:xfrm>
            <a:off x="3981405" y="4218309"/>
            <a:ext cx="235068" cy="236306"/>
          </a:xfrm>
          <a:prstGeom prst="plus">
            <a:avLst>
              <a:gd name="adj" fmla="val 425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Down 21">
            <a:extLst>
              <a:ext uri="{FF2B5EF4-FFF2-40B4-BE49-F238E27FC236}">
                <a16:creationId xmlns:a16="http://schemas.microsoft.com/office/drawing/2014/main" id="{2C1FF845-E246-4338-AA45-1C37CAEC859E}"/>
              </a:ext>
            </a:extLst>
          </p:cNvPr>
          <p:cNvSpPr/>
          <p:nvPr/>
        </p:nvSpPr>
        <p:spPr>
          <a:xfrm>
            <a:off x="4012132" y="2639854"/>
            <a:ext cx="122052" cy="6290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DEE456F7-7F6B-4011-AA3A-420450DB55E8}"/>
              </a:ext>
            </a:extLst>
          </p:cNvPr>
          <p:cNvCxnSpPr>
            <a:stCxn id="16" idx="1"/>
          </p:cNvCxnSpPr>
          <p:nvPr/>
        </p:nvCxnSpPr>
        <p:spPr>
          <a:xfrm flipH="1" flipV="1">
            <a:off x="2636006" y="2266545"/>
            <a:ext cx="1028530" cy="1091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93FBC8E-61B7-48ED-A9AC-BD8922E64DB4}"/>
              </a:ext>
            </a:extLst>
          </p:cNvPr>
          <p:cNvCxnSpPr>
            <a:stCxn id="16" idx="3"/>
          </p:cNvCxnSpPr>
          <p:nvPr/>
        </p:nvCxnSpPr>
        <p:spPr>
          <a:xfrm flipV="1">
            <a:off x="4433977" y="2266545"/>
            <a:ext cx="2464090" cy="1091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D0CD9E5-EC2F-4E76-9C0E-2A070551E0BE}"/>
              </a:ext>
            </a:extLst>
          </p:cNvPr>
          <p:cNvCxnSpPr>
            <a:endCxn id="18" idx="1"/>
          </p:cNvCxnSpPr>
          <p:nvPr/>
        </p:nvCxnSpPr>
        <p:spPr>
          <a:xfrm>
            <a:off x="2636006" y="2094225"/>
            <a:ext cx="1060269" cy="14935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B08CC7E-F227-4EFF-971E-FBF7A7166E17}"/>
              </a:ext>
            </a:extLst>
          </p:cNvPr>
          <p:cNvCxnSpPr>
            <a:stCxn id="18" idx="3"/>
          </p:cNvCxnSpPr>
          <p:nvPr/>
        </p:nvCxnSpPr>
        <p:spPr>
          <a:xfrm flipV="1">
            <a:off x="4433977" y="2321114"/>
            <a:ext cx="2569938" cy="1266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FDD4BE-7548-4520-8F4A-660500EFBF5A}"/>
              </a:ext>
            </a:extLst>
          </p:cNvPr>
          <p:cNvCxnSpPr>
            <a:endCxn id="20" idx="1"/>
          </p:cNvCxnSpPr>
          <p:nvPr/>
        </p:nvCxnSpPr>
        <p:spPr>
          <a:xfrm>
            <a:off x="2558374" y="4140485"/>
            <a:ext cx="1076269" cy="71555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4F33B86-B10A-475F-B96C-0754FE662C6E}"/>
              </a:ext>
            </a:extLst>
          </p:cNvPr>
          <p:cNvCxnSpPr>
            <a:stCxn id="20" idx="3"/>
          </p:cNvCxnSpPr>
          <p:nvPr/>
        </p:nvCxnSpPr>
        <p:spPr>
          <a:xfrm flipV="1">
            <a:off x="4567847" y="4140485"/>
            <a:ext cx="2436068" cy="715553"/>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descr="A picture containing drawing, food&#10;&#10;Description automatically generated">
            <a:extLst>
              <a:ext uri="{FF2B5EF4-FFF2-40B4-BE49-F238E27FC236}">
                <a16:creationId xmlns:a16="http://schemas.microsoft.com/office/drawing/2014/main" id="{505B2F9A-C26A-404B-BBAD-7F7B15695258}"/>
              </a:ext>
            </a:extLst>
          </p:cNvPr>
          <p:cNvPicPr>
            <a:picLocks noChangeAspect="1"/>
          </p:cNvPicPr>
          <p:nvPr/>
        </p:nvPicPr>
        <p:blipFill>
          <a:blip r:embed="rId6"/>
          <a:stretch>
            <a:fillRect/>
          </a:stretch>
        </p:blipFill>
        <p:spPr>
          <a:xfrm>
            <a:off x="4987090" y="204461"/>
            <a:ext cx="2046697" cy="585355"/>
          </a:xfrm>
          <a:prstGeom prst="rect">
            <a:avLst/>
          </a:prstGeom>
        </p:spPr>
      </p:pic>
      <p:pic>
        <p:nvPicPr>
          <p:cNvPr id="5" name="Picture 4" descr="A close up of a sign&#10;&#10;Description automatically generated">
            <a:extLst>
              <a:ext uri="{FF2B5EF4-FFF2-40B4-BE49-F238E27FC236}">
                <a16:creationId xmlns:a16="http://schemas.microsoft.com/office/drawing/2014/main" id="{0254A886-C594-4F4B-BFA4-E77B76C1539A}"/>
              </a:ext>
            </a:extLst>
          </p:cNvPr>
          <p:cNvPicPr>
            <a:picLocks noChangeAspect="1"/>
          </p:cNvPicPr>
          <p:nvPr/>
        </p:nvPicPr>
        <p:blipFill rotWithShape="1">
          <a:blip r:embed="rId7"/>
          <a:srcRect b="19817"/>
          <a:stretch/>
        </p:blipFill>
        <p:spPr>
          <a:xfrm>
            <a:off x="7126254" y="239932"/>
            <a:ext cx="1682942" cy="516962"/>
          </a:xfrm>
          <a:prstGeom prst="rect">
            <a:avLst/>
          </a:prstGeom>
        </p:spPr>
      </p:pic>
    </p:spTree>
    <p:extLst>
      <p:ext uri="{BB962C8B-B14F-4D97-AF65-F5344CB8AC3E}">
        <p14:creationId xmlns:p14="http://schemas.microsoft.com/office/powerpoint/2010/main" val="879286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345078" y="701160"/>
            <a:ext cx="8482312" cy="516962"/>
          </a:xfrm>
        </p:spPr>
        <p:txBody>
          <a:bodyPr>
            <a:noAutofit/>
          </a:bodyPr>
          <a:lstStyle/>
          <a:p>
            <a:r>
              <a:rPr lang="en-GB" sz="2800" b="1" cap="none" dirty="0">
                <a:latin typeface="Arial" panose="020B0604020202020204" pitchFamily="34" charset="0"/>
                <a:cs typeface="Arial" panose="020B0604020202020204" pitchFamily="34" charset="0"/>
              </a:rPr>
              <a:t>Results | Eulerian analysis | Lr75-80</a:t>
            </a:r>
            <a:endParaRPr lang="en-US" sz="2800" b="1" cap="none" dirty="0">
              <a:latin typeface="Arial" panose="020B0604020202020204" pitchFamily="34" charset="0"/>
              <a:cs typeface="Arial" panose="020B0604020202020204" pitchFamily="34" charset="0"/>
            </a:endParaRPr>
          </a:p>
        </p:txBody>
      </p:sp>
      <p:sp>
        <p:nvSpPr>
          <p:cNvPr id="7" name="Footer Placeholder 2">
            <a:extLst>
              <a:ext uri="{FF2B5EF4-FFF2-40B4-BE49-F238E27FC236}">
                <a16:creationId xmlns:a16="http://schemas.microsoft.com/office/drawing/2014/main" id="{FDE854DD-D1E6-4132-ACDE-94F1C08121E3}"/>
              </a:ext>
            </a:extLst>
          </p:cNvPr>
          <p:cNvSpPr>
            <a:spLocks noGrp="1"/>
          </p:cNvSpPr>
          <p:nvPr>
            <p:ph type="ftr" sz="quarter" idx="11"/>
          </p:nvPr>
        </p:nvSpPr>
        <p:spPr>
          <a:xfrm>
            <a:off x="316610" y="6515196"/>
            <a:ext cx="7117461" cy="273844"/>
          </a:xfrm>
        </p:spPr>
        <p:txBody>
          <a:bodyPr/>
          <a:lstStyle/>
          <a:p>
            <a:r>
              <a:rPr lang="it-IT" sz="1100" cap="none" dirty="0">
                <a:latin typeface="Arial" panose="020B0604020202020204" pitchFamily="34" charset="0"/>
                <a:cs typeface="Arial" panose="020B0604020202020204" pitchFamily="34" charset="0"/>
              </a:rPr>
              <a:t>A. Soli, I. Langella, Z. X. Chen, </a:t>
            </a:r>
            <a:r>
              <a:rPr lang="it-IT" sz="1100" i="1" cap="none" dirty="0">
                <a:latin typeface="Arial" panose="020B0604020202020204" pitchFamily="34" charset="0"/>
                <a:cs typeface="Arial" panose="020B0604020202020204" pitchFamily="34" charset="0"/>
              </a:rPr>
              <a:t>UKCTRF Annual Meeting,</a:t>
            </a:r>
            <a:r>
              <a:rPr lang="it-IT" sz="1100" cap="none" dirty="0">
                <a:latin typeface="Arial" panose="020B0604020202020204" pitchFamily="34" charset="0"/>
                <a:cs typeface="Arial" panose="020B0604020202020204" pitchFamily="34" charset="0"/>
              </a:rPr>
              <a:t> 16th september 2020 </a:t>
            </a:r>
            <a:endParaRPr lang="en-US" sz="1100" cap="none"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9674B04D-1579-4F89-83A8-AE67119B5CCE}"/>
              </a:ext>
            </a:extLst>
          </p:cNvPr>
          <p:cNvSpPr>
            <a:spLocks noGrp="1"/>
          </p:cNvSpPr>
          <p:nvPr>
            <p:ph type="sldNum" sz="quarter" idx="12"/>
          </p:nvPr>
        </p:nvSpPr>
        <p:spPr>
          <a:xfrm>
            <a:off x="8038007" y="6517159"/>
            <a:ext cx="789383" cy="271881"/>
          </a:xfrm>
        </p:spPr>
        <p:txBody>
          <a:bodyPr/>
          <a:lstStyle/>
          <a:p>
            <a:fld id="{401CF334-2D5C-4859-84A6-CA7E6E43FAEB}" type="slidenum">
              <a:rPr lang="en-US" sz="1100">
                <a:latin typeface="Arial" panose="020B0604020202020204" pitchFamily="34" charset="0"/>
                <a:cs typeface="Arial" panose="020B0604020202020204" pitchFamily="34" charset="0"/>
              </a:rPr>
              <a:t>13</a:t>
            </a:fld>
            <a:endParaRPr lang="en-US" sz="11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43F3CE1F-D18E-40C3-857A-035E21826244}"/>
              </a:ext>
            </a:extLst>
          </p:cNvPr>
          <p:cNvCxnSpPr/>
          <p:nvPr/>
        </p:nvCxnSpPr>
        <p:spPr>
          <a:xfrm>
            <a:off x="316610" y="6471651"/>
            <a:ext cx="8510780" cy="0"/>
          </a:xfrm>
          <a:prstGeom prst="line">
            <a:avLst/>
          </a:prstGeom>
          <a:ln w="381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Subtitle 4">
                <a:extLst>
                  <a:ext uri="{FF2B5EF4-FFF2-40B4-BE49-F238E27FC236}">
                    <a16:creationId xmlns:a16="http://schemas.microsoft.com/office/drawing/2014/main" id="{C09C48BA-609D-49E1-9349-172B6AC1750B}"/>
                  </a:ext>
                </a:extLst>
              </p:cNvPr>
              <p:cNvSpPr>
                <a:spLocks noGrp="1"/>
              </p:cNvSpPr>
              <p:nvPr>
                <p:ph idx="1"/>
              </p:nvPr>
            </p:nvSpPr>
            <p:spPr>
              <a:xfrm>
                <a:off x="618308" y="1286148"/>
                <a:ext cx="7811589" cy="4992728"/>
              </a:xfrm>
            </p:spPr>
            <p:txBody>
              <a:bodyPr>
                <a:normAutofit/>
              </a:bodyPr>
              <a:lstStyle/>
              <a:p>
                <a:r>
                  <a:rPr lang="en-US" sz="1600" dirty="0">
                    <a:latin typeface="Arial" panose="020B0604020202020204" pitchFamily="34" charset="0"/>
                    <a:cs typeface="Arial" panose="020B0604020202020204" pitchFamily="34" charset="0"/>
                  </a:rPr>
                  <a:t>How is this connected to the </a:t>
                </a:r>
                <a:r>
                  <a:rPr lang="en-US" sz="1600" dirty="0" err="1">
                    <a:latin typeface="Arial" panose="020B0604020202020204" pitchFamily="34" charset="0"/>
                    <a:cs typeface="Arial" panose="020B0604020202020204" pitchFamily="34" charset="0"/>
                  </a:rPr>
                  <a:t>Lagrangian</a:t>
                </a:r>
                <a:r>
                  <a:rPr lang="en-US" sz="1600" dirty="0">
                    <a:latin typeface="Arial" panose="020B0604020202020204" pitchFamily="34" charset="0"/>
                    <a:cs typeface="Arial" panose="020B0604020202020204" pitchFamily="34" charset="0"/>
                  </a:rPr>
                  <a:t> argument?</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Vortex-induced convective fluxes of </a:t>
                </a:r>
                <a14:m>
                  <m:oMath xmlns:m="http://schemas.openxmlformats.org/officeDocument/2006/math">
                    <m:acc>
                      <m:accPr>
                        <m:chr m:val="̃"/>
                        <m:ctrlPr>
                          <a:rPr lang="en-GB" sz="1600" b="0" i="1" smtClean="0">
                            <a:latin typeface="Cambria Math" panose="02040503050406030204" pitchFamily="18" charset="0"/>
                            <a:cs typeface="Arial" panose="020B0604020202020204" pitchFamily="34" charset="0"/>
                          </a:rPr>
                        </m:ctrlPr>
                      </m:accPr>
                      <m:e>
                        <m:r>
                          <a:rPr lang="en-GB" sz="1600" b="0" i="1" smtClean="0">
                            <a:latin typeface="Cambria Math" panose="02040503050406030204" pitchFamily="18" charset="0"/>
                            <a:cs typeface="Arial" panose="020B0604020202020204" pitchFamily="34" charset="0"/>
                          </a:rPr>
                          <m:t>𝑐</m:t>
                        </m:r>
                      </m:e>
                    </m:acc>
                  </m:oMath>
                </a14:m>
                <a:r>
                  <a:rPr lang="en-US" sz="1600" dirty="0">
                    <a:latin typeface="Arial" panose="020B0604020202020204" pitchFamily="34" charset="0"/>
                    <a:cs typeface="Arial" panose="020B0604020202020204" pitchFamily="34" charset="0"/>
                  </a:rPr>
                  <a:t> and </a:t>
                </a:r>
                <a14:m>
                  <m:oMath xmlns:m="http://schemas.openxmlformats.org/officeDocument/2006/math">
                    <m:acc>
                      <m:accPr>
                        <m:chr m:val="̃"/>
                        <m:ctrlPr>
                          <a:rPr lang="en-GB" sz="1600" i="1">
                            <a:latin typeface="Cambria Math" panose="02040503050406030204" pitchFamily="18" charset="0"/>
                            <a:cs typeface="Arial" panose="020B0604020202020204" pitchFamily="34" charset="0"/>
                          </a:rPr>
                        </m:ctrlPr>
                      </m:accPr>
                      <m:e>
                        <m:sSup>
                          <m:sSupPr>
                            <m:ctrlPr>
                              <a:rPr lang="en-GB" sz="1600" i="1">
                                <a:latin typeface="Cambria Math" panose="02040503050406030204" pitchFamily="18" charset="0"/>
                                <a:cs typeface="Arial" panose="020B0604020202020204" pitchFamily="34" charset="0"/>
                              </a:rPr>
                            </m:ctrlPr>
                          </m:sSupPr>
                          <m:e>
                            <m:r>
                              <a:rPr lang="en-GB" sz="1600" i="1">
                                <a:latin typeface="Cambria Math" panose="02040503050406030204" pitchFamily="18" charset="0"/>
                                <a:cs typeface="Arial" panose="020B0604020202020204" pitchFamily="34" charset="0"/>
                              </a:rPr>
                              <m:t>𝑍</m:t>
                            </m:r>
                          </m:e>
                          <m:sup>
                            <m:r>
                              <a:rPr lang="en-GB" sz="1600" i="1">
                                <a:latin typeface="Cambria Math" panose="02040503050406030204" pitchFamily="18" charset="0"/>
                                <a:cs typeface="Arial" panose="020B0604020202020204" pitchFamily="34" charset="0"/>
                              </a:rPr>
                              <m:t>′′</m:t>
                            </m:r>
                          </m:sup>
                        </m:sSup>
                      </m:e>
                    </m:acc>
                  </m:oMath>
                </a14:m>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Incoming </a:t>
                </a:r>
                <a14:m>
                  <m:oMath xmlns:m="http://schemas.openxmlformats.org/officeDocument/2006/math">
                    <m:acc>
                      <m:accPr>
                        <m:chr m:val="̃"/>
                        <m:ctrlPr>
                          <a:rPr lang="en-GB" sz="1600" i="1" smtClean="0">
                            <a:latin typeface="Cambria Math" panose="02040503050406030204" pitchFamily="18" charset="0"/>
                            <a:cs typeface="Arial" panose="020B0604020202020204" pitchFamily="34" charset="0"/>
                          </a:rPr>
                        </m:ctrlPr>
                      </m:accPr>
                      <m:e>
                        <m:sSup>
                          <m:sSupPr>
                            <m:ctrlPr>
                              <a:rPr lang="en-GB" sz="1600" i="1">
                                <a:latin typeface="Cambria Math" panose="02040503050406030204" pitchFamily="18" charset="0"/>
                                <a:cs typeface="Arial" panose="020B0604020202020204" pitchFamily="34" charset="0"/>
                              </a:rPr>
                            </m:ctrlPr>
                          </m:sSupPr>
                          <m:e>
                            <m:r>
                              <a:rPr lang="en-GB" sz="1600" i="1">
                                <a:latin typeface="Cambria Math" panose="02040503050406030204" pitchFamily="18" charset="0"/>
                                <a:cs typeface="Arial" panose="020B0604020202020204" pitchFamily="34" charset="0"/>
                              </a:rPr>
                              <m:t>𝑍</m:t>
                            </m:r>
                          </m:e>
                          <m:sup>
                            <m:r>
                              <a:rPr lang="en-GB" sz="1600" i="1">
                                <a:latin typeface="Cambria Math" panose="02040503050406030204" pitchFamily="18" charset="0"/>
                                <a:cs typeface="Arial" panose="020B0604020202020204" pitchFamily="34" charset="0"/>
                              </a:rPr>
                              <m:t>′′</m:t>
                            </m:r>
                          </m:sup>
                        </m:sSup>
                      </m:e>
                    </m:acc>
                  </m:oMath>
                </a14:m>
                <a:r>
                  <a:rPr lang="en-US" sz="1600" dirty="0">
                    <a:latin typeface="Arial" panose="020B0604020202020204" pitchFamily="34" charset="0"/>
                    <a:cs typeface="Arial" panose="020B0604020202020204" pitchFamily="34" charset="0"/>
                  </a:rPr>
                  <a:t> and outgoing </a:t>
                </a:r>
                <a14:m>
                  <m:oMath xmlns:m="http://schemas.openxmlformats.org/officeDocument/2006/math">
                    <m:acc>
                      <m:accPr>
                        <m:chr m:val="̃"/>
                        <m:ctrlPr>
                          <a:rPr lang="en-GB" sz="1600" i="1">
                            <a:latin typeface="Cambria Math" panose="02040503050406030204" pitchFamily="18" charset="0"/>
                            <a:cs typeface="Arial" panose="020B0604020202020204" pitchFamily="34" charset="0"/>
                          </a:rPr>
                        </m:ctrlPr>
                      </m:accPr>
                      <m:e>
                        <m:r>
                          <a:rPr lang="en-GB" sz="1600" i="1">
                            <a:latin typeface="Cambria Math" panose="02040503050406030204" pitchFamily="18" charset="0"/>
                            <a:cs typeface="Arial" panose="020B0604020202020204" pitchFamily="34" charset="0"/>
                          </a:rPr>
                          <m:t>𝑐</m:t>
                        </m:r>
                      </m:e>
                    </m:acc>
                  </m:oMath>
                </a14:m>
                <a:r>
                  <a:rPr lang="en-US" sz="1600" dirty="0">
                    <a:latin typeface="Arial" panose="020B0604020202020204" pitchFamily="34" charset="0"/>
                    <a:cs typeface="Arial" panose="020B0604020202020204" pitchFamily="34" charset="0"/>
                  </a:rPr>
                  <a:t> destabilizing for the flame</a:t>
                </a:r>
              </a:p>
              <a:p>
                <a:pPr lvl="1"/>
                <a:r>
                  <a:rPr lang="en-US" sz="1600" dirty="0">
                    <a:latin typeface="Arial" panose="020B0604020202020204" pitchFamily="34" charset="0"/>
                    <a:cs typeface="Arial" panose="020B0604020202020204" pitchFamily="34" charset="0"/>
                  </a:rPr>
                  <a:t>Indicates incoming cold reactants</a:t>
                </a:r>
              </a:p>
              <a:p>
                <a:r>
                  <a:rPr lang="en-US" sz="1600" dirty="0">
                    <a:latin typeface="Arial" panose="020B0604020202020204" pitchFamily="34" charset="0"/>
                    <a:cs typeface="Arial" panose="020B0604020202020204" pitchFamily="34" charset="0"/>
                  </a:rPr>
                  <a:t>Resolved strain aligns flame front to </a:t>
                </a:r>
                <a:r>
                  <a:rPr lang="en-US" sz="1600" dirty="0" err="1">
                    <a:latin typeface="Arial" panose="020B0604020202020204" pitchFamily="34" charset="0"/>
                    <a:cs typeface="Arial" panose="020B0604020202020204" pitchFamily="34" charset="0"/>
                  </a:rPr>
                  <a:t>destabilising</a:t>
                </a:r>
                <a:r>
                  <a:rPr lang="en-US" sz="1600" dirty="0">
                    <a:latin typeface="Arial" panose="020B0604020202020204" pitchFamily="34" charset="0"/>
                    <a:cs typeface="Arial" panose="020B0604020202020204" pitchFamily="34" charset="0"/>
                  </a:rPr>
                  <a:t> flux (</a:t>
                </a:r>
                <a:r>
                  <a:rPr lang="en-US" sz="1600" b="1" dirty="0">
                    <a:latin typeface="Arial" panose="020B0604020202020204" pitchFamily="34" charset="0"/>
                    <a:cs typeface="Arial" panose="020B0604020202020204" pitchFamily="34" charset="0"/>
                  </a:rPr>
                  <a:t>A</a:t>
                </a:r>
                <a:r>
                  <a:rPr lang="en-US" sz="1600" dirty="0">
                    <a:latin typeface="Arial" panose="020B0604020202020204" pitchFamily="34" charset="0"/>
                    <a:cs typeface="Arial" panose="020B0604020202020204" pitchFamily="34" charset="0"/>
                  </a:rPr>
                  <a:t>)</a:t>
                </a:r>
              </a:p>
              <a:p>
                <a:pPr lvl="1"/>
                <a:r>
                  <a:rPr lang="en-US" sz="1600" dirty="0" err="1">
                    <a:latin typeface="Arial" panose="020B0604020202020204" pitchFamily="34" charset="0"/>
                    <a:cs typeface="Arial" panose="020B0604020202020204" pitchFamily="34" charset="0"/>
                  </a:rPr>
                  <a:t>Maximises</a:t>
                </a:r>
                <a:r>
                  <a:rPr lang="en-US" sz="1600" dirty="0">
                    <a:latin typeface="Arial" panose="020B0604020202020204" pitchFamily="34" charset="0"/>
                    <a:cs typeface="Arial" panose="020B0604020202020204" pitchFamily="34" charset="0"/>
                  </a:rPr>
                  <a:t> incoming cold reactants</a:t>
                </a:r>
              </a:p>
              <a:p>
                <a:pPr marL="243000" lvl="1" indent="0">
                  <a:buNone/>
                </a:pPr>
                <a:endParaRPr lang="en-US" sz="1375" dirty="0">
                  <a:latin typeface="Arial" panose="020B0604020202020204" pitchFamily="34" charset="0"/>
                  <a:cs typeface="Arial" panose="020B0604020202020204" pitchFamily="34" charset="0"/>
                </a:endParaRPr>
              </a:p>
            </p:txBody>
          </p:sp>
        </mc:Choice>
        <mc:Fallback xmlns="">
          <p:sp>
            <p:nvSpPr>
              <p:cNvPr id="25" name="Subtitle 4">
                <a:extLst>
                  <a:ext uri="{FF2B5EF4-FFF2-40B4-BE49-F238E27FC236}">
                    <a16:creationId xmlns:a16="http://schemas.microsoft.com/office/drawing/2014/main" id="{C09C48BA-609D-49E1-9349-172B6AC1750B}"/>
                  </a:ext>
                </a:extLst>
              </p:cNvPr>
              <p:cNvSpPr>
                <a:spLocks noGrp="1" noRot="1" noChangeAspect="1" noMove="1" noResize="1" noEditPoints="1" noAdjustHandles="1" noChangeArrowheads="1" noChangeShapeType="1" noTextEdit="1"/>
              </p:cNvSpPr>
              <p:nvPr>
                <p:ph idx="1"/>
              </p:nvPr>
            </p:nvSpPr>
            <p:spPr>
              <a:xfrm>
                <a:off x="618308" y="1286148"/>
                <a:ext cx="7811589" cy="4992728"/>
              </a:xfrm>
              <a:blipFill>
                <a:blip r:embed="rId3"/>
                <a:stretch>
                  <a:fillRect l="-156"/>
                </a:stretch>
              </a:blipFill>
            </p:spPr>
            <p:txBody>
              <a:bodyPr/>
              <a:lstStyle/>
              <a:p>
                <a:r>
                  <a:rPr lang="en-GB">
                    <a:noFill/>
                  </a:rPr>
                  <a:t> </a:t>
                </a:r>
              </a:p>
            </p:txBody>
          </p:sp>
        </mc:Fallback>
      </mc:AlternateContent>
      <p:pic>
        <p:nvPicPr>
          <p:cNvPr id="14" name="Picture 13" descr="A picture containing building, window&#10;&#10;Description automatically generated">
            <a:extLst>
              <a:ext uri="{FF2B5EF4-FFF2-40B4-BE49-F238E27FC236}">
                <a16:creationId xmlns:a16="http://schemas.microsoft.com/office/drawing/2014/main" id="{9272CD8E-1E66-4AB9-A084-48AE8DE7D4AF}"/>
              </a:ext>
            </a:extLst>
          </p:cNvPr>
          <p:cNvPicPr>
            <a:picLocks noChangeAspect="1"/>
          </p:cNvPicPr>
          <p:nvPr/>
        </p:nvPicPr>
        <p:blipFill>
          <a:blip r:embed="rId4"/>
          <a:stretch>
            <a:fillRect/>
          </a:stretch>
        </p:blipFill>
        <p:spPr>
          <a:xfrm>
            <a:off x="6136726" y="1664948"/>
            <a:ext cx="2594690" cy="4004847"/>
          </a:xfrm>
          <a:prstGeom prst="rect">
            <a:avLst/>
          </a:prstGeom>
        </p:spPr>
      </p:pic>
      <p:cxnSp>
        <p:nvCxnSpPr>
          <p:cNvPr id="17" name="Straight Arrow Connector 16">
            <a:extLst>
              <a:ext uri="{FF2B5EF4-FFF2-40B4-BE49-F238E27FC236}">
                <a16:creationId xmlns:a16="http://schemas.microsoft.com/office/drawing/2014/main" id="{738BA4A6-C469-4FAF-AD29-8441CED0A9B4}"/>
              </a:ext>
            </a:extLst>
          </p:cNvPr>
          <p:cNvCxnSpPr/>
          <p:nvPr/>
        </p:nvCxnSpPr>
        <p:spPr>
          <a:xfrm>
            <a:off x="3054485" y="2568102"/>
            <a:ext cx="0" cy="3307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descr="A picture containing drawing, food&#10;&#10;Description automatically generated">
            <a:extLst>
              <a:ext uri="{FF2B5EF4-FFF2-40B4-BE49-F238E27FC236}">
                <a16:creationId xmlns:a16="http://schemas.microsoft.com/office/drawing/2014/main" id="{A4104C05-AD9D-4B7E-A88D-56161C81596E}"/>
              </a:ext>
            </a:extLst>
          </p:cNvPr>
          <p:cNvPicPr>
            <a:picLocks noChangeAspect="1"/>
          </p:cNvPicPr>
          <p:nvPr/>
        </p:nvPicPr>
        <p:blipFill>
          <a:blip r:embed="rId5"/>
          <a:stretch>
            <a:fillRect/>
          </a:stretch>
        </p:blipFill>
        <p:spPr>
          <a:xfrm>
            <a:off x="4987090" y="204461"/>
            <a:ext cx="2046697" cy="585355"/>
          </a:xfrm>
          <a:prstGeom prst="rect">
            <a:avLst/>
          </a:prstGeom>
        </p:spPr>
      </p:pic>
      <p:pic>
        <p:nvPicPr>
          <p:cNvPr id="3" name="Picture 2" descr="A close up of a sign&#10;&#10;Description automatically generated">
            <a:extLst>
              <a:ext uri="{FF2B5EF4-FFF2-40B4-BE49-F238E27FC236}">
                <a16:creationId xmlns:a16="http://schemas.microsoft.com/office/drawing/2014/main" id="{E435CA75-B9D5-423F-AA8F-592F331256E7}"/>
              </a:ext>
            </a:extLst>
          </p:cNvPr>
          <p:cNvPicPr>
            <a:picLocks noChangeAspect="1"/>
          </p:cNvPicPr>
          <p:nvPr/>
        </p:nvPicPr>
        <p:blipFill rotWithShape="1">
          <a:blip r:embed="rId6"/>
          <a:srcRect b="19817"/>
          <a:stretch/>
        </p:blipFill>
        <p:spPr>
          <a:xfrm>
            <a:off x="7126254" y="239932"/>
            <a:ext cx="1682942" cy="516962"/>
          </a:xfrm>
          <a:prstGeom prst="rect">
            <a:avLst/>
          </a:prstGeom>
        </p:spPr>
      </p:pic>
    </p:spTree>
    <p:extLst>
      <p:ext uri="{BB962C8B-B14F-4D97-AF65-F5344CB8AC3E}">
        <p14:creationId xmlns:p14="http://schemas.microsoft.com/office/powerpoint/2010/main" val="4172122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5078" y="701160"/>
            <a:ext cx="8482312" cy="516962"/>
          </a:xfrm>
        </p:spPr>
        <p:txBody>
          <a:bodyPr>
            <a:noAutofit/>
          </a:bodyPr>
          <a:lstStyle/>
          <a:p>
            <a:r>
              <a:rPr lang="en-GB" sz="2800" b="1" cap="none" dirty="0">
                <a:latin typeface="Arial" panose="020B0604020202020204" pitchFamily="34" charset="0"/>
                <a:cs typeface="Arial" panose="020B0604020202020204" pitchFamily="34" charset="0"/>
              </a:rPr>
              <a:t>Results | Lr75-103</a:t>
            </a:r>
            <a:endParaRPr lang="en-US" sz="2800" b="1" cap="none" dirty="0">
              <a:latin typeface="Arial" panose="020B0604020202020204" pitchFamily="34" charset="0"/>
              <a:cs typeface="Arial" panose="020B0604020202020204" pitchFamily="34" charset="0"/>
            </a:endParaRPr>
          </a:p>
        </p:txBody>
      </p:sp>
      <p:sp>
        <p:nvSpPr>
          <p:cNvPr id="7" name="Footer Placeholder 2">
            <a:extLst>
              <a:ext uri="{FF2B5EF4-FFF2-40B4-BE49-F238E27FC236}">
                <a16:creationId xmlns:a16="http://schemas.microsoft.com/office/drawing/2014/main" id="{FDE854DD-D1E6-4132-ACDE-94F1C08121E3}"/>
              </a:ext>
            </a:extLst>
          </p:cNvPr>
          <p:cNvSpPr>
            <a:spLocks noGrp="1"/>
          </p:cNvSpPr>
          <p:nvPr>
            <p:ph type="ftr" sz="quarter" idx="11"/>
          </p:nvPr>
        </p:nvSpPr>
        <p:spPr>
          <a:xfrm>
            <a:off x="316610" y="6515196"/>
            <a:ext cx="7117461" cy="273844"/>
          </a:xfrm>
        </p:spPr>
        <p:txBody>
          <a:bodyPr/>
          <a:lstStyle/>
          <a:p>
            <a:r>
              <a:rPr lang="it-IT" sz="1100" cap="none" dirty="0">
                <a:latin typeface="Arial" panose="020B0604020202020204" pitchFamily="34" charset="0"/>
                <a:cs typeface="Arial" panose="020B0604020202020204" pitchFamily="34" charset="0"/>
              </a:rPr>
              <a:t>A. Soli, I. Langella, Z. X. Chen, </a:t>
            </a:r>
            <a:r>
              <a:rPr lang="it-IT" sz="1100" i="1" cap="none" dirty="0">
                <a:latin typeface="Arial" panose="020B0604020202020204" pitchFamily="34" charset="0"/>
                <a:cs typeface="Arial" panose="020B0604020202020204" pitchFamily="34" charset="0"/>
              </a:rPr>
              <a:t>UKCTRF Annual Meeting,</a:t>
            </a:r>
            <a:r>
              <a:rPr lang="it-IT" sz="1100" cap="none" dirty="0">
                <a:latin typeface="Arial" panose="020B0604020202020204" pitchFamily="34" charset="0"/>
                <a:cs typeface="Arial" panose="020B0604020202020204" pitchFamily="34" charset="0"/>
              </a:rPr>
              <a:t> 16th september 2020 </a:t>
            </a:r>
            <a:endParaRPr lang="en-US" sz="1100" cap="none"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9674B04D-1579-4F89-83A8-AE67119B5CCE}"/>
              </a:ext>
            </a:extLst>
          </p:cNvPr>
          <p:cNvSpPr>
            <a:spLocks noGrp="1"/>
          </p:cNvSpPr>
          <p:nvPr>
            <p:ph type="sldNum" sz="quarter" idx="12"/>
          </p:nvPr>
        </p:nvSpPr>
        <p:spPr>
          <a:xfrm>
            <a:off x="8038007" y="6517159"/>
            <a:ext cx="789383" cy="271881"/>
          </a:xfrm>
        </p:spPr>
        <p:txBody>
          <a:bodyPr/>
          <a:lstStyle/>
          <a:p>
            <a:fld id="{401CF334-2D5C-4859-84A6-CA7E6E43FAEB}" type="slidenum">
              <a:rPr lang="en-US" sz="1100">
                <a:latin typeface="Arial" panose="020B0604020202020204" pitchFamily="34" charset="0"/>
                <a:cs typeface="Arial" panose="020B0604020202020204" pitchFamily="34" charset="0"/>
              </a:rPr>
              <a:t>14</a:t>
            </a:fld>
            <a:endParaRPr lang="en-US" sz="11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43F3CE1F-D18E-40C3-857A-035E21826244}"/>
              </a:ext>
            </a:extLst>
          </p:cNvPr>
          <p:cNvCxnSpPr/>
          <p:nvPr/>
        </p:nvCxnSpPr>
        <p:spPr>
          <a:xfrm>
            <a:off x="316610" y="6471651"/>
            <a:ext cx="85107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Subtitle 4">
            <a:extLst>
              <a:ext uri="{FF2B5EF4-FFF2-40B4-BE49-F238E27FC236}">
                <a16:creationId xmlns:a16="http://schemas.microsoft.com/office/drawing/2014/main" id="{41D9A8EB-2BC2-43D9-B77D-9665C9A6241C}"/>
              </a:ext>
            </a:extLst>
          </p:cNvPr>
          <p:cNvSpPr>
            <a:spLocks noGrp="1"/>
          </p:cNvSpPr>
          <p:nvPr>
            <p:ph idx="1"/>
          </p:nvPr>
        </p:nvSpPr>
        <p:spPr>
          <a:xfrm>
            <a:off x="618308" y="1286148"/>
            <a:ext cx="7811589" cy="4992728"/>
          </a:xfrm>
        </p:spPr>
        <p:txBody>
          <a:bodyPr>
            <a:normAutofit/>
          </a:bodyPr>
          <a:lstStyle/>
          <a:p>
            <a:pPr marL="243000" lvl="1" indent="0">
              <a:buNone/>
            </a:pP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125796A-4377-4C58-A952-A8FDF0913B85}"/>
              </a:ext>
            </a:extLst>
          </p:cNvPr>
          <p:cNvPicPr>
            <a:picLocks noChangeAspect="1"/>
          </p:cNvPicPr>
          <p:nvPr/>
        </p:nvPicPr>
        <p:blipFill>
          <a:blip r:embed="rId3"/>
          <a:stretch>
            <a:fillRect/>
          </a:stretch>
        </p:blipFill>
        <p:spPr>
          <a:xfrm>
            <a:off x="345078" y="2188840"/>
            <a:ext cx="2424082" cy="3137855"/>
          </a:xfrm>
          <a:prstGeom prst="rect">
            <a:avLst/>
          </a:prstGeom>
        </p:spPr>
      </p:pic>
      <p:sp>
        <p:nvSpPr>
          <p:cNvPr id="5" name="TextBox 4">
            <a:extLst>
              <a:ext uri="{FF2B5EF4-FFF2-40B4-BE49-F238E27FC236}">
                <a16:creationId xmlns:a16="http://schemas.microsoft.com/office/drawing/2014/main" id="{76A8EC6D-E451-45C1-A802-436391AD3585}"/>
              </a:ext>
            </a:extLst>
          </p:cNvPr>
          <p:cNvSpPr txBox="1"/>
          <p:nvPr/>
        </p:nvSpPr>
        <p:spPr>
          <a:xfrm>
            <a:off x="2569912" y="2506743"/>
            <a:ext cx="1594153" cy="369332"/>
          </a:xfrm>
          <a:prstGeom prst="rect">
            <a:avLst/>
          </a:prstGeom>
          <a:solidFill>
            <a:schemeClr val="accent3">
              <a:lumMod val="20000"/>
              <a:lumOff val="80000"/>
            </a:schemeClr>
          </a:solidFill>
          <a:ln>
            <a:solidFill>
              <a:srgbClr val="0070C0"/>
            </a:solidFill>
          </a:ln>
        </p:spPr>
        <p:txBody>
          <a:bodyPr wrap="square" rtlCol="0">
            <a:spAutoFit/>
          </a:bodyPr>
          <a:lstStyle/>
          <a:p>
            <a:r>
              <a:rPr lang="en-GB" dirty="0"/>
              <a:t>+30% vorticity </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495C6CA-3580-40E9-920E-E3AF28ADDDA7}"/>
                  </a:ext>
                </a:extLst>
              </p:cNvPr>
              <p:cNvSpPr txBox="1"/>
              <p:nvPr/>
            </p:nvSpPr>
            <p:spPr>
              <a:xfrm>
                <a:off x="2705315" y="4263865"/>
                <a:ext cx="1323346" cy="380361"/>
              </a:xfrm>
              <a:prstGeom prst="rect">
                <a:avLst/>
              </a:prstGeom>
              <a:solidFill>
                <a:schemeClr val="accent3">
                  <a:lumMod val="20000"/>
                  <a:lumOff val="80000"/>
                </a:schemeClr>
              </a:solidFill>
              <a:ln>
                <a:solidFill>
                  <a:srgbClr val="0070C0"/>
                </a:solidFill>
              </a:ln>
            </p:spPr>
            <p:txBody>
              <a:bodyPr wrap="square" rtlCol="0">
                <a:spAutoFit/>
              </a:bodyPr>
              <a:lstStyle/>
              <a:p>
                <a:r>
                  <a:rPr lang="en-GB" dirty="0"/>
                  <a:t>no </a:t>
                </a:r>
                <a14:m>
                  <m:oMath xmlns:m="http://schemas.openxmlformats.org/officeDocument/2006/math">
                    <m:acc>
                      <m:accPr>
                        <m:chr m:val="̃"/>
                        <m:ctrlPr>
                          <a:rPr lang="en-GB" i="1" dirty="0" smtClean="0">
                            <a:latin typeface="Cambria Math" panose="02040503050406030204" pitchFamily="18" charset="0"/>
                          </a:rPr>
                        </m:ctrlPr>
                      </m:accPr>
                      <m:e>
                        <m:sSup>
                          <m:sSupPr>
                            <m:ctrlPr>
                              <a:rPr lang="en-GB" b="0" i="1" dirty="0" smtClean="0">
                                <a:latin typeface="Cambria Math" panose="02040503050406030204" pitchFamily="18" charset="0"/>
                              </a:rPr>
                            </m:ctrlPr>
                          </m:sSupPr>
                          <m:e>
                            <m:r>
                              <a:rPr lang="en-GB" b="0" i="1" dirty="0" smtClean="0">
                                <a:latin typeface="Cambria Math" panose="02040503050406030204" pitchFamily="18" charset="0"/>
                              </a:rPr>
                              <m:t>𝑍</m:t>
                            </m:r>
                          </m:e>
                          <m:sup>
                            <m:r>
                              <a:rPr lang="en-GB" b="0" i="1" dirty="0" smtClean="0">
                                <a:latin typeface="Cambria Math" panose="02040503050406030204" pitchFamily="18" charset="0"/>
                              </a:rPr>
                              <m:t>′′</m:t>
                            </m:r>
                          </m:sup>
                        </m:sSup>
                      </m:e>
                    </m:acc>
                  </m:oMath>
                </a14:m>
                <a:r>
                  <a:rPr lang="en-GB" dirty="0"/>
                  <a:t> peak</a:t>
                </a:r>
              </a:p>
            </p:txBody>
          </p:sp>
        </mc:Choice>
        <mc:Fallback xmlns="">
          <p:sp>
            <p:nvSpPr>
              <p:cNvPr id="12" name="TextBox 11">
                <a:extLst>
                  <a:ext uri="{FF2B5EF4-FFF2-40B4-BE49-F238E27FC236}">
                    <a16:creationId xmlns:a16="http://schemas.microsoft.com/office/drawing/2014/main" id="{2495C6CA-3580-40E9-920E-E3AF28ADDDA7}"/>
                  </a:ext>
                </a:extLst>
              </p:cNvPr>
              <p:cNvSpPr txBox="1">
                <a:spLocks noRot="1" noChangeAspect="1" noMove="1" noResize="1" noEditPoints="1" noAdjustHandles="1" noChangeArrowheads="1" noChangeShapeType="1" noTextEdit="1"/>
              </p:cNvSpPr>
              <p:nvPr/>
            </p:nvSpPr>
            <p:spPr>
              <a:xfrm>
                <a:off x="2705315" y="4263865"/>
                <a:ext cx="1323346" cy="380361"/>
              </a:xfrm>
              <a:prstGeom prst="rect">
                <a:avLst/>
              </a:prstGeom>
              <a:blipFill>
                <a:blip r:embed="rId4"/>
                <a:stretch>
                  <a:fillRect l="-3653" t="-3077" r="-2283" b="-21538"/>
                </a:stretch>
              </a:blipFill>
              <a:ln>
                <a:solidFill>
                  <a:srgbClr val="0070C0"/>
                </a:solidFill>
              </a:ln>
            </p:spPr>
            <p:txBody>
              <a:bodyPr/>
              <a:lstStyle/>
              <a:p>
                <a:r>
                  <a:rPr lang="en-GB">
                    <a:noFill/>
                  </a:rPr>
                  <a:t> </a:t>
                </a:r>
              </a:p>
            </p:txBody>
          </p:sp>
        </mc:Fallback>
      </mc:AlternateContent>
      <p:sp>
        <p:nvSpPr>
          <p:cNvPr id="14" name="TextBox 13">
            <a:extLst>
              <a:ext uri="{FF2B5EF4-FFF2-40B4-BE49-F238E27FC236}">
                <a16:creationId xmlns:a16="http://schemas.microsoft.com/office/drawing/2014/main" id="{2813AC98-F41D-499E-A303-D4F64B8A4D6D}"/>
              </a:ext>
            </a:extLst>
          </p:cNvPr>
          <p:cNvSpPr txBox="1"/>
          <p:nvPr/>
        </p:nvSpPr>
        <p:spPr>
          <a:xfrm>
            <a:off x="2705314" y="4985461"/>
            <a:ext cx="1323346" cy="380361"/>
          </a:xfrm>
          <a:prstGeom prst="rect">
            <a:avLst/>
          </a:prstGeom>
          <a:solidFill>
            <a:schemeClr val="accent3">
              <a:lumMod val="20000"/>
              <a:lumOff val="80000"/>
            </a:schemeClr>
          </a:solidFill>
          <a:ln>
            <a:solidFill>
              <a:srgbClr val="0070C0"/>
            </a:solidFill>
          </a:ln>
        </p:spPr>
        <p:txBody>
          <a:bodyPr wrap="square" rtlCol="0">
            <a:spAutoFit/>
          </a:bodyPr>
          <a:lstStyle/>
          <a:p>
            <a:r>
              <a:rPr lang="en-GB" dirty="0"/>
              <a:t>higher SDR</a:t>
            </a:r>
          </a:p>
        </p:txBody>
      </p:sp>
      <p:sp>
        <p:nvSpPr>
          <p:cNvPr id="16" name="Arrow: Down 15">
            <a:extLst>
              <a:ext uri="{FF2B5EF4-FFF2-40B4-BE49-F238E27FC236}">
                <a16:creationId xmlns:a16="http://schemas.microsoft.com/office/drawing/2014/main" id="{1698CCEF-AA31-4FFC-A8FC-9FF24B223E22}"/>
              </a:ext>
            </a:extLst>
          </p:cNvPr>
          <p:cNvSpPr/>
          <p:nvPr/>
        </p:nvSpPr>
        <p:spPr>
          <a:xfrm rot="10800000">
            <a:off x="3313264" y="4662493"/>
            <a:ext cx="107448" cy="3229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ubtitle 4">
            <a:extLst>
              <a:ext uri="{FF2B5EF4-FFF2-40B4-BE49-F238E27FC236}">
                <a16:creationId xmlns:a16="http://schemas.microsoft.com/office/drawing/2014/main" id="{DE7BC984-193B-472B-8B50-27EFEBD27710}"/>
              </a:ext>
            </a:extLst>
          </p:cNvPr>
          <p:cNvSpPr txBox="1">
            <a:spLocks/>
          </p:cNvSpPr>
          <p:nvPr/>
        </p:nvSpPr>
        <p:spPr>
          <a:xfrm>
            <a:off x="4164065" y="1438548"/>
            <a:ext cx="4418232" cy="4992728"/>
          </a:xfrm>
          <a:prstGeom prst="rect">
            <a:avLst/>
          </a:prstGeom>
        </p:spPr>
        <p:txBody>
          <a:bodyPr vert="horz" lIns="91440" tIns="45720" rIns="91440" bIns="45720" rtlCol="0" anchor="ctr">
            <a:normAutofit/>
          </a:bodyPr>
          <a:lstStyle>
            <a:lvl1pPr marL="229500" indent="-229500" algn="l" defTabSz="342900" rtl="0" eaLnBrk="1" latinLnBrk="0" hangingPunct="1">
              <a:lnSpc>
                <a:spcPct val="110000"/>
              </a:lnSpc>
              <a:spcBef>
                <a:spcPct val="20000"/>
              </a:spcBef>
              <a:spcAft>
                <a:spcPts val="450"/>
              </a:spcAft>
              <a:buClr>
                <a:schemeClr val="accent1"/>
              </a:buClr>
              <a:buSzPct val="92000"/>
              <a:buFont typeface="Wingdings 2" panose="05020102010507070707" pitchFamily="18" charset="2"/>
              <a:buChar char=""/>
              <a:defRPr sz="1275" kern="1200">
                <a:solidFill>
                  <a:schemeClr val="tx1">
                    <a:lumMod val="75000"/>
                    <a:lumOff val="25000"/>
                  </a:schemeClr>
                </a:solidFill>
                <a:latin typeface="+mn-lt"/>
                <a:ea typeface="+mn-ea"/>
                <a:cs typeface="+mn-cs"/>
              </a:defRPr>
            </a:lvl1pPr>
            <a:lvl2pPr marL="472500" indent="-229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050" kern="1200">
                <a:solidFill>
                  <a:schemeClr val="tx1">
                    <a:lumMod val="75000"/>
                    <a:lumOff val="25000"/>
                  </a:schemeClr>
                </a:solidFill>
                <a:latin typeface="+mn-lt"/>
                <a:ea typeface="+mn-ea"/>
                <a:cs typeface="+mn-cs"/>
              </a:defRPr>
            </a:lvl2pPr>
            <a:lvl3pPr marL="675000" indent="-202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975" kern="1200">
                <a:solidFill>
                  <a:schemeClr val="tx1">
                    <a:lumMod val="75000"/>
                    <a:lumOff val="25000"/>
                  </a:schemeClr>
                </a:solidFill>
                <a:latin typeface="+mn-lt"/>
                <a:ea typeface="+mn-ea"/>
                <a:cs typeface="+mn-cs"/>
              </a:defRPr>
            </a:lvl3pPr>
            <a:lvl4pPr marL="931500" indent="-175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825" kern="1200">
                <a:solidFill>
                  <a:schemeClr val="tx1">
                    <a:lumMod val="75000"/>
                    <a:lumOff val="25000"/>
                  </a:schemeClr>
                </a:solidFill>
                <a:latin typeface="+mn-lt"/>
                <a:ea typeface="+mn-ea"/>
                <a:cs typeface="+mn-cs"/>
              </a:defRPr>
            </a:lvl4pPr>
            <a:lvl5pPr marL="1201500" indent="-175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825" kern="1200">
                <a:solidFill>
                  <a:schemeClr val="tx1">
                    <a:lumMod val="75000"/>
                    <a:lumOff val="2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r>
              <a:rPr lang="en-US" sz="1600" dirty="0">
                <a:latin typeface="Arial" panose="020B0604020202020204" pitchFamily="34" charset="0"/>
                <a:cs typeface="Arial" panose="020B0604020202020204" pitchFamily="34" charset="0"/>
              </a:rPr>
              <a:t>Same general </a:t>
            </a:r>
            <a:r>
              <a:rPr lang="en-US" sz="1600" dirty="0" err="1">
                <a:latin typeface="Arial" panose="020B0604020202020204" pitchFamily="34" charset="0"/>
                <a:cs typeface="Arial" panose="020B0604020202020204" pitchFamily="34" charset="0"/>
              </a:rPr>
              <a:t>behaviour</a:t>
            </a:r>
            <a:r>
              <a:rPr lang="en-US" sz="1600" dirty="0">
                <a:latin typeface="Arial" panose="020B0604020202020204" pitchFamily="34" charset="0"/>
                <a:cs typeface="Arial" panose="020B0604020202020204" pitchFamily="34" charset="0"/>
              </a:rPr>
              <a:t> of particles</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Extinction now strain controlled</a:t>
            </a:r>
          </a:p>
          <a:p>
            <a:r>
              <a:rPr lang="en-US" sz="1600" dirty="0">
                <a:latin typeface="Arial" panose="020B0604020202020204" pitchFamily="34" charset="0"/>
                <a:cs typeface="Arial" panose="020B0604020202020204" pitchFamily="34" charset="0"/>
              </a:rPr>
              <a:t>No SGS mixing mechanism</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Limitation of unstrained flamelets</a:t>
            </a:r>
          </a:p>
          <a:p>
            <a:pPr lvl="1"/>
            <a:r>
              <a:rPr lang="en-US" sz="1600" dirty="0">
                <a:latin typeface="Arial" panose="020B0604020202020204" pitchFamily="34" charset="0"/>
                <a:cs typeface="Arial" panose="020B0604020202020204" pitchFamily="34" charset="0"/>
              </a:rPr>
              <a:t>No SGS strain</a:t>
            </a:r>
          </a:p>
          <a:p>
            <a:pPr lvl="1"/>
            <a:r>
              <a:rPr lang="en-US" sz="1600" dirty="0">
                <a:latin typeface="Arial" panose="020B0604020202020204" pitchFamily="34" charset="0"/>
                <a:cs typeface="Arial" panose="020B0604020202020204" pitchFamily="34" charset="0"/>
              </a:rPr>
              <a:t>Vorticity might be over-suppressed</a:t>
            </a:r>
          </a:p>
        </p:txBody>
      </p:sp>
      <p:pic>
        <p:nvPicPr>
          <p:cNvPr id="2" name="Picture 1" descr="A picture containing drawing, food&#10;&#10;Description automatically generated">
            <a:extLst>
              <a:ext uri="{FF2B5EF4-FFF2-40B4-BE49-F238E27FC236}">
                <a16:creationId xmlns:a16="http://schemas.microsoft.com/office/drawing/2014/main" id="{E8C25793-45B4-47EA-AED9-D0AC0156F7F9}"/>
              </a:ext>
            </a:extLst>
          </p:cNvPr>
          <p:cNvPicPr>
            <a:picLocks noChangeAspect="1"/>
          </p:cNvPicPr>
          <p:nvPr/>
        </p:nvPicPr>
        <p:blipFill>
          <a:blip r:embed="rId5"/>
          <a:stretch>
            <a:fillRect/>
          </a:stretch>
        </p:blipFill>
        <p:spPr>
          <a:xfrm>
            <a:off x="4987090" y="204461"/>
            <a:ext cx="2046697" cy="585355"/>
          </a:xfrm>
          <a:prstGeom prst="rect">
            <a:avLst/>
          </a:prstGeom>
        </p:spPr>
      </p:pic>
      <p:pic>
        <p:nvPicPr>
          <p:cNvPr id="10" name="Picture 9" descr="A close up of a sign&#10;&#10;Description automatically generated">
            <a:extLst>
              <a:ext uri="{FF2B5EF4-FFF2-40B4-BE49-F238E27FC236}">
                <a16:creationId xmlns:a16="http://schemas.microsoft.com/office/drawing/2014/main" id="{608D4641-2FA0-4059-926D-474698F80E93}"/>
              </a:ext>
            </a:extLst>
          </p:cNvPr>
          <p:cNvPicPr>
            <a:picLocks noChangeAspect="1"/>
          </p:cNvPicPr>
          <p:nvPr/>
        </p:nvPicPr>
        <p:blipFill rotWithShape="1">
          <a:blip r:embed="rId6"/>
          <a:srcRect b="19817"/>
          <a:stretch/>
        </p:blipFill>
        <p:spPr>
          <a:xfrm>
            <a:off x="7126254" y="239932"/>
            <a:ext cx="1682942" cy="516962"/>
          </a:xfrm>
          <a:prstGeom prst="rect">
            <a:avLst/>
          </a:prstGeom>
        </p:spPr>
      </p:pic>
    </p:spTree>
    <p:extLst>
      <p:ext uri="{BB962C8B-B14F-4D97-AF65-F5344CB8AC3E}">
        <p14:creationId xmlns:p14="http://schemas.microsoft.com/office/powerpoint/2010/main" val="2233655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5078" y="701160"/>
            <a:ext cx="6172200" cy="516962"/>
          </a:xfrm>
        </p:spPr>
        <p:txBody>
          <a:bodyPr>
            <a:noAutofit/>
          </a:bodyPr>
          <a:lstStyle/>
          <a:p>
            <a:r>
              <a:rPr lang="en-GB" sz="2800" b="1" cap="none" dirty="0">
                <a:latin typeface="Arial" panose="020B0604020202020204" pitchFamily="34" charset="0"/>
                <a:cs typeface="Arial" panose="020B0604020202020204" pitchFamily="34" charset="0"/>
              </a:rPr>
              <a:t>Summary</a:t>
            </a:r>
            <a:endParaRPr lang="en-US" sz="2800" b="1" cap="none" dirty="0">
              <a:latin typeface="Arial" panose="020B0604020202020204" pitchFamily="34" charset="0"/>
              <a:cs typeface="Arial" panose="020B0604020202020204" pitchFamily="34" charset="0"/>
            </a:endParaRPr>
          </a:p>
        </p:txBody>
      </p:sp>
      <p:sp>
        <p:nvSpPr>
          <p:cNvPr id="7" name="Footer Placeholder 2">
            <a:extLst>
              <a:ext uri="{FF2B5EF4-FFF2-40B4-BE49-F238E27FC236}">
                <a16:creationId xmlns:a16="http://schemas.microsoft.com/office/drawing/2014/main" id="{FDE854DD-D1E6-4132-ACDE-94F1C08121E3}"/>
              </a:ext>
            </a:extLst>
          </p:cNvPr>
          <p:cNvSpPr>
            <a:spLocks noGrp="1"/>
          </p:cNvSpPr>
          <p:nvPr>
            <p:ph type="ftr" sz="quarter" idx="11"/>
          </p:nvPr>
        </p:nvSpPr>
        <p:spPr>
          <a:xfrm>
            <a:off x="316610" y="6515196"/>
            <a:ext cx="7117461" cy="273844"/>
          </a:xfrm>
        </p:spPr>
        <p:txBody>
          <a:bodyPr/>
          <a:lstStyle/>
          <a:p>
            <a:r>
              <a:rPr lang="it-IT" sz="1100" cap="none" dirty="0">
                <a:latin typeface="Arial" panose="020B0604020202020204" pitchFamily="34" charset="0"/>
                <a:cs typeface="Arial" panose="020B0604020202020204" pitchFamily="34" charset="0"/>
              </a:rPr>
              <a:t>A. Soli, I. Langella, Z. X. Chen, </a:t>
            </a:r>
            <a:r>
              <a:rPr lang="it-IT" sz="1100" i="1" cap="none" dirty="0">
                <a:latin typeface="Arial" panose="020B0604020202020204" pitchFamily="34" charset="0"/>
                <a:cs typeface="Arial" panose="020B0604020202020204" pitchFamily="34" charset="0"/>
              </a:rPr>
              <a:t>UKCTRF Annual Meeting,</a:t>
            </a:r>
            <a:r>
              <a:rPr lang="it-IT" sz="1100" cap="none" dirty="0">
                <a:latin typeface="Arial" panose="020B0604020202020204" pitchFamily="34" charset="0"/>
                <a:cs typeface="Arial" panose="020B0604020202020204" pitchFamily="34" charset="0"/>
              </a:rPr>
              <a:t> 16th september 2020 </a:t>
            </a:r>
            <a:endParaRPr lang="en-US" sz="1100" cap="none"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9674B04D-1579-4F89-83A8-AE67119B5CCE}"/>
              </a:ext>
            </a:extLst>
          </p:cNvPr>
          <p:cNvSpPr>
            <a:spLocks noGrp="1"/>
          </p:cNvSpPr>
          <p:nvPr>
            <p:ph type="sldNum" sz="quarter" idx="12"/>
          </p:nvPr>
        </p:nvSpPr>
        <p:spPr>
          <a:xfrm>
            <a:off x="8038007" y="6517159"/>
            <a:ext cx="789383" cy="271881"/>
          </a:xfrm>
        </p:spPr>
        <p:txBody>
          <a:bodyPr/>
          <a:lstStyle/>
          <a:p>
            <a:fld id="{401CF334-2D5C-4859-84A6-CA7E6E43FAEB}" type="slidenum">
              <a:rPr lang="en-US" sz="1100">
                <a:latin typeface="Arial" panose="020B0604020202020204" pitchFamily="34" charset="0"/>
                <a:cs typeface="Arial" panose="020B0604020202020204" pitchFamily="34" charset="0"/>
              </a:rPr>
              <a:t>15</a:t>
            </a:fld>
            <a:endParaRPr lang="en-US" sz="11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2A55F257-5799-4A53-8EB0-08F7EAC5BCD6}"/>
              </a:ext>
            </a:extLst>
          </p:cNvPr>
          <p:cNvCxnSpPr/>
          <p:nvPr/>
        </p:nvCxnSpPr>
        <p:spPr>
          <a:xfrm>
            <a:off x="316610" y="6471651"/>
            <a:ext cx="8510780" cy="0"/>
          </a:xfrm>
          <a:prstGeom prst="line">
            <a:avLst/>
          </a:prstGeom>
          <a:ln w="381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Subtitle 4">
                <a:extLst>
                  <a:ext uri="{FF2B5EF4-FFF2-40B4-BE49-F238E27FC236}">
                    <a16:creationId xmlns:a16="http://schemas.microsoft.com/office/drawing/2014/main" id="{BDF7F8A1-FE48-4C81-9149-8486D7A07852}"/>
                  </a:ext>
                </a:extLst>
              </p:cNvPr>
              <p:cNvSpPr>
                <a:spLocks noGrp="1"/>
              </p:cNvSpPr>
              <p:nvPr>
                <p:ph idx="1"/>
              </p:nvPr>
            </p:nvSpPr>
            <p:spPr>
              <a:xfrm>
                <a:off x="618308" y="1286148"/>
                <a:ext cx="7811589" cy="4992728"/>
              </a:xfrm>
            </p:spPr>
            <p:txBody>
              <a:bodyPr>
                <a:normAutofit/>
              </a:bodyPr>
              <a:lstStyle/>
              <a:p>
                <a:r>
                  <a:rPr lang="en-US" sz="1600" dirty="0">
                    <a:latin typeface="Arial" panose="020B0604020202020204" pitchFamily="34" charset="0"/>
                    <a:cs typeface="Arial" panose="020B0604020202020204" pitchFamily="34" charset="0"/>
                  </a:rPr>
                  <a:t>LES data of partially-premixed flame</a:t>
                </a:r>
                <a:r>
                  <a:rPr kumimoji="0" lang="en-US" sz="1600" b="0" i="0" u="none" strike="noStrike" kern="1200" cap="none" spc="0" normalizeH="0" baseline="3000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30000" noProof="0" dirty="0">
                    <a:ln>
                      <a:noFill/>
                    </a:ln>
                    <a:solidFill>
                      <a:srgbClr val="00B0F0"/>
                    </a:solidFill>
                    <a:effectLst/>
                    <a:uLnTx/>
                    <a:uFillTx/>
                    <a:latin typeface="Arial" panose="020B0604020202020204" pitchFamily="34" charset="0"/>
                    <a:ea typeface="+mn-ea"/>
                    <a:cs typeface="Arial" panose="020B0604020202020204" pitchFamily="34" charset="0"/>
                  </a:rPr>
                  <a:t>3</a:t>
                </a:r>
                <a:r>
                  <a:rPr kumimoji="0" lang="en-US" sz="1600" b="0" i="0" u="none" strike="noStrike" kern="1200" cap="none" spc="0" normalizeH="0" baseline="3000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analysed</a:t>
                </a:r>
                <a:r>
                  <a:rPr lang="en-US" sz="1600" dirty="0">
                    <a:latin typeface="Arial" panose="020B0604020202020204" pitchFamily="34" charset="0"/>
                    <a:cs typeface="Arial" panose="020B0604020202020204" pitchFamily="34" charset="0"/>
                  </a:rPr>
                  <a:t> with combined </a:t>
                </a:r>
                <a:r>
                  <a:rPr lang="en-US" sz="1600" dirty="0" err="1">
                    <a:latin typeface="Arial" panose="020B0604020202020204" pitchFamily="34" charset="0"/>
                    <a:cs typeface="Arial" panose="020B0604020202020204" pitchFamily="34" charset="0"/>
                  </a:rPr>
                  <a:t>Lagrangian</a:t>
                </a:r>
                <a:r>
                  <a:rPr lang="en-US" sz="1600" dirty="0">
                    <a:latin typeface="Arial" panose="020B0604020202020204" pitchFamily="34" charset="0"/>
                    <a:cs typeface="Arial" panose="020B0604020202020204" pitchFamily="34" charset="0"/>
                  </a:rPr>
                  <a:t>/Eulerian approach</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Combined effect of strain and SGS mixing (through </a:t>
                </a:r>
                <a14:m>
                  <m:oMath xmlns:m="http://schemas.openxmlformats.org/officeDocument/2006/math">
                    <m:acc>
                      <m:accPr>
                        <m:chr m:val="̃"/>
                        <m:ctrlPr>
                          <a:rPr lang="en-GB" sz="1600" i="1" smtClean="0">
                            <a:latin typeface="Cambria Math" panose="02040503050406030204" pitchFamily="18" charset="0"/>
                            <a:cs typeface="Arial" panose="020B0604020202020204" pitchFamily="34" charset="0"/>
                          </a:rPr>
                        </m:ctrlPr>
                      </m:accPr>
                      <m:e>
                        <m:sSup>
                          <m:sSupPr>
                            <m:ctrlPr>
                              <a:rPr lang="en-GB" sz="1600" i="1">
                                <a:latin typeface="Cambria Math" panose="02040503050406030204" pitchFamily="18" charset="0"/>
                                <a:cs typeface="Arial" panose="020B0604020202020204" pitchFamily="34" charset="0"/>
                              </a:rPr>
                            </m:ctrlPr>
                          </m:sSupPr>
                          <m:e>
                            <m:r>
                              <a:rPr lang="en-GB" sz="1600" b="0" i="1" smtClean="0">
                                <a:latin typeface="Cambria Math" panose="02040503050406030204" pitchFamily="18" charset="0"/>
                                <a:cs typeface="Arial" panose="020B0604020202020204" pitchFamily="34" charset="0"/>
                              </a:rPr>
                              <m:t>𝑍</m:t>
                            </m:r>
                          </m:e>
                          <m:sup>
                            <m:r>
                              <a:rPr lang="en-GB" sz="1600" i="1">
                                <a:latin typeface="Cambria Math" panose="02040503050406030204" pitchFamily="18" charset="0"/>
                                <a:cs typeface="Arial" panose="020B0604020202020204" pitchFamily="34" charset="0"/>
                              </a:rPr>
                              <m:t>′′</m:t>
                            </m:r>
                          </m:sup>
                        </m:sSup>
                      </m:e>
                    </m:acc>
                  </m:oMath>
                </a14:m>
                <a:r>
                  <a:rPr lang="en-US" sz="1600" dirty="0">
                    <a:latin typeface="Arial" panose="020B0604020202020204" pitchFamily="34" charset="0"/>
                    <a:cs typeface="Arial" panose="020B0604020202020204" pitchFamily="34" charset="0"/>
                  </a:rPr>
                  <a:t>) key mechanism</a:t>
                </a:r>
              </a:p>
              <a:p>
                <a:r>
                  <a:rPr lang="en-US" sz="1600" dirty="0">
                    <a:latin typeface="Arial" panose="020B0604020202020204" pitchFamily="34" charset="0"/>
                    <a:cs typeface="Arial" panose="020B0604020202020204" pitchFamily="34" charset="0"/>
                  </a:rPr>
                  <a:t>Linked to large eddies casting fast packets of cold reactants on flame front</a:t>
                </a:r>
              </a:p>
              <a:p>
                <a:r>
                  <a:rPr lang="en-US" sz="1600" dirty="0" err="1">
                    <a:latin typeface="Arial" panose="020B0604020202020204" pitchFamily="34" charset="0"/>
                    <a:cs typeface="Arial" panose="020B0604020202020204" pitchFamily="34" charset="0"/>
                  </a:rPr>
                  <a:t>Lagrangian</a:t>
                </a:r>
                <a:r>
                  <a:rPr lang="en-US" sz="1600" dirty="0">
                    <a:latin typeface="Arial" panose="020B0604020202020204" pitchFamily="34" charset="0"/>
                    <a:cs typeface="Arial" panose="020B0604020202020204" pitchFamily="34" charset="0"/>
                  </a:rPr>
                  <a:t> extinction of burning particles consequence – and not cause – of extinction holes</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Flamelets can predict extinctions if strain is moderate and mostly at resolved level</a:t>
                </a:r>
              </a:p>
              <a:p>
                <a:pPr lvl="1"/>
                <a:r>
                  <a:rPr lang="en-US" sz="1600" dirty="0">
                    <a:latin typeface="Arial" panose="020B0604020202020204" pitchFamily="34" charset="0"/>
                    <a:cs typeface="Arial" panose="020B0604020202020204" pitchFamily="34" charset="0"/>
                  </a:rPr>
                  <a:t>Limitations are scope for further modelling</a:t>
                </a:r>
              </a:p>
            </p:txBody>
          </p:sp>
        </mc:Choice>
        <mc:Fallback xmlns="">
          <p:sp>
            <p:nvSpPr>
              <p:cNvPr id="9" name="Subtitle 4">
                <a:extLst>
                  <a:ext uri="{FF2B5EF4-FFF2-40B4-BE49-F238E27FC236}">
                    <a16:creationId xmlns:a16="http://schemas.microsoft.com/office/drawing/2014/main" id="{BDF7F8A1-FE48-4C81-9149-8486D7A07852}"/>
                  </a:ext>
                </a:extLst>
              </p:cNvPr>
              <p:cNvSpPr>
                <a:spLocks noGrp="1" noRot="1" noChangeAspect="1" noMove="1" noResize="1" noEditPoints="1" noAdjustHandles="1" noChangeArrowheads="1" noChangeShapeType="1" noTextEdit="1"/>
              </p:cNvSpPr>
              <p:nvPr>
                <p:ph idx="1"/>
              </p:nvPr>
            </p:nvSpPr>
            <p:spPr>
              <a:xfrm>
                <a:off x="618308" y="1286148"/>
                <a:ext cx="7811589" cy="4992728"/>
              </a:xfrm>
              <a:blipFill>
                <a:blip r:embed="rId3"/>
                <a:stretch>
                  <a:fillRect l="-156"/>
                </a:stretch>
              </a:blipFill>
            </p:spPr>
            <p:txBody>
              <a:bodyPr/>
              <a:lstStyle/>
              <a:p>
                <a:r>
                  <a:rPr lang="en-GB">
                    <a:noFill/>
                  </a:rPr>
                  <a:t> </a:t>
                </a:r>
              </a:p>
            </p:txBody>
          </p:sp>
        </mc:Fallback>
      </mc:AlternateContent>
      <p:pic>
        <p:nvPicPr>
          <p:cNvPr id="2" name="Picture 1" descr="A picture containing drawing, food&#10;&#10;Description automatically generated">
            <a:extLst>
              <a:ext uri="{FF2B5EF4-FFF2-40B4-BE49-F238E27FC236}">
                <a16:creationId xmlns:a16="http://schemas.microsoft.com/office/drawing/2014/main" id="{BE97A03D-FD9C-4BE4-AAD5-789A489B1BC5}"/>
              </a:ext>
            </a:extLst>
          </p:cNvPr>
          <p:cNvPicPr>
            <a:picLocks noChangeAspect="1"/>
          </p:cNvPicPr>
          <p:nvPr/>
        </p:nvPicPr>
        <p:blipFill>
          <a:blip r:embed="rId4"/>
          <a:stretch>
            <a:fillRect/>
          </a:stretch>
        </p:blipFill>
        <p:spPr>
          <a:xfrm>
            <a:off x="4987090" y="204461"/>
            <a:ext cx="2046697" cy="585355"/>
          </a:xfrm>
          <a:prstGeom prst="rect">
            <a:avLst/>
          </a:prstGeom>
        </p:spPr>
      </p:pic>
      <p:pic>
        <p:nvPicPr>
          <p:cNvPr id="3" name="Picture 2" descr="A close up of a sign&#10;&#10;Description automatically generated">
            <a:extLst>
              <a:ext uri="{FF2B5EF4-FFF2-40B4-BE49-F238E27FC236}">
                <a16:creationId xmlns:a16="http://schemas.microsoft.com/office/drawing/2014/main" id="{E1537604-B6AF-40FB-8133-B2AB7A490143}"/>
              </a:ext>
            </a:extLst>
          </p:cNvPr>
          <p:cNvPicPr>
            <a:picLocks noChangeAspect="1"/>
          </p:cNvPicPr>
          <p:nvPr/>
        </p:nvPicPr>
        <p:blipFill rotWithShape="1">
          <a:blip r:embed="rId5"/>
          <a:srcRect b="19817"/>
          <a:stretch/>
        </p:blipFill>
        <p:spPr>
          <a:xfrm>
            <a:off x="7126254" y="239932"/>
            <a:ext cx="1682942" cy="516962"/>
          </a:xfrm>
          <a:prstGeom prst="rect">
            <a:avLst/>
          </a:prstGeom>
        </p:spPr>
      </p:pic>
      <p:sp>
        <p:nvSpPr>
          <p:cNvPr id="5" name="TextBox 4">
            <a:extLst>
              <a:ext uri="{FF2B5EF4-FFF2-40B4-BE49-F238E27FC236}">
                <a16:creationId xmlns:a16="http://schemas.microsoft.com/office/drawing/2014/main" id="{E9C00A04-93FE-4F1F-ABFE-B932B4AE6CD1}"/>
              </a:ext>
            </a:extLst>
          </p:cNvPr>
          <p:cNvSpPr txBox="1"/>
          <p:nvPr/>
        </p:nvSpPr>
        <p:spPr>
          <a:xfrm>
            <a:off x="316610" y="6189410"/>
            <a:ext cx="4604081" cy="276999"/>
          </a:xfrm>
          <a:prstGeom prst="rect">
            <a:avLst/>
          </a:prstGeom>
          <a:noFill/>
        </p:spPr>
        <p:txBody>
          <a:bodyPr wrap="square" rtlCol="0">
            <a:spAutoFit/>
          </a:bodyPr>
          <a:lstStyle/>
          <a:p>
            <a:r>
              <a:rPr lang="en-GB" sz="1200" baseline="30000" dirty="0">
                <a:solidFill>
                  <a:schemeClr val="tx1">
                    <a:lumMod val="50000"/>
                    <a:lumOff val="50000"/>
                  </a:schemeClr>
                </a:solidFill>
              </a:rPr>
              <a:t>3</a:t>
            </a:r>
            <a:r>
              <a:rPr lang="en-GB" sz="1200" dirty="0">
                <a:solidFill>
                  <a:schemeClr val="tx1">
                    <a:lumMod val="50000"/>
                    <a:lumOff val="50000"/>
                  </a:schemeClr>
                </a:solidFill>
              </a:rPr>
              <a:t> Chen </a:t>
            </a:r>
            <a:r>
              <a:rPr lang="en-GB" sz="1200" i="1" dirty="0">
                <a:solidFill>
                  <a:schemeClr val="tx1">
                    <a:lumMod val="50000"/>
                    <a:lumOff val="50000"/>
                  </a:schemeClr>
                </a:solidFill>
              </a:rPr>
              <a:t>et al.</a:t>
            </a:r>
            <a:r>
              <a:rPr lang="en-GB" sz="1200" dirty="0">
                <a:solidFill>
                  <a:schemeClr val="tx1">
                    <a:lumMod val="50000"/>
                    <a:lumOff val="50000"/>
                  </a:schemeClr>
                </a:solidFill>
              </a:rPr>
              <a:t>, </a:t>
            </a:r>
            <a:r>
              <a:rPr lang="en-GB" sz="1200" i="1" dirty="0">
                <a:solidFill>
                  <a:schemeClr val="tx1">
                    <a:lumMod val="50000"/>
                    <a:lumOff val="50000"/>
                  </a:schemeClr>
                </a:solidFill>
              </a:rPr>
              <a:t>Combust. Flame</a:t>
            </a:r>
            <a:r>
              <a:rPr lang="en-GB" sz="1200" dirty="0">
                <a:solidFill>
                  <a:schemeClr val="tx1">
                    <a:lumMod val="50000"/>
                    <a:lumOff val="50000"/>
                  </a:schemeClr>
                </a:solidFill>
              </a:rPr>
              <a:t> 212 (2020) 415--432</a:t>
            </a:r>
          </a:p>
        </p:txBody>
      </p:sp>
    </p:spTree>
    <p:extLst>
      <p:ext uri="{BB962C8B-B14F-4D97-AF65-F5344CB8AC3E}">
        <p14:creationId xmlns:p14="http://schemas.microsoft.com/office/powerpoint/2010/main" val="484858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5078" y="701160"/>
            <a:ext cx="6172200" cy="516962"/>
          </a:xfrm>
        </p:spPr>
        <p:txBody>
          <a:bodyPr>
            <a:noAutofit/>
          </a:bodyPr>
          <a:lstStyle/>
          <a:p>
            <a:r>
              <a:rPr lang="en-GB" sz="2800" b="1" cap="none" dirty="0">
                <a:latin typeface="Arial" panose="020B0604020202020204" pitchFamily="34" charset="0"/>
                <a:cs typeface="Arial" panose="020B0604020202020204" pitchFamily="34" charset="0"/>
              </a:rPr>
              <a:t>Acknowledgements</a:t>
            </a:r>
            <a:endParaRPr lang="en-US" sz="2800" b="1" cap="none" dirty="0">
              <a:latin typeface="Arial" panose="020B0604020202020204" pitchFamily="34" charset="0"/>
              <a:cs typeface="Arial" panose="020B0604020202020204" pitchFamily="34" charset="0"/>
            </a:endParaRPr>
          </a:p>
        </p:txBody>
      </p:sp>
      <p:sp>
        <p:nvSpPr>
          <p:cNvPr id="7" name="Footer Placeholder 2">
            <a:extLst>
              <a:ext uri="{FF2B5EF4-FFF2-40B4-BE49-F238E27FC236}">
                <a16:creationId xmlns:a16="http://schemas.microsoft.com/office/drawing/2014/main" id="{FDE854DD-D1E6-4132-ACDE-94F1C08121E3}"/>
              </a:ext>
            </a:extLst>
          </p:cNvPr>
          <p:cNvSpPr>
            <a:spLocks noGrp="1"/>
          </p:cNvSpPr>
          <p:nvPr>
            <p:ph type="ftr" sz="quarter" idx="11"/>
          </p:nvPr>
        </p:nvSpPr>
        <p:spPr>
          <a:xfrm>
            <a:off x="316610" y="6515196"/>
            <a:ext cx="7117461" cy="273844"/>
          </a:xfrm>
        </p:spPr>
        <p:txBody>
          <a:bodyPr/>
          <a:lstStyle/>
          <a:p>
            <a:r>
              <a:rPr lang="it-IT" sz="1100" cap="none" dirty="0">
                <a:latin typeface="Arial" panose="020B0604020202020204" pitchFamily="34" charset="0"/>
                <a:cs typeface="Arial" panose="020B0604020202020204" pitchFamily="34" charset="0"/>
              </a:rPr>
              <a:t>A. Soli, I. Langella, Z. X. Chen, </a:t>
            </a:r>
            <a:r>
              <a:rPr lang="it-IT" sz="1100" i="1" cap="none" dirty="0">
                <a:latin typeface="Arial" panose="020B0604020202020204" pitchFamily="34" charset="0"/>
                <a:cs typeface="Arial" panose="020B0604020202020204" pitchFamily="34" charset="0"/>
              </a:rPr>
              <a:t>UKCTRF Annual Meeting,</a:t>
            </a:r>
            <a:r>
              <a:rPr lang="it-IT" sz="1100" cap="none" dirty="0">
                <a:latin typeface="Arial" panose="020B0604020202020204" pitchFamily="34" charset="0"/>
                <a:cs typeface="Arial" panose="020B0604020202020204" pitchFamily="34" charset="0"/>
              </a:rPr>
              <a:t> 16th september 2020 </a:t>
            </a:r>
            <a:endParaRPr lang="en-US" sz="1100" cap="none"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9674B04D-1579-4F89-83A8-AE67119B5CCE}"/>
              </a:ext>
            </a:extLst>
          </p:cNvPr>
          <p:cNvSpPr>
            <a:spLocks noGrp="1"/>
          </p:cNvSpPr>
          <p:nvPr>
            <p:ph type="sldNum" sz="quarter" idx="12"/>
          </p:nvPr>
        </p:nvSpPr>
        <p:spPr>
          <a:xfrm>
            <a:off x="8038007" y="6517159"/>
            <a:ext cx="789383" cy="271881"/>
          </a:xfrm>
        </p:spPr>
        <p:txBody>
          <a:bodyPr/>
          <a:lstStyle/>
          <a:p>
            <a:fld id="{401CF334-2D5C-4859-84A6-CA7E6E43FAEB}" type="slidenum">
              <a:rPr lang="en-US" sz="1100">
                <a:latin typeface="Arial" panose="020B0604020202020204" pitchFamily="34" charset="0"/>
                <a:cs typeface="Arial" panose="020B0604020202020204" pitchFamily="34" charset="0"/>
              </a:rPr>
              <a:t>16</a:t>
            </a:fld>
            <a:endParaRPr lang="en-US" sz="11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B01F4CE6-13CA-4EC4-A04B-DC72B4D18031}"/>
              </a:ext>
            </a:extLst>
          </p:cNvPr>
          <p:cNvCxnSpPr/>
          <p:nvPr/>
        </p:nvCxnSpPr>
        <p:spPr>
          <a:xfrm>
            <a:off x="316610" y="6461377"/>
            <a:ext cx="851078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 name="Picture 2" descr="A picture containing drawing, food&#10;&#10;Description automatically generated">
            <a:extLst>
              <a:ext uri="{FF2B5EF4-FFF2-40B4-BE49-F238E27FC236}">
                <a16:creationId xmlns:a16="http://schemas.microsoft.com/office/drawing/2014/main" id="{D846A9BF-8659-43E4-B5A6-0F01C614E9FD}"/>
              </a:ext>
            </a:extLst>
          </p:cNvPr>
          <p:cNvPicPr>
            <a:picLocks noChangeAspect="1"/>
          </p:cNvPicPr>
          <p:nvPr/>
        </p:nvPicPr>
        <p:blipFill>
          <a:blip r:embed="rId3"/>
          <a:stretch>
            <a:fillRect/>
          </a:stretch>
        </p:blipFill>
        <p:spPr>
          <a:xfrm>
            <a:off x="4572000" y="1452243"/>
            <a:ext cx="3966563" cy="1134437"/>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9215EC6F-A6CE-454B-9A31-17E6E6644DF1}"/>
              </a:ext>
            </a:extLst>
          </p:cNvPr>
          <p:cNvPicPr>
            <a:picLocks noChangeAspect="1"/>
          </p:cNvPicPr>
          <p:nvPr/>
        </p:nvPicPr>
        <p:blipFill>
          <a:blip r:embed="rId4"/>
          <a:stretch>
            <a:fillRect/>
          </a:stretch>
        </p:blipFill>
        <p:spPr>
          <a:xfrm>
            <a:off x="971340" y="3116509"/>
            <a:ext cx="3048000" cy="1219200"/>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1719D416-89CA-463D-9147-7B2E35131453}"/>
              </a:ext>
            </a:extLst>
          </p:cNvPr>
          <p:cNvPicPr>
            <a:picLocks noChangeAspect="1"/>
          </p:cNvPicPr>
          <p:nvPr/>
        </p:nvPicPr>
        <p:blipFill>
          <a:blip r:embed="rId5"/>
          <a:stretch>
            <a:fillRect/>
          </a:stretch>
        </p:blipFill>
        <p:spPr>
          <a:xfrm>
            <a:off x="4758510" y="3248994"/>
            <a:ext cx="3717776" cy="874259"/>
          </a:xfrm>
          <a:prstGeom prst="rect">
            <a:avLst/>
          </a:prstGeom>
        </p:spPr>
      </p:pic>
      <p:pic>
        <p:nvPicPr>
          <p:cNvPr id="16" name="Picture 15" descr="A close up of a sign&#10;&#10;Description automatically generated">
            <a:extLst>
              <a:ext uri="{FF2B5EF4-FFF2-40B4-BE49-F238E27FC236}">
                <a16:creationId xmlns:a16="http://schemas.microsoft.com/office/drawing/2014/main" id="{67D38397-1193-4F2C-99D1-69063FEA0E5B}"/>
              </a:ext>
            </a:extLst>
          </p:cNvPr>
          <p:cNvPicPr>
            <a:picLocks noChangeAspect="1"/>
          </p:cNvPicPr>
          <p:nvPr/>
        </p:nvPicPr>
        <p:blipFill rotWithShape="1">
          <a:blip r:embed="rId6"/>
          <a:srcRect b="19817"/>
          <a:stretch/>
        </p:blipFill>
        <p:spPr>
          <a:xfrm>
            <a:off x="617517" y="1474311"/>
            <a:ext cx="3755647" cy="1153651"/>
          </a:xfrm>
          <a:prstGeom prst="rect">
            <a:avLst/>
          </a:prstGeom>
        </p:spPr>
      </p:pic>
    </p:spTree>
    <p:extLst>
      <p:ext uri="{BB962C8B-B14F-4D97-AF65-F5344CB8AC3E}">
        <p14:creationId xmlns:p14="http://schemas.microsoft.com/office/powerpoint/2010/main" val="122562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2AD439-02A5-42A3-A778-A7CD90AA4724}"/>
              </a:ext>
            </a:extLst>
          </p:cNvPr>
          <p:cNvSpPr/>
          <p:nvPr/>
        </p:nvSpPr>
        <p:spPr>
          <a:xfrm>
            <a:off x="618308" y="4689831"/>
            <a:ext cx="7811589" cy="934906"/>
          </a:xfrm>
          <a:prstGeom prst="roundRect">
            <a:avLst/>
          </a:prstGeom>
          <a:solidFill>
            <a:schemeClr val="accent1">
              <a:lumMod val="20000"/>
              <a:lumOff val="80000"/>
              <a:alpha val="50000"/>
            </a:schemeClr>
          </a:solidFill>
          <a:ln>
            <a:solidFill>
              <a:schemeClr val="accent2">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345078" y="701160"/>
            <a:ext cx="6172200" cy="516962"/>
          </a:xfrm>
        </p:spPr>
        <p:txBody>
          <a:bodyPr>
            <a:noAutofit/>
          </a:bodyPr>
          <a:lstStyle/>
          <a:p>
            <a:r>
              <a:rPr lang="en-GB" sz="2800" b="1" cap="none" dirty="0">
                <a:latin typeface="Arial" panose="020B0604020202020204" pitchFamily="34" charset="0"/>
                <a:cs typeface="Arial" panose="020B0604020202020204" pitchFamily="34" charset="0"/>
              </a:rPr>
              <a:t>Introduction | Motivation</a:t>
            </a:r>
            <a:endParaRPr lang="en-US" sz="2800" b="1" cap="none" dirty="0">
              <a:latin typeface="Arial" panose="020B0604020202020204" pitchFamily="34" charset="0"/>
              <a:cs typeface="Arial" panose="020B0604020202020204" pitchFamily="34" charset="0"/>
            </a:endParaRPr>
          </a:p>
        </p:txBody>
      </p:sp>
      <p:sp>
        <p:nvSpPr>
          <p:cNvPr id="5" name="Subtitle 4"/>
          <p:cNvSpPr>
            <a:spLocks noGrp="1"/>
          </p:cNvSpPr>
          <p:nvPr>
            <p:ph idx="1"/>
          </p:nvPr>
        </p:nvSpPr>
        <p:spPr>
          <a:xfrm>
            <a:off x="618308" y="1286148"/>
            <a:ext cx="7811589" cy="4992728"/>
          </a:xfrm>
        </p:spPr>
        <p:txBody>
          <a:bodyPr>
            <a:normAutofit/>
          </a:bodyPr>
          <a:lstStyle/>
          <a:p>
            <a:r>
              <a:rPr lang="en-US" sz="1600" dirty="0">
                <a:latin typeface="Arial" panose="020B0604020202020204" pitchFamily="34" charset="0"/>
                <a:cs typeface="Arial" panose="020B0604020202020204" pitchFamily="34" charset="0"/>
              </a:rPr>
              <a:t>Mechanisms behind local extinctions yet to be fully understood</a:t>
            </a:r>
          </a:p>
          <a:p>
            <a:pPr lvl="1"/>
            <a:r>
              <a:rPr lang="en-US" sz="1600" dirty="0">
                <a:latin typeface="Arial" panose="020B0604020202020204" pitchFamily="34" charset="0"/>
                <a:cs typeface="Arial" panose="020B0604020202020204" pitchFamily="34" charset="0"/>
              </a:rPr>
              <a:t>Non-premixed flames: 		diffusion losses &gt; local heat release</a:t>
            </a:r>
            <a:endParaRPr lang="en-US" sz="1600" dirty="0">
              <a:highlight>
                <a:srgbClr val="FFFF00"/>
              </a:highlight>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Premixed flames: 			flame strained by high-vorticity regions</a:t>
            </a:r>
            <a:endParaRPr lang="en-US" sz="1600" dirty="0">
              <a:highlight>
                <a:srgbClr val="FFFF00"/>
              </a:highlight>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Partially-premixed flames: 	less understood</a:t>
            </a:r>
          </a:p>
          <a:p>
            <a:pPr marL="243000" lvl="1" indent="0">
              <a:buNone/>
            </a:pPr>
            <a:endParaRPr lang="en-US" sz="14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Sydney/Sandia jet flame with </a:t>
            </a:r>
            <a:r>
              <a:rPr lang="en-US" sz="1600" dirty="0" err="1">
                <a:latin typeface="Arial" panose="020B0604020202020204" pitchFamily="34" charset="0"/>
                <a:cs typeface="Arial" panose="020B0604020202020204" pitchFamily="34" charset="0"/>
              </a:rPr>
              <a:t>inhomogenous</a:t>
            </a:r>
            <a:r>
              <a:rPr lang="en-US" sz="1600" dirty="0">
                <a:latin typeface="Arial" panose="020B0604020202020204" pitchFamily="34" charset="0"/>
                <a:cs typeface="Arial" panose="020B0604020202020204" pitchFamily="34" charset="0"/>
              </a:rPr>
              <a:t> inlets</a:t>
            </a:r>
            <a:r>
              <a:rPr lang="en-US" sz="1600" baseline="30000" dirty="0">
                <a:latin typeface="Arial" panose="020B0604020202020204" pitchFamily="34" charset="0"/>
                <a:cs typeface="Arial" panose="020B0604020202020204" pitchFamily="34" charset="0"/>
              </a:rPr>
              <a:t> [</a:t>
            </a:r>
            <a:r>
              <a:rPr lang="en-US" sz="1600" baseline="30000" dirty="0">
                <a:solidFill>
                  <a:srgbClr val="00B0F0"/>
                </a:solidFill>
                <a:latin typeface="Arial" panose="020B0604020202020204" pitchFamily="34" charset="0"/>
                <a:cs typeface="Arial" panose="020B0604020202020204" pitchFamily="34" charset="0"/>
              </a:rPr>
              <a:t>1,2</a:t>
            </a:r>
            <a:r>
              <a:rPr lang="en-US" sz="1600" baseline="30000" dirty="0">
                <a:latin typeface="Arial" panose="020B0604020202020204" pitchFamily="34" charset="0"/>
                <a:cs typeface="Arial" panose="020B0604020202020204" pitchFamily="34" charset="0"/>
              </a:rPr>
              <a:t>]</a:t>
            </a:r>
          </a:p>
          <a:p>
            <a:pPr lvl="1"/>
            <a:r>
              <a:rPr lang="en-US" sz="1600" dirty="0">
                <a:latin typeface="Arial" panose="020B0604020202020204" pitchFamily="34" charset="0"/>
                <a:cs typeface="Arial" panose="020B0604020202020204" pitchFamily="34" charset="0"/>
              </a:rPr>
              <a:t>Local extinctions increasing as bulk velocity rises</a:t>
            </a:r>
          </a:p>
          <a:p>
            <a:pPr lvl="1"/>
            <a:r>
              <a:rPr lang="en-US" sz="1600" i="1" dirty="0">
                <a:latin typeface="Arial" panose="020B0604020202020204" pitchFamily="34" charset="0"/>
                <a:cs typeface="Arial" panose="020B0604020202020204" pitchFamily="34" charset="0"/>
              </a:rPr>
              <a:t>Unstrained</a:t>
            </a:r>
            <a:r>
              <a:rPr lang="en-US" sz="1600" dirty="0">
                <a:latin typeface="Arial" panose="020B0604020202020204" pitchFamily="34" charset="0"/>
                <a:cs typeface="Arial" panose="020B0604020202020204" pitchFamily="34" charset="0"/>
              </a:rPr>
              <a:t> premixed flamelets able to predict experimental data</a:t>
            </a:r>
            <a:r>
              <a:rPr lang="en-US" sz="1600" baseline="30000" dirty="0">
                <a:latin typeface="Arial" panose="020B0604020202020204" pitchFamily="34" charset="0"/>
                <a:cs typeface="Arial" panose="020B0604020202020204" pitchFamily="34" charset="0"/>
              </a:rPr>
              <a:t> [</a:t>
            </a:r>
            <a:r>
              <a:rPr lang="en-US" sz="1600" baseline="30000" dirty="0">
                <a:solidFill>
                  <a:srgbClr val="00B0F0"/>
                </a:solidFill>
                <a:latin typeface="Arial" panose="020B0604020202020204" pitchFamily="34" charset="0"/>
                <a:cs typeface="Arial" panose="020B0604020202020204" pitchFamily="34" charset="0"/>
              </a:rPr>
              <a:t>3</a:t>
            </a:r>
            <a:r>
              <a:rPr lang="en-US" sz="1600" baseline="30000" dirty="0">
                <a:latin typeface="Arial" panose="020B0604020202020204" pitchFamily="34" charset="0"/>
                <a:cs typeface="Arial" panose="020B0604020202020204" pitchFamily="34" charset="0"/>
              </a:rPr>
              <a:t>]</a:t>
            </a:r>
          </a:p>
          <a:p>
            <a:pPr lvl="1"/>
            <a:r>
              <a:rPr lang="en-US" sz="1600" dirty="0">
                <a:latin typeface="Arial" panose="020B0604020202020204" pitchFamily="34" charset="0"/>
                <a:cs typeface="Arial" panose="020B0604020202020204" pitchFamily="34" charset="0"/>
              </a:rPr>
              <a:t>Extinctions underestimated closer to blow-off</a:t>
            </a:r>
            <a:r>
              <a:rPr lang="en-US" sz="1600" baseline="30000" dirty="0">
                <a:latin typeface="Arial" panose="020B0604020202020204" pitchFamily="34" charset="0"/>
                <a:cs typeface="Arial" panose="020B0604020202020204" pitchFamily="34" charset="0"/>
              </a:rPr>
              <a:t> [</a:t>
            </a:r>
            <a:r>
              <a:rPr lang="en-US" sz="1600" baseline="30000" dirty="0">
                <a:solidFill>
                  <a:srgbClr val="00B0F0"/>
                </a:solidFill>
                <a:latin typeface="Arial" panose="020B0604020202020204" pitchFamily="34" charset="0"/>
                <a:cs typeface="Arial" panose="020B0604020202020204" pitchFamily="34" charset="0"/>
              </a:rPr>
              <a:t>3</a:t>
            </a:r>
            <a:r>
              <a:rPr lang="en-US" sz="1600" baseline="30000" dirty="0">
                <a:latin typeface="Arial" panose="020B0604020202020204" pitchFamily="34" charset="0"/>
                <a:cs typeface="Arial" panose="020B0604020202020204" pitchFamily="34" charset="0"/>
              </a:rPr>
              <a:t>]</a:t>
            </a:r>
          </a:p>
          <a:p>
            <a:pPr lvl="1"/>
            <a:endParaRPr lang="en-US" sz="1400" dirty="0">
              <a:latin typeface="Arial" panose="020B0604020202020204" pitchFamily="34" charset="0"/>
              <a:cs typeface="Arial" panose="020B0604020202020204" pitchFamily="34" charset="0"/>
            </a:endParaRPr>
          </a:p>
          <a:p>
            <a:r>
              <a:rPr lang="en-US" sz="1625" dirty="0">
                <a:latin typeface="Arial" panose="020B0604020202020204" pitchFamily="34" charset="0"/>
                <a:cs typeface="Arial" panose="020B0604020202020204" pitchFamily="34" charset="0"/>
              </a:rPr>
              <a:t>Why can we predict extinctions with an </a:t>
            </a:r>
            <a:r>
              <a:rPr lang="en-US" sz="1625" i="1" dirty="0">
                <a:latin typeface="Arial" panose="020B0604020202020204" pitchFamily="34" charset="0"/>
                <a:cs typeface="Arial" panose="020B0604020202020204" pitchFamily="34" charset="0"/>
              </a:rPr>
              <a:t>unstrained</a:t>
            </a:r>
            <a:r>
              <a:rPr lang="en-US" sz="1625" dirty="0">
                <a:latin typeface="Arial" panose="020B0604020202020204" pitchFamily="34" charset="0"/>
                <a:cs typeface="Arial" panose="020B0604020202020204" pitchFamily="34" charset="0"/>
              </a:rPr>
              <a:t> flamelets formulation?</a:t>
            </a:r>
          </a:p>
          <a:p>
            <a:r>
              <a:rPr lang="en-US" sz="1625" dirty="0">
                <a:latin typeface="Arial" panose="020B0604020202020204" pitchFamily="34" charset="0"/>
                <a:cs typeface="Arial" panose="020B0604020202020204" pitchFamily="34" charset="0"/>
              </a:rPr>
              <a:t>How does the mechanism change closer to blow-off?</a:t>
            </a:r>
          </a:p>
          <a:p>
            <a:endParaRPr lang="en-US" sz="1625" dirty="0">
              <a:latin typeface="Arial" panose="020B0604020202020204" pitchFamily="34" charset="0"/>
              <a:cs typeface="Arial" panose="020B0604020202020204" pitchFamily="34" charset="0"/>
            </a:endParaRPr>
          </a:p>
          <a:p>
            <a:endParaRPr lang="en-US" sz="1625" dirty="0">
              <a:latin typeface="Arial" panose="020B0604020202020204" pitchFamily="34" charset="0"/>
              <a:cs typeface="Arial" panose="020B0604020202020204" pitchFamily="34" charset="0"/>
            </a:endParaRPr>
          </a:p>
        </p:txBody>
      </p:sp>
      <p:sp>
        <p:nvSpPr>
          <p:cNvPr id="7" name="Footer Placeholder 2">
            <a:extLst>
              <a:ext uri="{FF2B5EF4-FFF2-40B4-BE49-F238E27FC236}">
                <a16:creationId xmlns:a16="http://schemas.microsoft.com/office/drawing/2014/main" id="{FDE854DD-D1E6-4132-ACDE-94F1C08121E3}"/>
              </a:ext>
            </a:extLst>
          </p:cNvPr>
          <p:cNvSpPr>
            <a:spLocks noGrp="1"/>
          </p:cNvSpPr>
          <p:nvPr>
            <p:ph type="ftr" sz="quarter" idx="11"/>
          </p:nvPr>
        </p:nvSpPr>
        <p:spPr>
          <a:xfrm>
            <a:off x="316610" y="6515196"/>
            <a:ext cx="7117461" cy="273844"/>
          </a:xfrm>
        </p:spPr>
        <p:txBody>
          <a:bodyPr/>
          <a:lstStyle/>
          <a:p>
            <a:r>
              <a:rPr lang="it-IT" sz="1100" cap="none" dirty="0">
                <a:latin typeface="Arial" panose="020B0604020202020204" pitchFamily="34" charset="0"/>
                <a:cs typeface="Arial" panose="020B0604020202020204" pitchFamily="34" charset="0"/>
              </a:rPr>
              <a:t>A. Soli, I. Langella, Z. X. Chen, </a:t>
            </a:r>
            <a:r>
              <a:rPr lang="it-IT" sz="1100" i="1" cap="none" dirty="0">
                <a:latin typeface="Arial" panose="020B0604020202020204" pitchFamily="34" charset="0"/>
                <a:cs typeface="Arial" panose="020B0604020202020204" pitchFamily="34" charset="0"/>
              </a:rPr>
              <a:t>UKCTRF Annual Meeting,</a:t>
            </a:r>
            <a:r>
              <a:rPr lang="it-IT" sz="1100" cap="none" dirty="0">
                <a:latin typeface="Arial" panose="020B0604020202020204" pitchFamily="34" charset="0"/>
                <a:cs typeface="Arial" panose="020B0604020202020204" pitchFamily="34" charset="0"/>
              </a:rPr>
              <a:t> 16th september 2020 </a:t>
            </a:r>
            <a:endParaRPr lang="en-US" sz="1100" cap="none"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9674B04D-1579-4F89-83A8-AE67119B5CCE}"/>
              </a:ext>
            </a:extLst>
          </p:cNvPr>
          <p:cNvSpPr>
            <a:spLocks noGrp="1"/>
          </p:cNvSpPr>
          <p:nvPr>
            <p:ph type="sldNum" sz="quarter" idx="12"/>
          </p:nvPr>
        </p:nvSpPr>
        <p:spPr>
          <a:xfrm>
            <a:off x="8038007" y="6517159"/>
            <a:ext cx="789383" cy="271881"/>
          </a:xfrm>
        </p:spPr>
        <p:txBody>
          <a:bodyPr/>
          <a:lstStyle/>
          <a:p>
            <a:fld id="{401CF334-2D5C-4859-84A6-CA7E6E43FAEB}" type="slidenum">
              <a:rPr lang="en-US" sz="1100">
                <a:latin typeface="Arial" panose="020B0604020202020204" pitchFamily="34" charset="0"/>
                <a:cs typeface="Arial" panose="020B0604020202020204" pitchFamily="34" charset="0"/>
              </a:rPr>
              <a:t>2</a:t>
            </a:fld>
            <a:endParaRPr lang="en-US" sz="1100"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8D81A280-CF37-4206-8D3A-EA1E28B3CA7E}"/>
              </a:ext>
            </a:extLst>
          </p:cNvPr>
          <p:cNvCxnSpPr/>
          <p:nvPr/>
        </p:nvCxnSpPr>
        <p:spPr>
          <a:xfrm>
            <a:off x="316610" y="6471651"/>
            <a:ext cx="85107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55A8153-78B8-4DF7-BCB6-A2DC244EB83B}"/>
              </a:ext>
            </a:extLst>
          </p:cNvPr>
          <p:cNvSpPr txBox="1"/>
          <p:nvPr/>
        </p:nvSpPr>
        <p:spPr>
          <a:xfrm>
            <a:off x="618308" y="5797075"/>
            <a:ext cx="4117346" cy="646331"/>
          </a:xfrm>
          <a:prstGeom prst="rect">
            <a:avLst/>
          </a:prstGeom>
          <a:noFill/>
        </p:spPr>
        <p:txBody>
          <a:bodyPr wrap="none" rtlCol="0">
            <a:spAutoFit/>
          </a:bodyPr>
          <a:lstStyle/>
          <a:p>
            <a:r>
              <a:rPr lang="en-GB" sz="1200" baseline="30000" dirty="0">
                <a:solidFill>
                  <a:schemeClr val="tx1">
                    <a:lumMod val="50000"/>
                    <a:lumOff val="50000"/>
                  </a:schemeClr>
                </a:solidFill>
              </a:rPr>
              <a:t>1</a:t>
            </a:r>
            <a:r>
              <a:rPr lang="en-GB" sz="1200" dirty="0">
                <a:solidFill>
                  <a:schemeClr val="tx1">
                    <a:lumMod val="50000"/>
                    <a:lumOff val="50000"/>
                  </a:schemeClr>
                </a:solidFill>
              </a:rPr>
              <a:t> Barlow </a:t>
            </a:r>
            <a:r>
              <a:rPr lang="en-GB" sz="1200" i="1" dirty="0">
                <a:solidFill>
                  <a:schemeClr val="tx1">
                    <a:lumMod val="50000"/>
                    <a:lumOff val="50000"/>
                  </a:schemeClr>
                </a:solidFill>
              </a:rPr>
              <a:t>et al.</a:t>
            </a:r>
            <a:r>
              <a:rPr lang="en-GB" sz="1200" dirty="0">
                <a:solidFill>
                  <a:schemeClr val="tx1">
                    <a:lumMod val="50000"/>
                    <a:lumOff val="50000"/>
                  </a:schemeClr>
                </a:solidFill>
              </a:rPr>
              <a:t>, </a:t>
            </a:r>
            <a:r>
              <a:rPr lang="en-GB" sz="1200" i="1" dirty="0">
                <a:solidFill>
                  <a:schemeClr val="tx1">
                    <a:lumMod val="50000"/>
                    <a:lumOff val="50000"/>
                  </a:schemeClr>
                </a:solidFill>
              </a:rPr>
              <a:t>Combust. Flame</a:t>
            </a:r>
            <a:r>
              <a:rPr lang="en-GB" sz="1200" dirty="0">
                <a:solidFill>
                  <a:schemeClr val="tx1">
                    <a:lumMod val="50000"/>
                    <a:lumOff val="50000"/>
                  </a:schemeClr>
                </a:solidFill>
              </a:rPr>
              <a:t> 162 (10) (2015) 3516--3540</a:t>
            </a:r>
          </a:p>
          <a:p>
            <a:r>
              <a:rPr lang="en-GB" sz="1200" baseline="30000" dirty="0">
                <a:solidFill>
                  <a:schemeClr val="tx1">
                    <a:lumMod val="50000"/>
                    <a:lumOff val="50000"/>
                  </a:schemeClr>
                </a:solidFill>
              </a:rPr>
              <a:t>2</a:t>
            </a:r>
            <a:r>
              <a:rPr lang="en-GB" sz="1200" dirty="0">
                <a:solidFill>
                  <a:schemeClr val="tx1">
                    <a:lumMod val="50000"/>
                    <a:lumOff val="50000"/>
                  </a:schemeClr>
                </a:solidFill>
              </a:rPr>
              <a:t> </a:t>
            </a:r>
            <a:r>
              <a:rPr lang="en-GB" sz="1200" dirty="0" err="1">
                <a:solidFill>
                  <a:schemeClr val="tx1">
                    <a:lumMod val="50000"/>
                    <a:lumOff val="50000"/>
                  </a:schemeClr>
                </a:solidFill>
              </a:rPr>
              <a:t>Cutcher</a:t>
            </a:r>
            <a:r>
              <a:rPr lang="en-GB" sz="1200" dirty="0">
                <a:solidFill>
                  <a:schemeClr val="tx1">
                    <a:lumMod val="50000"/>
                    <a:lumOff val="50000"/>
                  </a:schemeClr>
                </a:solidFill>
              </a:rPr>
              <a:t> </a:t>
            </a:r>
            <a:r>
              <a:rPr lang="en-GB" sz="1200" i="1" dirty="0">
                <a:solidFill>
                  <a:schemeClr val="tx1">
                    <a:lumMod val="50000"/>
                    <a:lumOff val="50000"/>
                  </a:schemeClr>
                </a:solidFill>
              </a:rPr>
              <a:t>et al.</a:t>
            </a:r>
            <a:r>
              <a:rPr lang="en-GB" sz="1200" dirty="0">
                <a:solidFill>
                  <a:schemeClr val="tx1">
                    <a:lumMod val="50000"/>
                    <a:lumOff val="50000"/>
                  </a:schemeClr>
                </a:solidFill>
              </a:rPr>
              <a:t>, </a:t>
            </a:r>
            <a:r>
              <a:rPr lang="en-GB" sz="1200" i="1" dirty="0">
                <a:solidFill>
                  <a:schemeClr val="tx1">
                    <a:lumMod val="50000"/>
                    <a:lumOff val="50000"/>
                  </a:schemeClr>
                </a:solidFill>
              </a:rPr>
              <a:t>Combust. Flame </a:t>
            </a:r>
            <a:r>
              <a:rPr lang="en-GB" sz="1200" dirty="0">
                <a:solidFill>
                  <a:schemeClr val="tx1">
                    <a:lumMod val="50000"/>
                    <a:lumOff val="50000"/>
                  </a:schemeClr>
                </a:solidFill>
              </a:rPr>
              <a:t>194 (2018) 439--451</a:t>
            </a:r>
          </a:p>
          <a:p>
            <a:r>
              <a:rPr lang="en-GB" sz="1200" baseline="30000" dirty="0">
                <a:solidFill>
                  <a:schemeClr val="tx1">
                    <a:lumMod val="50000"/>
                    <a:lumOff val="50000"/>
                  </a:schemeClr>
                </a:solidFill>
              </a:rPr>
              <a:t>3</a:t>
            </a:r>
            <a:r>
              <a:rPr lang="en-GB" sz="1200" dirty="0">
                <a:solidFill>
                  <a:schemeClr val="tx1">
                    <a:lumMod val="50000"/>
                    <a:lumOff val="50000"/>
                  </a:schemeClr>
                </a:solidFill>
              </a:rPr>
              <a:t> Chen </a:t>
            </a:r>
            <a:r>
              <a:rPr lang="en-GB" sz="1200" i="1" dirty="0">
                <a:solidFill>
                  <a:schemeClr val="tx1">
                    <a:lumMod val="50000"/>
                    <a:lumOff val="50000"/>
                  </a:schemeClr>
                </a:solidFill>
              </a:rPr>
              <a:t>et al.</a:t>
            </a:r>
            <a:r>
              <a:rPr lang="en-GB" sz="1200" dirty="0">
                <a:solidFill>
                  <a:schemeClr val="tx1">
                    <a:lumMod val="50000"/>
                    <a:lumOff val="50000"/>
                  </a:schemeClr>
                </a:solidFill>
              </a:rPr>
              <a:t>, </a:t>
            </a:r>
            <a:r>
              <a:rPr lang="en-GB" sz="1200" i="1" dirty="0">
                <a:solidFill>
                  <a:schemeClr val="tx1">
                    <a:lumMod val="50000"/>
                    <a:lumOff val="50000"/>
                  </a:schemeClr>
                </a:solidFill>
              </a:rPr>
              <a:t>Combust. Flame</a:t>
            </a:r>
            <a:r>
              <a:rPr lang="en-GB" sz="1200" dirty="0">
                <a:solidFill>
                  <a:schemeClr val="tx1">
                    <a:lumMod val="50000"/>
                    <a:lumOff val="50000"/>
                  </a:schemeClr>
                </a:solidFill>
              </a:rPr>
              <a:t> 212 (2020) 415--432</a:t>
            </a:r>
          </a:p>
        </p:txBody>
      </p:sp>
      <p:pic>
        <p:nvPicPr>
          <p:cNvPr id="2" name="Picture 1" descr="A picture containing drawing, food&#10;&#10;Description automatically generated">
            <a:extLst>
              <a:ext uri="{FF2B5EF4-FFF2-40B4-BE49-F238E27FC236}">
                <a16:creationId xmlns:a16="http://schemas.microsoft.com/office/drawing/2014/main" id="{B9F7FCC2-9E25-451F-B292-C8CE2E5F870D}"/>
              </a:ext>
            </a:extLst>
          </p:cNvPr>
          <p:cNvPicPr>
            <a:picLocks noChangeAspect="1"/>
          </p:cNvPicPr>
          <p:nvPr/>
        </p:nvPicPr>
        <p:blipFill>
          <a:blip r:embed="rId3"/>
          <a:stretch>
            <a:fillRect/>
          </a:stretch>
        </p:blipFill>
        <p:spPr>
          <a:xfrm>
            <a:off x="4987090" y="204461"/>
            <a:ext cx="2046697" cy="585355"/>
          </a:xfrm>
          <a:prstGeom prst="rect">
            <a:avLst/>
          </a:prstGeom>
        </p:spPr>
      </p:pic>
      <p:pic>
        <p:nvPicPr>
          <p:cNvPr id="3" name="Picture 2" descr="A close up of a sign&#10;&#10;Description automatically generated">
            <a:extLst>
              <a:ext uri="{FF2B5EF4-FFF2-40B4-BE49-F238E27FC236}">
                <a16:creationId xmlns:a16="http://schemas.microsoft.com/office/drawing/2014/main" id="{40A3BFB5-5014-4DF0-A4ED-713349A8EBD9}"/>
              </a:ext>
            </a:extLst>
          </p:cNvPr>
          <p:cNvPicPr>
            <a:picLocks noChangeAspect="1"/>
          </p:cNvPicPr>
          <p:nvPr/>
        </p:nvPicPr>
        <p:blipFill rotWithShape="1">
          <a:blip r:embed="rId4"/>
          <a:srcRect b="19817"/>
          <a:stretch/>
        </p:blipFill>
        <p:spPr>
          <a:xfrm>
            <a:off x="7126254" y="239932"/>
            <a:ext cx="1682942" cy="516962"/>
          </a:xfrm>
          <a:prstGeom prst="rect">
            <a:avLst/>
          </a:prstGeom>
        </p:spPr>
      </p:pic>
    </p:spTree>
    <p:extLst>
      <p:ext uri="{BB962C8B-B14F-4D97-AF65-F5344CB8AC3E}">
        <p14:creationId xmlns:p14="http://schemas.microsoft.com/office/powerpoint/2010/main" val="839778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5078" y="701160"/>
            <a:ext cx="6172200" cy="516962"/>
          </a:xfrm>
        </p:spPr>
        <p:txBody>
          <a:bodyPr>
            <a:noAutofit/>
          </a:bodyPr>
          <a:lstStyle/>
          <a:p>
            <a:r>
              <a:rPr lang="en-GB" sz="2800" b="1" cap="none" dirty="0">
                <a:latin typeface="Arial" panose="020B0604020202020204" pitchFamily="34" charset="0"/>
                <a:cs typeface="Arial" panose="020B0604020202020204" pitchFamily="34" charset="0"/>
              </a:rPr>
              <a:t>Introduction | Test case</a:t>
            </a:r>
            <a:endParaRPr lang="en-US" sz="2800" b="1" cap="none" dirty="0">
              <a:latin typeface="Arial" panose="020B0604020202020204" pitchFamily="34" charset="0"/>
              <a:cs typeface="Arial" panose="020B0604020202020204" pitchFamily="34" charset="0"/>
            </a:endParaRPr>
          </a:p>
        </p:txBody>
      </p:sp>
      <p:sp>
        <p:nvSpPr>
          <p:cNvPr id="7" name="Footer Placeholder 2">
            <a:extLst>
              <a:ext uri="{FF2B5EF4-FFF2-40B4-BE49-F238E27FC236}">
                <a16:creationId xmlns:a16="http://schemas.microsoft.com/office/drawing/2014/main" id="{FDE854DD-D1E6-4132-ACDE-94F1C08121E3}"/>
              </a:ext>
            </a:extLst>
          </p:cNvPr>
          <p:cNvSpPr>
            <a:spLocks noGrp="1"/>
          </p:cNvSpPr>
          <p:nvPr>
            <p:ph type="ftr" sz="quarter" idx="11"/>
          </p:nvPr>
        </p:nvSpPr>
        <p:spPr>
          <a:xfrm>
            <a:off x="316610" y="6515196"/>
            <a:ext cx="7117461" cy="273844"/>
          </a:xfrm>
        </p:spPr>
        <p:txBody>
          <a:bodyPr/>
          <a:lstStyle/>
          <a:p>
            <a:r>
              <a:rPr lang="it-IT" sz="1100" cap="none" dirty="0">
                <a:latin typeface="Arial" panose="020B0604020202020204" pitchFamily="34" charset="0"/>
                <a:cs typeface="Arial" panose="020B0604020202020204" pitchFamily="34" charset="0"/>
              </a:rPr>
              <a:t>A. Soli, I. Langella, Z. X. Chen, </a:t>
            </a:r>
            <a:r>
              <a:rPr lang="it-IT" sz="1100" i="1" cap="none" dirty="0">
                <a:latin typeface="Arial" panose="020B0604020202020204" pitchFamily="34" charset="0"/>
                <a:cs typeface="Arial" panose="020B0604020202020204" pitchFamily="34" charset="0"/>
              </a:rPr>
              <a:t>UKCTRF Annual Meeting,</a:t>
            </a:r>
            <a:r>
              <a:rPr lang="it-IT" sz="1100" cap="none" dirty="0">
                <a:latin typeface="Arial" panose="020B0604020202020204" pitchFamily="34" charset="0"/>
                <a:cs typeface="Arial" panose="020B0604020202020204" pitchFamily="34" charset="0"/>
              </a:rPr>
              <a:t> 16th september 2020 </a:t>
            </a:r>
            <a:endParaRPr lang="en-US" sz="1100" cap="none"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9674B04D-1579-4F89-83A8-AE67119B5CCE}"/>
              </a:ext>
            </a:extLst>
          </p:cNvPr>
          <p:cNvSpPr>
            <a:spLocks noGrp="1"/>
          </p:cNvSpPr>
          <p:nvPr>
            <p:ph type="sldNum" sz="quarter" idx="12"/>
          </p:nvPr>
        </p:nvSpPr>
        <p:spPr>
          <a:xfrm>
            <a:off x="8038007" y="6517159"/>
            <a:ext cx="789383" cy="271881"/>
          </a:xfrm>
        </p:spPr>
        <p:txBody>
          <a:bodyPr/>
          <a:lstStyle/>
          <a:p>
            <a:fld id="{401CF334-2D5C-4859-84A6-CA7E6E43FAEB}" type="slidenum">
              <a:rPr lang="en-US" sz="1100">
                <a:latin typeface="Arial" panose="020B0604020202020204" pitchFamily="34" charset="0"/>
                <a:cs typeface="Arial" panose="020B0604020202020204" pitchFamily="34" charset="0"/>
              </a:rPr>
              <a:t>3</a:t>
            </a:fld>
            <a:endParaRPr lang="en-US" sz="11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54EE6E81-136E-4072-A590-AE5D878C690E}"/>
              </a:ext>
            </a:extLst>
          </p:cNvPr>
          <p:cNvCxnSpPr/>
          <p:nvPr/>
        </p:nvCxnSpPr>
        <p:spPr>
          <a:xfrm>
            <a:off x="316610" y="6471651"/>
            <a:ext cx="85107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Subtitle 4">
            <a:extLst>
              <a:ext uri="{FF2B5EF4-FFF2-40B4-BE49-F238E27FC236}">
                <a16:creationId xmlns:a16="http://schemas.microsoft.com/office/drawing/2014/main" id="{875E335B-CCE5-4645-B9F1-7A4BC2232D88}"/>
              </a:ext>
            </a:extLst>
          </p:cNvPr>
          <p:cNvSpPr>
            <a:spLocks noGrp="1"/>
          </p:cNvSpPr>
          <p:nvPr>
            <p:ph idx="1"/>
          </p:nvPr>
        </p:nvSpPr>
        <p:spPr>
          <a:xfrm>
            <a:off x="618308" y="1286148"/>
            <a:ext cx="7811589" cy="4992728"/>
          </a:xfrm>
        </p:spPr>
        <p:txBody>
          <a:bodyPr>
            <a:normAutofit/>
          </a:bodyPr>
          <a:lstStyle/>
          <a:p>
            <a:r>
              <a:rPr lang="en-US" sz="1600" dirty="0">
                <a:latin typeface="Arial" panose="020B0604020202020204" pitchFamily="34" charset="0"/>
                <a:cs typeface="Arial" panose="020B0604020202020204" pitchFamily="34" charset="0"/>
              </a:rPr>
              <a:t>Sydney/Sandia jet flame with </a:t>
            </a:r>
            <a:r>
              <a:rPr lang="en-US" sz="1600" dirty="0" err="1">
                <a:latin typeface="Arial" panose="020B0604020202020204" pitchFamily="34" charset="0"/>
                <a:cs typeface="Arial" panose="020B0604020202020204" pitchFamily="34" charset="0"/>
              </a:rPr>
              <a:t>inhomogenous</a:t>
            </a:r>
            <a:r>
              <a:rPr lang="en-US" sz="1600" dirty="0">
                <a:latin typeface="Arial" panose="020B0604020202020204" pitchFamily="34" charset="0"/>
                <a:cs typeface="Arial" panose="020B0604020202020204" pitchFamily="34" charset="0"/>
              </a:rPr>
              <a:t> inlets</a:t>
            </a:r>
            <a:r>
              <a:rPr lang="en-US" sz="1600" baseline="30000" dirty="0">
                <a:latin typeface="Arial" panose="020B0604020202020204" pitchFamily="34" charset="0"/>
                <a:cs typeface="Arial" panose="020B0604020202020204" pitchFamily="34" charset="0"/>
              </a:rPr>
              <a:t> [</a:t>
            </a:r>
            <a:r>
              <a:rPr lang="en-US" sz="1600" baseline="30000" dirty="0">
                <a:solidFill>
                  <a:srgbClr val="00B0F0"/>
                </a:solidFill>
                <a:latin typeface="Arial" panose="020B0604020202020204" pitchFamily="34" charset="0"/>
                <a:cs typeface="Arial" panose="020B0604020202020204" pitchFamily="34" charset="0"/>
              </a:rPr>
              <a:t>1,2</a:t>
            </a:r>
            <a:r>
              <a:rPr lang="en-US" sz="1600" baseline="30000" dirty="0">
                <a:latin typeface="Arial" panose="020B0604020202020204" pitchFamily="34" charset="0"/>
                <a:cs typeface="Arial" panose="020B0604020202020204" pitchFamily="34" charset="0"/>
              </a:rPr>
              <a:t>]</a:t>
            </a:r>
          </a:p>
          <a:p>
            <a:endParaRPr lang="en-US" sz="1600" baseline="30000" dirty="0">
              <a:latin typeface="Arial" panose="020B0604020202020204" pitchFamily="34" charset="0"/>
              <a:cs typeface="Arial" panose="020B0604020202020204" pitchFamily="34" charset="0"/>
            </a:endParaRPr>
          </a:p>
          <a:p>
            <a:endParaRPr lang="en-US" sz="1600" baseline="30000" dirty="0">
              <a:latin typeface="Arial" panose="020B0604020202020204" pitchFamily="34" charset="0"/>
              <a:cs typeface="Arial" panose="020B0604020202020204" pitchFamily="34" charset="0"/>
            </a:endParaRPr>
          </a:p>
          <a:p>
            <a:endParaRPr lang="en-US" sz="1600" baseline="30000" dirty="0">
              <a:latin typeface="Arial" panose="020B0604020202020204" pitchFamily="34" charset="0"/>
              <a:cs typeface="Arial" panose="020B0604020202020204" pitchFamily="34" charset="0"/>
            </a:endParaRPr>
          </a:p>
          <a:p>
            <a:endParaRPr lang="en-US" sz="1600" baseline="30000" dirty="0">
              <a:latin typeface="Arial" panose="020B0604020202020204" pitchFamily="34" charset="0"/>
              <a:cs typeface="Arial" panose="020B0604020202020204" pitchFamily="34" charset="0"/>
            </a:endParaRPr>
          </a:p>
          <a:p>
            <a:endParaRPr lang="en-US" sz="1600" baseline="30000" dirty="0">
              <a:latin typeface="Arial" panose="020B0604020202020204" pitchFamily="34" charset="0"/>
              <a:cs typeface="Arial" panose="020B0604020202020204" pitchFamily="34" charset="0"/>
            </a:endParaRPr>
          </a:p>
          <a:p>
            <a:endParaRPr lang="en-US" sz="1600" baseline="30000" dirty="0">
              <a:latin typeface="Arial" panose="020B0604020202020204" pitchFamily="34" charset="0"/>
              <a:cs typeface="Arial" panose="020B0604020202020204" pitchFamily="34" charset="0"/>
            </a:endParaRPr>
          </a:p>
          <a:p>
            <a:endParaRPr lang="en-US" sz="1600" baseline="30000" dirty="0">
              <a:latin typeface="Arial" panose="020B0604020202020204" pitchFamily="34" charset="0"/>
              <a:cs typeface="Arial" panose="020B0604020202020204" pitchFamily="34" charset="0"/>
            </a:endParaRPr>
          </a:p>
          <a:p>
            <a:endParaRPr lang="en-US" sz="1600" baseline="30000" dirty="0">
              <a:latin typeface="Arial" panose="020B0604020202020204" pitchFamily="34" charset="0"/>
              <a:cs typeface="Arial" panose="020B0604020202020204" pitchFamily="34" charset="0"/>
            </a:endParaRPr>
          </a:p>
          <a:p>
            <a:endParaRPr lang="en-US" sz="1600" baseline="30000" dirty="0">
              <a:latin typeface="Arial" panose="020B0604020202020204" pitchFamily="34" charset="0"/>
              <a:cs typeface="Arial" panose="020B0604020202020204" pitchFamily="34" charset="0"/>
            </a:endParaRPr>
          </a:p>
          <a:p>
            <a:pPr marL="0" indent="0">
              <a:buNone/>
            </a:pPr>
            <a:r>
              <a:rPr lang="en-US" sz="1625" dirty="0">
                <a:latin typeface="Arial" panose="020B0604020202020204" pitchFamily="34" charset="0"/>
                <a:cs typeface="Arial" panose="020B0604020202020204" pitchFamily="34" charset="0"/>
              </a:rPr>
              <a:t>			</a:t>
            </a:r>
          </a:p>
          <a:p>
            <a:pPr marL="0" indent="0">
              <a:buNone/>
            </a:pPr>
            <a:endParaRPr lang="en-US" sz="1625" dirty="0">
              <a:latin typeface="Arial" panose="020B0604020202020204" pitchFamily="34" charset="0"/>
              <a:cs typeface="Arial" panose="020B0604020202020204" pitchFamily="34" charset="0"/>
            </a:endParaRPr>
          </a:p>
          <a:p>
            <a:pPr marL="0" indent="0">
              <a:buNone/>
            </a:pPr>
            <a:endParaRPr lang="en-US" sz="1625" dirty="0">
              <a:latin typeface="Arial" panose="020B0604020202020204" pitchFamily="34" charset="0"/>
              <a:cs typeface="Arial" panose="020B0604020202020204" pitchFamily="34" charset="0"/>
            </a:endParaRPr>
          </a:p>
          <a:p>
            <a:pPr marL="0" indent="0">
              <a:buNone/>
            </a:pPr>
            <a:endParaRPr lang="en-US" sz="1625" dirty="0">
              <a:latin typeface="Arial" panose="020B0604020202020204" pitchFamily="34" charset="0"/>
              <a:cs typeface="Arial" panose="020B0604020202020204" pitchFamily="34" charset="0"/>
            </a:endParaRPr>
          </a:p>
          <a:p>
            <a:pPr marL="0" indent="0">
              <a:buNone/>
            </a:pPr>
            <a:r>
              <a:rPr lang="en-US" sz="1625" dirty="0">
                <a:latin typeface="Arial" panose="020B0604020202020204" pitchFamily="34" charset="0"/>
                <a:cs typeface="Arial" panose="020B0604020202020204" pitchFamily="34" charset="0"/>
              </a:rPr>
              <a:t>						</a:t>
            </a:r>
          </a:p>
        </p:txBody>
      </p:sp>
      <p:pic>
        <p:nvPicPr>
          <p:cNvPr id="15" name="Picture 14">
            <a:extLst>
              <a:ext uri="{FF2B5EF4-FFF2-40B4-BE49-F238E27FC236}">
                <a16:creationId xmlns:a16="http://schemas.microsoft.com/office/drawing/2014/main" id="{67206D1A-8BE9-4586-A9A9-FF2DEF48E891}"/>
              </a:ext>
            </a:extLst>
          </p:cNvPr>
          <p:cNvPicPr>
            <a:picLocks noChangeAspect="1"/>
          </p:cNvPicPr>
          <p:nvPr/>
        </p:nvPicPr>
        <p:blipFill rotWithShape="1">
          <a:blip r:embed="rId3"/>
          <a:srcRect r="54332"/>
          <a:stretch/>
        </p:blipFill>
        <p:spPr>
          <a:xfrm>
            <a:off x="1003209" y="1741817"/>
            <a:ext cx="1576253" cy="2222973"/>
          </a:xfrm>
          <a:prstGeom prst="rect">
            <a:avLst/>
          </a:prstGeom>
        </p:spPr>
      </p:pic>
      <mc:AlternateContent xmlns:mc="http://schemas.openxmlformats.org/markup-compatibility/2006" xmlns:a14="http://schemas.microsoft.com/office/drawing/2010/main">
        <mc:Choice Requires="a14">
          <p:graphicFrame>
            <p:nvGraphicFramePr>
              <p:cNvPr id="16" name="Table 16">
                <a:extLst>
                  <a:ext uri="{FF2B5EF4-FFF2-40B4-BE49-F238E27FC236}">
                    <a16:creationId xmlns:a16="http://schemas.microsoft.com/office/drawing/2014/main" id="{7D197EE7-FC03-4400-8CEC-4374AF133167}"/>
                  </a:ext>
                </a:extLst>
              </p:cNvPr>
              <p:cNvGraphicFramePr>
                <a:graphicFrameLocks noGrp="1"/>
              </p:cNvGraphicFramePr>
              <p:nvPr>
                <p:extLst>
                  <p:ext uri="{D42A27DB-BD31-4B8C-83A1-F6EECF244321}">
                    <p14:modId xmlns:p14="http://schemas.microsoft.com/office/powerpoint/2010/main" val="3938479344"/>
                  </p:ext>
                </p:extLst>
              </p:nvPr>
            </p:nvGraphicFramePr>
            <p:xfrm>
              <a:off x="3431178" y="2125633"/>
              <a:ext cx="4089505" cy="1466787"/>
            </p:xfrm>
            <a:graphic>
              <a:graphicData uri="http://schemas.openxmlformats.org/drawingml/2006/table">
                <a:tbl>
                  <a:tblPr firstRow="1" bandRow="1">
                    <a:tableStyleId>{85BE263C-DBD7-4A20-BB59-AAB30ACAA65A}</a:tableStyleId>
                  </a:tblPr>
                  <a:tblGrid>
                    <a:gridCol w="914791">
                      <a:extLst>
                        <a:ext uri="{9D8B030D-6E8A-4147-A177-3AD203B41FA5}">
                          <a16:colId xmlns:a16="http://schemas.microsoft.com/office/drawing/2014/main" val="460539623"/>
                        </a:ext>
                      </a:extLst>
                    </a:gridCol>
                    <a:gridCol w="585627">
                      <a:extLst>
                        <a:ext uri="{9D8B030D-6E8A-4147-A177-3AD203B41FA5}">
                          <a16:colId xmlns:a16="http://schemas.microsoft.com/office/drawing/2014/main" val="4278310399"/>
                        </a:ext>
                      </a:extLst>
                    </a:gridCol>
                    <a:gridCol w="575833">
                      <a:extLst>
                        <a:ext uri="{9D8B030D-6E8A-4147-A177-3AD203B41FA5}">
                          <a16:colId xmlns:a16="http://schemas.microsoft.com/office/drawing/2014/main" val="634285499"/>
                        </a:ext>
                      </a:extLst>
                    </a:gridCol>
                    <a:gridCol w="646791">
                      <a:extLst>
                        <a:ext uri="{9D8B030D-6E8A-4147-A177-3AD203B41FA5}">
                          <a16:colId xmlns:a16="http://schemas.microsoft.com/office/drawing/2014/main" val="4207108873"/>
                        </a:ext>
                      </a:extLst>
                    </a:gridCol>
                    <a:gridCol w="626724">
                      <a:extLst>
                        <a:ext uri="{9D8B030D-6E8A-4147-A177-3AD203B41FA5}">
                          <a16:colId xmlns:a16="http://schemas.microsoft.com/office/drawing/2014/main" val="2522472682"/>
                        </a:ext>
                      </a:extLst>
                    </a:gridCol>
                    <a:gridCol w="739739">
                      <a:extLst>
                        <a:ext uri="{9D8B030D-6E8A-4147-A177-3AD203B41FA5}">
                          <a16:colId xmlns:a16="http://schemas.microsoft.com/office/drawing/2014/main" val="412535690"/>
                        </a:ext>
                      </a:extLst>
                    </a:gridCol>
                  </a:tblGrid>
                  <a:tr h="0">
                    <a:tc>
                      <a:txBody>
                        <a:bodyPr/>
                        <a:lstStyle/>
                        <a:p>
                          <a:r>
                            <a:rPr lang="en-GB" b="0" dirty="0">
                              <a:solidFill>
                                <a:schemeClr val="tx1"/>
                              </a:solidFill>
                            </a:rPr>
                            <a:t>Flame</a:t>
                          </a:r>
                          <a:endParaRPr lang="en-GB" b="0" dirty="0">
                            <a:solidFill>
                              <a:schemeClr val="tx1"/>
                            </a:solidFill>
                            <a:latin typeface="Arial" panose="020B0604020202020204" pitchFamily="34" charset="0"/>
                            <a:cs typeface="Arial" panose="020B0604020202020204" pitchFamily="34" charset="0"/>
                          </a:endParaRPr>
                        </a:p>
                      </a:txBody>
                      <a:tcPr>
                        <a:solidFill>
                          <a:schemeClr val="accent2">
                            <a:lumMod val="40000"/>
                            <a:lumOff val="60000"/>
                          </a:schemeClr>
                        </a:solidFill>
                      </a:tcPr>
                    </a:tc>
                    <a:tc>
                      <a:txBody>
                        <a:bodyPr/>
                        <a:lstStyle/>
                        <a:p>
                          <a:pPr algn="ctr"/>
                          <a14:m>
                            <m:oMath xmlns:m="http://schemas.openxmlformats.org/officeDocument/2006/math">
                              <m:sSub>
                                <m:sSubPr>
                                  <m:ctrlPr>
                                    <a:rPr lang="en-GB" b="0" i="1" dirty="0" smtClean="0">
                                      <a:solidFill>
                                        <a:schemeClr val="tx1"/>
                                      </a:solidFill>
                                      <a:latin typeface="Cambria Math" panose="02040503050406030204" pitchFamily="18" charset="0"/>
                                    </a:rPr>
                                  </m:ctrlPr>
                                </m:sSubPr>
                                <m:e>
                                  <m:r>
                                    <a:rPr lang="en-GB" b="0" dirty="0" smtClean="0">
                                      <a:solidFill>
                                        <a:schemeClr val="tx1"/>
                                      </a:solidFill>
                                      <a:latin typeface="Cambria Math" panose="02040503050406030204" pitchFamily="18" charset="0"/>
                                    </a:rPr>
                                    <m:t>𝐿</m:t>
                                  </m:r>
                                </m:e>
                                <m:sub>
                                  <m:r>
                                    <a:rPr lang="en-GB" b="0" dirty="0" smtClean="0">
                                      <a:solidFill>
                                        <a:schemeClr val="tx1"/>
                                      </a:solidFill>
                                      <a:latin typeface="Cambria Math" panose="02040503050406030204" pitchFamily="18" charset="0"/>
                                    </a:rPr>
                                    <m:t>𝑟</m:t>
                                  </m:r>
                                </m:sub>
                              </m:sSub>
                            </m:oMath>
                          </a14:m>
                          <a:r>
                            <a:rPr lang="en-GB" b="0" dirty="0">
                              <a:solidFill>
                                <a:schemeClr val="tx1"/>
                              </a:solidFill>
                            </a:rPr>
                            <a:t> </a:t>
                          </a:r>
                          <a:r>
                            <a:rPr lang="en-GB" b="0" dirty="0">
                              <a:solidFill>
                                <a:schemeClr val="tx1"/>
                              </a:solidFill>
                              <a:latin typeface="Arial" panose="020B0604020202020204" pitchFamily="34" charset="0"/>
                              <a:cs typeface="Arial" panose="020B0604020202020204" pitchFamily="34" charset="0"/>
                            </a:rPr>
                            <a:t>[mm]</a:t>
                          </a:r>
                        </a:p>
                      </a:txBody>
                      <a:tcPr>
                        <a:solidFill>
                          <a:schemeClr val="accent2">
                            <a:lumMod val="40000"/>
                            <a:lumOff val="6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GB" b="0" i="1" smtClean="0">
                                        <a:solidFill>
                                          <a:schemeClr val="tx1"/>
                                        </a:solidFill>
                                        <a:latin typeface="Cambria Math" panose="02040503050406030204" pitchFamily="18" charset="0"/>
                                        <a:cs typeface="Arial" panose="020B0604020202020204" pitchFamily="34" charset="0"/>
                                      </a:rPr>
                                    </m:ctrlPr>
                                  </m:sSubPr>
                                  <m:e>
                                    <m:r>
                                      <a:rPr lang="en-GB" b="0" i="1" smtClean="0">
                                        <a:solidFill>
                                          <a:schemeClr val="tx1"/>
                                        </a:solidFill>
                                        <a:latin typeface="Cambria Math" panose="02040503050406030204" pitchFamily="18" charset="0"/>
                                        <a:cs typeface="Arial" panose="020B0604020202020204" pitchFamily="34" charset="0"/>
                                      </a:rPr>
                                      <m:t>𝑈</m:t>
                                    </m:r>
                                  </m:e>
                                  <m:sub>
                                    <m:r>
                                      <a:rPr lang="en-GB" b="0" i="1" smtClean="0">
                                        <a:solidFill>
                                          <a:schemeClr val="tx1"/>
                                        </a:solidFill>
                                        <a:latin typeface="Cambria Math" panose="02040503050406030204" pitchFamily="18" charset="0"/>
                                        <a:cs typeface="Arial" panose="020B0604020202020204" pitchFamily="34" charset="0"/>
                                      </a:rPr>
                                      <m:t>𝑏</m:t>
                                    </m:r>
                                  </m:sub>
                                </m:sSub>
                              </m:oMath>
                            </m:oMathPara>
                          </a14:m>
                          <a:endParaRPr lang="en-GB" b="0" dirty="0">
                            <a:solidFill>
                              <a:schemeClr val="tx1"/>
                            </a:solidFill>
                            <a:latin typeface="Arial" panose="020B0604020202020204" pitchFamily="34" charset="0"/>
                            <a:cs typeface="Arial" panose="020B0604020202020204" pitchFamily="34" charset="0"/>
                          </a:endParaRPr>
                        </a:p>
                        <a:p>
                          <a:pPr algn="ctr"/>
                          <a:r>
                            <a:rPr lang="en-GB" b="0" dirty="0">
                              <a:solidFill>
                                <a:schemeClr val="tx1"/>
                              </a:solidFill>
                              <a:latin typeface="Arial" panose="020B0604020202020204" pitchFamily="34" charset="0"/>
                              <a:cs typeface="Arial" panose="020B0604020202020204" pitchFamily="34" charset="0"/>
                            </a:rPr>
                            <a:t>[m/s]</a:t>
                          </a:r>
                        </a:p>
                      </a:txBody>
                      <a:tcPr>
                        <a:solidFill>
                          <a:schemeClr val="accent2">
                            <a:lumMod val="40000"/>
                            <a:lumOff val="6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GB" b="0" i="1" smtClean="0">
                                        <a:solidFill>
                                          <a:schemeClr val="tx1"/>
                                        </a:solidFill>
                                        <a:latin typeface="Cambria Math" panose="02040503050406030204" pitchFamily="18" charset="0"/>
                                        <a:cs typeface="Arial" panose="020B0604020202020204" pitchFamily="34" charset="0"/>
                                      </a:rPr>
                                    </m:ctrlPr>
                                  </m:sSubPr>
                                  <m:e>
                                    <m:r>
                                      <a:rPr lang="en-GB" b="0" i="1" smtClean="0">
                                        <a:solidFill>
                                          <a:schemeClr val="tx1"/>
                                        </a:solidFill>
                                        <a:latin typeface="Cambria Math" panose="02040503050406030204" pitchFamily="18" charset="0"/>
                                        <a:cs typeface="Arial" panose="020B0604020202020204" pitchFamily="34" charset="0"/>
                                      </a:rPr>
                                      <m:t>𝑈</m:t>
                                    </m:r>
                                  </m:e>
                                  <m:sub>
                                    <m:r>
                                      <a:rPr lang="en-GB" b="0" i="1" smtClean="0">
                                        <a:solidFill>
                                          <a:schemeClr val="tx1"/>
                                        </a:solidFill>
                                        <a:latin typeface="Cambria Math" panose="02040503050406030204" pitchFamily="18" charset="0"/>
                                        <a:cs typeface="Arial" panose="020B0604020202020204" pitchFamily="34" charset="0"/>
                                      </a:rPr>
                                      <m:t>𝑓</m:t>
                                    </m:r>
                                  </m:sub>
                                </m:sSub>
                              </m:oMath>
                            </m:oMathPara>
                          </a14:m>
                          <a:endParaRPr lang="en-GB" b="0" dirty="0">
                            <a:solidFill>
                              <a:schemeClr val="tx1"/>
                            </a:solidFill>
                            <a:latin typeface="Arial" panose="020B0604020202020204" pitchFamily="34" charset="0"/>
                            <a:cs typeface="Arial" panose="020B0604020202020204" pitchFamily="34" charset="0"/>
                          </a:endParaRPr>
                        </a:p>
                        <a:p>
                          <a:pPr algn="ctr"/>
                          <a:r>
                            <a:rPr lang="en-GB" b="0" dirty="0">
                              <a:solidFill>
                                <a:schemeClr val="tx1"/>
                              </a:solidFill>
                              <a:latin typeface="Arial" panose="020B0604020202020204" pitchFamily="34" charset="0"/>
                              <a:cs typeface="Arial" panose="020B0604020202020204" pitchFamily="34" charset="0"/>
                            </a:rPr>
                            <a:t>[m/s]</a:t>
                          </a:r>
                        </a:p>
                        <a:p>
                          <a:pPr algn="ctr"/>
                          <a:endParaRPr lang="en-GB" b="0" dirty="0">
                            <a:solidFill>
                              <a:schemeClr val="tx1"/>
                            </a:solidFill>
                            <a:latin typeface="Arial" panose="020B0604020202020204" pitchFamily="34" charset="0"/>
                            <a:cs typeface="Arial" panose="020B0604020202020204" pitchFamily="34" charset="0"/>
                          </a:endParaRPr>
                        </a:p>
                      </a:txBody>
                      <a:tcPr>
                        <a:solidFill>
                          <a:schemeClr val="accent2">
                            <a:lumMod val="40000"/>
                            <a:lumOff val="6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GB" b="0" i="1" smtClean="0">
                                        <a:solidFill>
                                          <a:schemeClr val="tx1"/>
                                        </a:solidFill>
                                        <a:latin typeface="Cambria Math" panose="02040503050406030204" pitchFamily="18" charset="0"/>
                                        <a:cs typeface="Arial" panose="020B0604020202020204" pitchFamily="34" charset="0"/>
                                      </a:rPr>
                                    </m:ctrlPr>
                                  </m:sSubPr>
                                  <m:e>
                                    <m:r>
                                      <a:rPr lang="en-GB" b="0" i="1" smtClean="0">
                                        <a:solidFill>
                                          <a:schemeClr val="tx1"/>
                                        </a:solidFill>
                                        <a:latin typeface="Cambria Math" panose="02040503050406030204" pitchFamily="18" charset="0"/>
                                        <a:cs typeface="Arial" panose="020B0604020202020204" pitchFamily="34" charset="0"/>
                                      </a:rPr>
                                      <m:t>𝑈</m:t>
                                    </m:r>
                                  </m:e>
                                  <m:sub>
                                    <m:r>
                                      <a:rPr lang="en-GB" b="0" i="1" smtClean="0">
                                        <a:solidFill>
                                          <a:schemeClr val="tx1"/>
                                        </a:solidFill>
                                        <a:latin typeface="Cambria Math" panose="02040503050406030204" pitchFamily="18" charset="0"/>
                                        <a:cs typeface="Arial" panose="020B0604020202020204" pitchFamily="34" charset="0"/>
                                      </a:rPr>
                                      <m:t>𝑎</m:t>
                                    </m:r>
                                  </m:sub>
                                </m:sSub>
                              </m:oMath>
                            </m:oMathPara>
                          </a14:m>
                          <a:endParaRPr lang="en-GB" b="0" dirty="0">
                            <a:solidFill>
                              <a:schemeClr val="tx1"/>
                            </a:solidFill>
                            <a:latin typeface="Arial" panose="020B0604020202020204" pitchFamily="34" charset="0"/>
                            <a:cs typeface="Arial" panose="020B0604020202020204" pitchFamily="34" charset="0"/>
                          </a:endParaRPr>
                        </a:p>
                        <a:p>
                          <a:pPr algn="ctr"/>
                          <a:r>
                            <a:rPr lang="en-GB" b="0" dirty="0">
                              <a:solidFill>
                                <a:schemeClr val="tx1"/>
                              </a:solidFill>
                              <a:latin typeface="Arial" panose="020B0604020202020204" pitchFamily="34" charset="0"/>
                              <a:cs typeface="Arial" panose="020B0604020202020204" pitchFamily="34" charset="0"/>
                            </a:rPr>
                            <a:t>[m/s]</a:t>
                          </a:r>
                        </a:p>
                      </a:txBody>
                      <a:tcPr>
                        <a:solidFill>
                          <a:schemeClr val="accent2">
                            <a:lumMod val="40000"/>
                            <a:lumOff val="60000"/>
                          </a:schemeClr>
                        </a:solidFill>
                      </a:tcPr>
                    </a:tc>
                    <a:tc>
                      <a:txBody>
                        <a:bodyPr/>
                        <a:lstStyle/>
                        <a:p>
                          <a:pPr algn="ctr"/>
                          <a14:m>
                            <m:oMath xmlns:m="http://schemas.openxmlformats.org/officeDocument/2006/math">
                              <m:sSub>
                                <m:sSubPr>
                                  <m:ctrlPr>
                                    <a:rPr lang="en-GB" b="0" i="1" smtClean="0">
                                      <a:solidFill>
                                        <a:schemeClr val="tx1"/>
                                      </a:solidFill>
                                      <a:latin typeface="Cambria Math" panose="02040503050406030204" pitchFamily="18" charset="0"/>
                                    </a:rPr>
                                  </m:ctrlPr>
                                </m:sSubPr>
                                <m:e>
                                  <m:r>
                                    <a:rPr lang="en-GB" b="0" smtClean="0">
                                      <a:solidFill>
                                        <a:schemeClr val="tx1"/>
                                      </a:solidFill>
                                      <a:latin typeface="Cambria Math" panose="02040503050406030204" pitchFamily="18" charset="0"/>
                                    </a:rPr>
                                    <m:t>𝑈</m:t>
                                  </m:r>
                                </m:e>
                                <m:sub>
                                  <m:r>
                                    <a:rPr lang="en-GB" b="0" smtClean="0">
                                      <a:solidFill>
                                        <a:schemeClr val="tx1"/>
                                      </a:solidFill>
                                      <a:latin typeface="Cambria Math" panose="02040503050406030204" pitchFamily="18" charset="0"/>
                                    </a:rPr>
                                    <m:t>𝑏</m:t>
                                  </m:r>
                                </m:sub>
                              </m:sSub>
                              <m:r>
                                <a:rPr lang="en-GB" b="0" smtClean="0">
                                  <a:solidFill>
                                    <a:schemeClr val="tx1"/>
                                  </a:solidFill>
                                  <a:latin typeface="Cambria Math" panose="02040503050406030204" pitchFamily="18" charset="0"/>
                                </a:rPr>
                                <m:t>/</m:t>
                              </m:r>
                              <m:sSub>
                                <m:sSubPr>
                                  <m:ctrlPr>
                                    <a:rPr lang="en-GB" b="0" i="1" smtClean="0">
                                      <a:solidFill>
                                        <a:schemeClr val="tx1"/>
                                      </a:solidFill>
                                      <a:latin typeface="Cambria Math" panose="02040503050406030204" pitchFamily="18" charset="0"/>
                                    </a:rPr>
                                  </m:ctrlPr>
                                </m:sSubPr>
                                <m:e>
                                  <m:r>
                                    <a:rPr lang="en-GB" b="0" smtClean="0">
                                      <a:solidFill>
                                        <a:schemeClr val="tx1"/>
                                      </a:solidFill>
                                      <a:latin typeface="Cambria Math" panose="02040503050406030204" pitchFamily="18" charset="0"/>
                                    </a:rPr>
                                    <m:t>𝑈</m:t>
                                  </m:r>
                                </m:e>
                                <m:sub>
                                  <m:r>
                                    <a:rPr lang="en-GB" b="0" smtClean="0">
                                      <a:solidFill>
                                        <a:schemeClr val="tx1"/>
                                      </a:solidFill>
                                      <a:latin typeface="Cambria Math" panose="02040503050406030204" pitchFamily="18" charset="0"/>
                                    </a:rPr>
                                    <m:t>𝑏𝑜</m:t>
                                  </m:r>
                                </m:sub>
                              </m:sSub>
                            </m:oMath>
                          </a14:m>
                          <a:r>
                            <a:rPr lang="en-GB" b="0" dirty="0">
                              <a:solidFill>
                                <a:schemeClr val="tx1"/>
                              </a:solidFill>
                              <a:latin typeface="Arial" panose="020B0604020202020204" pitchFamily="34" charset="0"/>
                              <a:cs typeface="Arial" panose="020B0604020202020204" pitchFamily="34" charset="0"/>
                            </a:rPr>
                            <a:t> [%]</a:t>
                          </a:r>
                        </a:p>
                      </a:txBody>
                      <a:tcPr>
                        <a:solidFill>
                          <a:schemeClr val="accent2">
                            <a:lumMod val="40000"/>
                            <a:lumOff val="60000"/>
                          </a:schemeClr>
                        </a:solidFill>
                      </a:tcPr>
                    </a:tc>
                    <a:extLst>
                      <a:ext uri="{0D108BD9-81ED-4DB2-BD59-A6C34878D82A}">
                        <a16:rowId xmlns:a16="http://schemas.microsoft.com/office/drawing/2014/main" val="71930633"/>
                      </a:ext>
                    </a:extLst>
                  </a:tr>
                  <a:tr h="370840">
                    <a:tc>
                      <a:txBody>
                        <a:bodyPr/>
                        <a:lstStyle/>
                        <a:p>
                          <a:r>
                            <a:rPr lang="en-GB" b="0" dirty="0">
                              <a:latin typeface="Arial" panose="020B0604020202020204" pitchFamily="34" charset="0"/>
                              <a:cs typeface="Arial" panose="020B0604020202020204" pitchFamily="34" charset="0"/>
                            </a:rPr>
                            <a:t>Lr75-80</a:t>
                          </a:r>
                        </a:p>
                      </a:txBody>
                      <a:tcPr/>
                    </a:tc>
                    <a:tc>
                      <a:txBody>
                        <a:bodyPr/>
                        <a:lstStyle/>
                        <a:p>
                          <a:pPr algn="ctr"/>
                          <a:r>
                            <a:rPr lang="en-GB" b="0" dirty="0">
                              <a:latin typeface="Arial" panose="020B0604020202020204" pitchFamily="34" charset="0"/>
                              <a:cs typeface="Arial" panose="020B0604020202020204" pitchFamily="34" charset="0"/>
                            </a:rPr>
                            <a:t>75</a:t>
                          </a:r>
                        </a:p>
                      </a:txBody>
                      <a:tcPr/>
                    </a:tc>
                    <a:tc>
                      <a:txBody>
                        <a:bodyPr/>
                        <a:lstStyle/>
                        <a:p>
                          <a:pPr algn="ctr"/>
                          <a:r>
                            <a:rPr lang="en-GB" b="0" dirty="0">
                              <a:latin typeface="Arial" panose="020B0604020202020204" pitchFamily="34" charset="0"/>
                              <a:cs typeface="Arial" panose="020B0604020202020204" pitchFamily="34" charset="0"/>
                            </a:rPr>
                            <a:t>80</a:t>
                          </a:r>
                        </a:p>
                      </a:txBody>
                      <a:tcPr/>
                    </a:tc>
                    <a:tc>
                      <a:txBody>
                        <a:bodyPr/>
                        <a:lstStyle/>
                        <a:p>
                          <a:pPr algn="ctr"/>
                          <a:r>
                            <a:rPr lang="en-GB" b="0" dirty="0">
                              <a:latin typeface="Arial" panose="020B0604020202020204" pitchFamily="34" charset="0"/>
                              <a:cs typeface="Arial" panose="020B0604020202020204" pitchFamily="34" charset="0"/>
                            </a:rPr>
                            <a:t>93.8</a:t>
                          </a:r>
                        </a:p>
                      </a:txBody>
                      <a:tcPr/>
                    </a:tc>
                    <a:tc>
                      <a:txBody>
                        <a:bodyPr/>
                        <a:lstStyle/>
                        <a:p>
                          <a:pPr algn="ctr"/>
                          <a:r>
                            <a:rPr lang="en-GB" b="0" dirty="0">
                              <a:latin typeface="Arial" panose="020B0604020202020204" pitchFamily="34" charset="0"/>
                              <a:cs typeface="Arial" panose="020B0604020202020204" pitchFamily="34" charset="0"/>
                            </a:rPr>
                            <a:t>83.4</a:t>
                          </a:r>
                        </a:p>
                      </a:txBody>
                      <a:tcPr/>
                    </a:tc>
                    <a:tc>
                      <a:txBody>
                        <a:bodyPr/>
                        <a:lstStyle/>
                        <a:p>
                          <a:pPr algn="ctr"/>
                          <a:r>
                            <a:rPr lang="en-GB" b="1" dirty="0">
                              <a:latin typeface="Arial" panose="020B0604020202020204" pitchFamily="34" charset="0"/>
                              <a:cs typeface="Arial" panose="020B0604020202020204" pitchFamily="34" charset="0"/>
                            </a:rPr>
                            <a:t>70</a:t>
                          </a:r>
                        </a:p>
                      </a:txBody>
                      <a:tcPr/>
                    </a:tc>
                    <a:extLst>
                      <a:ext uri="{0D108BD9-81ED-4DB2-BD59-A6C34878D82A}">
                        <a16:rowId xmlns:a16="http://schemas.microsoft.com/office/drawing/2014/main" val="2224005615"/>
                      </a:ext>
                    </a:extLst>
                  </a:tr>
                  <a:tr h="37084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GB" b="0" dirty="0">
                              <a:latin typeface="Arial" panose="020B0604020202020204" pitchFamily="34" charset="0"/>
                              <a:cs typeface="Arial" panose="020B0604020202020204" pitchFamily="34" charset="0"/>
                            </a:rPr>
                            <a:t>Lr75-103</a:t>
                          </a:r>
                        </a:p>
                      </a:txBody>
                      <a:tcPr/>
                    </a:tc>
                    <a:tc>
                      <a:txBody>
                        <a:bodyPr/>
                        <a:lstStyle/>
                        <a:p>
                          <a:pPr algn="ctr"/>
                          <a:r>
                            <a:rPr lang="en-GB" b="0" dirty="0">
                              <a:latin typeface="Arial" panose="020B0604020202020204" pitchFamily="34" charset="0"/>
                              <a:cs typeface="Arial" panose="020B0604020202020204" pitchFamily="34" charset="0"/>
                            </a:rPr>
                            <a:t>75</a:t>
                          </a:r>
                        </a:p>
                      </a:txBody>
                      <a:tcPr/>
                    </a:tc>
                    <a:tc>
                      <a:txBody>
                        <a:bodyPr/>
                        <a:lstStyle/>
                        <a:p>
                          <a:pPr algn="ctr"/>
                          <a:r>
                            <a:rPr lang="en-GB" b="0" dirty="0">
                              <a:latin typeface="Arial" panose="020B0604020202020204" pitchFamily="34" charset="0"/>
                              <a:cs typeface="Arial" panose="020B0604020202020204" pitchFamily="34" charset="0"/>
                            </a:rPr>
                            <a:t>103</a:t>
                          </a:r>
                        </a:p>
                      </a:txBody>
                      <a:tcPr/>
                    </a:tc>
                    <a:tc>
                      <a:txBody>
                        <a:bodyPr/>
                        <a:lstStyle/>
                        <a:p>
                          <a:pPr algn="ctr"/>
                          <a:r>
                            <a:rPr lang="en-GB" b="0" dirty="0">
                              <a:latin typeface="Arial" panose="020B0604020202020204" pitchFamily="34" charset="0"/>
                              <a:cs typeface="Arial" panose="020B0604020202020204" pitchFamily="34" charset="0"/>
                            </a:rPr>
                            <a:t>120.6</a:t>
                          </a:r>
                        </a:p>
                      </a:txBody>
                      <a:tcPr/>
                    </a:tc>
                    <a:tc>
                      <a:txBody>
                        <a:bodyPr/>
                        <a:lstStyle/>
                        <a:p>
                          <a:pPr algn="ctr"/>
                          <a:r>
                            <a:rPr lang="en-GB" b="0" dirty="0">
                              <a:latin typeface="Arial" panose="020B0604020202020204" pitchFamily="34" charset="0"/>
                              <a:cs typeface="Arial" panose="020B0604020202020204" pitchFamily="34" charset="0"/>
                            </a:rPr>
                            <a:t>107.2</a:t>
                          </a:r>
                        </a:p>
                      </a:txBody>
                      <a:tcPr/>
                    </a:tc>
                    <a:tc>
                      <a:txBody>
                        <a:bodyPr/>
                        <a:lstStyle/>
                        <a:p>
                          <a:pPr algn="ctr"/>
                          <a:r>
                            <a:rPr lang="en-GB" b="1" dirty="0">
                              <a:latin typeface="Arial" panose="020B0604020202020204" pitchFamily="34" charset="0"/>
                              <a:cs typeface="Arial" panose="020B0604020202020204" pitchFamily="34" charset="0"/>
                            </a:rPr>
                            <a:t>90</a:t>
                          </a:r>
                        </a:p>
                      </a:txBody>
                      <a:tcPr/>
                    </a:tc>
                    <a:extLst>
                      <a:ext uri="{0D108BD9-81ED-4DB2-BD59-A6C34878D82A}">
                        <a16:rowId xmlns:a16="http://schemas.microsoft.com/office/drawing/2014/main" val="607545953"/>
                      </a:ext>
                    </a:extLst>
                  </a:tr>
                </a:tbl>
              </a:graphicData>
            </a:graphic>
          </p:graphicFrame>
        </mc:Choice>
        <mc:Fallback xmlns="">
          <p:graphicFrame>
            <p:nvGraphicFramePr>
              <p:cNvPr id="16" name="Table 16">
                <a:extLst>
                  <a:ext uri="{FF2B5EF4-FFF2-40B4-BE49-F238E27FC236}">
                    <a16:creationId xmlns:a16="http://schemas.microsoft.com/office/drawing/2014/main" id="{7D197EE7-FC03-4400-8CEC-4374AF133167}"/>
                  </a:ext>
                </a:extLst>
              </p:cNvPr>
              <p:cNvGraphicFramePr>
                <a:graphicFrameLocks noGrp="1"/>
              </p:cNvGraphicFramePr>
              <p:nvPr>
                <p:extLst>
                  <p:ext uri="{D42A27DB-BD31-4B8C-83A1-F6EECF244321}">
                    <p14:modId xmlns:p14="http://schemas.microsoft.com/office/powerpoint/2010/main" val="3938479344"/>
                  </p:ext>
                </p:extLst>
              </p:nvPr>
            </p:nvGraphicFramePr>
            <p:xfrm>
              <a:off x="3431178" y="2125633"/>
              <a:ext cx="4089505" cy="1466787"/>
            </p:xfrm>
            <a:graphic>
              <a:graphicData uri="http://schemas.openxmlformats.org/drawingml/2006/table">
                <a:tbl>
                  <a:tblPr firstRow="1" bandRow="1">
                    <a:tableStyleId>{85BE263C-DBD7-4A20-BB59-AAB30ACAA65A}</a:tableStyleId>
                  </a:tblPr>
                  <a:tblGrid>
                    <a:gridCol w="914791">
                      <a:extLst>
                        <a:ext uri="{9D8B030D-6E8A-4147-A177-3AD203B41FA5}">
                          <a16:colId xmlns:a16="http://schemas.microsoft.com/office/drawing/2014/main" val="460539623"/>
                        </a:ext>
                      </a:extLst>
                    </a:gridCol>
                    <a:gridCol w="585627">
                      <a:extLst>
                        <a:ext uri="{9D8B030D-6E8A-4147-A177-3AD203B41FA5}">
                          <a16:colId xmlns:a16="http://schemas.microsoft.com/office/drawing/2014/main" val="4278310399"/>
                        </a:ext>
                      </a:extLst>
                    </a:gridCol>
                    <a:gridCol w="575833">
                      <a:extLst>
                        <a:ext uri="{9D8B030D-6E8A-4147-A177-3AD203B41FA5}">
                          <a16:colId xmlns:a16="http://schemas.microsoft.com/office/drawing/2014/main" val="634285499"/>
                        </a:ext>
                      </a:extLst>
                    </a:gridCol>
                    <a:gridCol w="646791">
                      <a:extLst>
                        <a:ext uri="{9D8B030D-6E8A-4147-A177-3AD203B41FA5}">
                          <a16:colId xmlns:a16="http://schemas.microsoft.com/office/drawing/2014/main" val="4207108873"/>
                        </a:ext>
                      </a:extLst>
                    </a:gridCol>
                    <a:gridCol w="626724">
                      <a:extLst>
                        <a:ext uri="{9D8B030D-6E8A-4147-A177-3AD203B41FA5}">
                          <a16:colId xmlns:a16="http://schemas.microsoft.com/office/drawing/2014/main" val="2522472682"/>
                        </a:ext>
                      </a:extLst>
                    </a:gridCol>
                    <a:gridCol w="739739">
                      <a:extLst>
                        <a:ext uri="{9D8B030D-6E8A-4147-A177-3AD203B41FA5}">
                          <a16:colId xmlns:a16="http://schemas.microsoft.com/office/drawing/2014/main" val="412535690"/>
                        </a:ext>
                      </a:extLst>
                    </a:gridCol>
                  </a:tblGrid>
                  <a:tr h="725107">
                    <a:tc>
                      <a:txBody>
                        <a:bodyPr/>
                        <a:lstStyle/>
                        <a:p>
                          <a:r>
                            <a:rPr lang="en-GB" b="0" dirty="0">
                              <a:solidFill>
                                <a:schemeClr val="tx1"/>
                              </a:solidFill>
                            </a:rPr>
                            <a:t>Flame</a:t>
                          </a:r>
                          <a:endParaRPr lang="en-GB" b="0" dirty="0">
                            <a:solidFill>
                              <a:schemeClr val="tx1"/>
                            </a:solidFill>
                            <a:latin typeface="Arial" panose="020B0604020202020204" pitchFamily="34" charset="0"/>
                            <a:cs typeface="Arial" panose="020B0604020202020204" pitchFamily="34" charset="0"/>
                          </a:endParaRPr>
                        </a:p>
                      </a:txBody>
                      <a:tcPr>
                        <a:solidFill>
                          <a:schemeClr val="accent2">
                            <a:lumMod val="40000"/>
                            <a:lumOff val="60000"/>
                          </a:schemeClr>
                        </a:solidFill>
                      </a:tcPr>
                    </a:tc>
                    <a:tc>
                      <a:txBody>
                        <a:bodyPr/>
                        <a:lstStyle/>
                        <a:p>
                          <a:endParaRPr lang="en-US"/>
                        </a:p>
                      </a:txBody>
                      <a:tcPr>
                        <a:blipFill>
                          <a:blip r:embed="rId4"/>
                          <a:stretch>
                            <a:fillRect l="-154639" t="-1667" r="-440206" b="-103333"/>
                          </a:stretch>
                        </a:blipFill>
                      </a:tcPr>
                    </a:tc>
                    <a:tc>
                      <a:txBody>
                        <a:bodyPr/>
                        <a:lstStyle/>
                        <a:p>
                          <a:endParaRPr lang="en-US"/>
                        </a:p>
                      </a:txBody>
                      <a:tcPr>
                        <a:blipFill>
                          <a:blip r:embed="rId4"/>
                          <a:stretch>
                            <a:fillRect l="-262766" t="-1667" r="-354255" b="-103333"/>
                          </a:stretch>
                        </a:blipFill>
                      </a:tcPr>
                    </a:tc>
                    <a:tc>
                      <a:txBody>
                        <a:bodyPr/>
                        <a:lstStyle/>
                        <a:p>
                          <a:endParaRPr lang="en-US"/>
                        </a:p>
                      </a:txBody>
                      <a:tcPr>
                        <a:blipFill>
                          <a:blip r:embed="rId4"/>
                          <a:stretch>
                            <a:fillRect l="-321698" t="-1667" r="-214151" b="-103333"/>
                          </a:stretch>
                        </a:blipFill>
                      </a:tcPr>
                    </a:tc>
                    <a:tc>
                      <a:txBody>
                        <a:bodyPr/>
                        <a:lstStyle/>
                        <a:p>
                          <a:endParaRPr lang="en-US"/>
                        </a:p>
                      </a:txBody>
                      <a:tcPr>
                        <a:blipFill>
                          <a:blip r:embed="rId4"/>
                          <a:stretch>
                            <a:fillRect l="-433981" t="-1667" r="-120388" b="-103333"/>
                          </a:stretch>
                        </a:blipFill>
                      </a:tcPr>
                    </a:tc>
                    <a:tc>
                      <a:txBody>
                        <a:bodyPr/>
                        <a:lstStyle/>
                        <a:p>
                          <a:endParaRPr lang="en-US"/>
                        </a:p>
                      </a:txBody>
                      <a:tcPr>
                        <a:blipFill>
                          <a:blip r:embed="rId4"/>
                          <a:stretch>
                            <a:fillRect l="-450820" t="-1667" r="-1639" b="-103333"/>
                          </a:stretch>
                        </a:blipFill>
                      </a:tcPr>
                    </a:tc>
                    <a:extLst>
                      <a:ext uri="{0D108BD9-81ED-4DB2-BD59-A6C34878D82A}">
                        <a16:rowId xmlns:a16="http://schemas.microsoft.com/office/drawing/2014/main" val="71930633"/>
                      </a:ext>
                    </a:extLst>
                  </a:tr>
                  <a:tr h="370840">
                    <a:tc>
                      <a:txBody>
                        <a:bodyPr/>
                        <a:lstStyle/>
                        <a:p>
                          <a:r>
                            <a:rPr lang="en-GB" b="0" dirty="0">
                              <a:latin typeface="Arial" panose="020B0604020202020204" pitchFamily="34" charset="0"/>
                              <a:cs typeface="Arial" panose="020B0604020202020204" pitchFamily="34" charset="0"/>
                            </a:rPr>
                            <a:t>Lr75-80</a:t>
                          </a:r>
                        </a:p>
                      </a:txBody>
                      <a:tcPr/>
                    </a:tc>
                    <a:tc>
                      <a:txBody>
                        <a:bodyPr/>
                        <a:lstStyle/>
                        <a:p>
                          <a:pPr algn="ctr"/>
                          <a:r>
                            <a:rPr lang="en-GB" b="0" dirty="0">
                              <a:latin typeface="Arial" panose="020B0604020202020204" pitchFamily="34" charset="0"/>
                              <a:cs typeface="Arial" panose="020B0604020202020204" pitchFamily="34" charset="0"/>
                            </a:rPr>
                            <a:t>75</a:t>
                          </a:r>
                        </a:p>
                      </a:txBody>
                      <a:tcPr/>
                    </a:tc>
                    <a:tc>
                      <a:txBody>
                        <a:bodyPr/>
                        <a:lstStyle/>
                        <a:p>
                          <a:pPr algn="ctr"/>
                          <a:r>
                            <a:rPr lang="en-GB" b="0" dirty="0">
                              <a:latin typeface="Arial" panose="020B0604020202020204" pitchFamily="34" charset="0"/>
                              <a:cs typeface="Arial" panose="020B0604020202020204" pitchFamily="34" charset="0"/>
                            </a:rPr>
                            <a:t>80</a:t>
                          </a:r>
                        </a:p>
                      </a:txBody>
                      <a:tcPr/>
                    </a:tc>
                    <a:tc>
                      <a:txBody>
                        <a:bodyPr/>
                        <a:lstStyle/>
                        <a:p>
                          <a:pPr algn="ctr"/>
                          <a:r>
                            <a:rPr lang="en-GB" b="0" dirty="0">
                              <a:latin typeface="Arial" panose="020B0604020202020204" pitchFamily="34" charset="0"/>
                              <a:cs typeface="Arial" panose="020B0604020202020204" pitchFamily="34" charset="0"/>
                            </a:rPr>
                            <a:t>93.8</a:t>
                          </a:r>
                        </a:p>
                      </a:txBody>
                      <a:tcPr/>
                    </a:tc>
                    <a:tc>
                      <a:txBody>
                        <a:bodyPr/>
                        <a:lstStyle/>
                        <a:p>
                          <a:pPr algn="ctr"/>
                          <a:r>
                            <a:rPr lang="en-GB" b="0" dirty="0">
                              <a:latin typeface="Arial" panose="020B0604020202020204" pitchFamily="34" charset="0"/>
                              <a:cs typeface="Arial" panose="020B0604020202020204" pitchFamily="34" charset="0"/>
                            </a:rPr>
                            <a:t>83.4</a:t>
                          </a:r>
                        </a:p>
                      </a:txBody>
                      <a:tcPr/>
                    </a:tc>
                    <a:tc>
                      <a:txBody>
                        <a:bodyPr/>
                        <a:lstStyle/>
                        <a:p>
                          <a:pPr algn="ctr"/>
                          <a:r>
                            <a:rPr lang="en-GB" b="1" dirty="0">
                              <a:latin typeface="Arial" panose="020B0604020202020204" pitchFamily="34" charset="0"/>
                              <a:cs typeface="Arial" panose="020B0604020202020204" pitchFamily="34" charset="0"/>
                            </a:rPr>
                            <a:t>70</a:t>
                          </a:r>
                        </a:p>
                      </a:txBody>
                      <a:tcPr/>
                    </a:tc>
                    <a:extLst>
                      <a:ext uri="{0D108BD9-81ED-4DB2-BD59-A6C34878D82A}">
                        <a16:rowId xmlns:a16="http://schemas.microsoft.com/office/drawing/2014/main" val="2224005615"/>
                      </a:ext>
                    </a:extLst>
                  </a:tr>
                  <a:tr h="37084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GB" b="0" dirty="0">
                              <a:latin typeface="Arial" panose="020B0604020202020204" pitchFamily="34" charset="0"/>
                              <a:cs typeface="Arial" panose="020B0604020202020204" pitchFamily="34" charset="0"/>
                            </a:rPr>
                            <a:t>Lr75-103</a:t>
                          </a:r>
                        </a:p>
                      </a:txBody>
                      <a:tcPr/>
                    </a:tc>
                    <a:tc>
                      <a:txBody>
                        <a:bodyPr/>
                        <a:lstStyle/>
                        <a:p>
                          <a:pPr algn="ctr"/>
                          <a:r>
                            <a:rPr lang="en-GB" b="0" dirty="0">
                              <a:latin typeface="Arial" panose="020B0604020202020204" pitchFamily="34" charset="0"/>
                              <a:cs typeface="Arial" panose="020B0604020202020204" pitchFamily="34" charset="0"/>
                            </a:rPr>
                            <a:t>75</a:t>
                          </a:r>
                        </a:p>
                      </a:txBody>
                      <a:tcPr/>
                    </a:tc>
                    <a:tc>
                      <a:txBody>
                        <a:bodyPr/>
                        <a:lstStyle/>
                        <a:p>
                          <a:pPr algn="ctr"/>
                          <a:r>
                            <a:rPr lang="en-GB" b="0" dirty="0">
                              <a:latin typeface="Arial" panose="020B0604020202020204" pitchFamily="34" charset="0"/>
                              <a:cs typeface="Arial" panose="020B0604020202020204" pitchFamily="34" charset="0"/>
                            </a:rPr>
                            <a:t>103</a:t>
                          </a:r>
                        </a:p>
                      </a:txBody>
                      <a:tcPr/>
                    </a:tc>
                    <a:tc>
                      <a:txBody>
                        <a:bodyPr/>
                        <a:lstStyle/>
                        <a:p>
                          <a:pPr algn="ctr"/>
                          <a:r>
                            <a:rPr lang="en-GB" b="0" dirty="0">
                              <a:latin typeface="Arial" panose="020B0604020202020204" pitchFamily="34" charset="0"/>
                              <a:cs typeface="Arial" panose="020B0604020202020204" pitchFamily="34" charset="0"/>
                            </a:rPr>
                            <a:t>120.6</a:t>
                          </a:r>
                        </a:p>
                      </a:txBody>
                      <a:tcPr/>
                    </a:tc>
                    <a:tc>
                      <a:txBody>
                        <a:bodyPr/>
                        <a:lstStyle/>
                        <a:p>
                          <a:pPr algn="ctr"/>
                          <a:r>
                            <a:rPr lang="en-GB" b="0" dirty="0">
                              <a:latin typeface="Arial" panose="020B0604020202020204" pitchFamily="34" charset="0"/>
                              <a:cs typeface="Arial" panose="020B0604020202020204" pitchFamily="34" charset="0"/>
                            </a:rPr>
                            <a:t>107.2</a:t>
                          </a:r>
                        </a:p>
                      </a:txBody>
                      <a:tcPr/>
                    </a:tc>
                    <a:tc>
                      <a:txBody>
                        <a:bodyPr/>
                        <a:lstStyle/>
                        <a:p>
                          <a:pPr algn="ctr"/>
                          <a:r>
                            <a:rPr lang="en-GB" b="1" dirty="0">
                              <a:latin typeface="Arial" panose="020B0604020202020204" pitchFamily="34" charset="0"/>
                              <a:cs typeface="Arial" panose="020B0604020202020204" pitchFamily="34" charset="0"/>
                            </a:rPr>
                            <a:t>90</a:t>
                          </a:r>
                        </a:p>
                      </a:txBody>
                      <a:tcPr/>
                    </a:tc>
                    <a:extLst>
                      <a:ext uri="{0D108BD9-81ED-4DB2-BD59-A6C34878D82A}">
                        <a16:rowId xmlns:a16="http://schemas.microsoft.com/office/drawing/2014/main" val="607545953"/>
                      </a:ext>
                    </a:extLst>
                  </a:tr>
                </a:tbl>
              </a:graphicData>
            </a:graphic>
          </p:graphicFrame>
        </mc:Fallback>
      </mc:AlternateContent>
      <p:cxnSp>
        <p:nvCxnSpPr>
          <p:cNvPr id="18" name="Straight Arrow Connector 17">
            <a:extLst>
              <a:ext uri="{FF2B5EF4-FFF2-40B4-BE49-F238E27FC236}">
                <a16:creationId xmlns:a16="http://schemas.microsoft.com/office/drawing/2014/main" id="{EE96D8C8-06ED-4F7C-AB6B-5D209D7127A6}"/>
              </a:ext>
            </a:extLst>
          </p:cNvPr>
          <p:cNvCxnSpPr>
            <a:cxnSpLocks/>
          </p:cNvCxnSpPr>
          <p:nvPr/>
        </p:nvCxnSpPr>
        <p:spPr>
          <a:xfrm>
            <a:off x="1544491" y="2051465"/>
            <a:ext cx="0" cy="983557"/>
          </a:xfrm>
          <a:prstGeom prst="straightConnector1">
            <a:avLst/>
          </a:prstGeom>
          <a:ln>
            <a:solidFill>
              <a:schemeClr val="accent2">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9E1EFE9-FB1E-4DB5-8BA7-372E14654956}"/>
                  </a:ext>
                </a:extLst>
              </p:cNvPr>
              <p:cNvSpPr txBox="1"/>
              <p:nvPr/>
            </p:nvSpPr>
            <p:spPr>
              <a:xfrm>
                <a:off x="1163045" y="2452956"/>
                <a:ext cx="28578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chemeClr val="accent2">
                                  <a:lumMod val="40000"/>
                                  <a:lumOff val="60000"/>
                                </a:schemeClr>
                              </a:solidFill>
                              <a:latin typeface="Cambria Math" panose="02040503050406030204" pitchFamily="18" charset="0"/>
                            </a:rPr>
                          </m:ctrlPr>
                        </m:sSubPr>
                        <m:e>
                          <m:r>
                            <a:rPr lang="en-GB" b="0" i="1" smtClean="0">
                              <a:solidFill>
                                <a:schemeClr val="accent2">
                                  <a:lumMod val="40000"/>
                                  <a:lumOff val="60000"/>
                                </a:schemeClr>
                              </a:solidFill>
                              <a:latin typeface="Cambria Math" panose="02040503050406030204" pitchFamily="18" charset="0"/>
                            </a:rPr>
                            <m:t>𝐿</m:t>
                          </m:r>
                        </m:e>
                        <m:sub>
                          <m:r>
                            <a:rPr lang="en-GB" b="0" i="1" smtClean="0">
                              <a:solidFill>
                                <a:schemeClr val="accent2">
                                  <a:lumMod val="40000"/>
                                  <a:lumOff val="60000"/>
                                </a:schemeClr>
                              </a:solidFill>
                              <a:latin typeface="Cambria Math" panose="02040503050406030204" pitchFamily="18" charset="0"/>
                            </a:rPr>
                            <m:t>𝑟</m:t>
                          </m:r>
                        </m:sub>
                      </m:sSub>
                    </m:oMath>
                  </m:oMathPara>
                </a14:m>
                <a:endParaRPr lang="en-GB" dirty="0"/>
              </a:p>
            </p:txBody>
          </p:sp>
        </mc:Choice>
        <mc:Fallback xmlns="">
          <p:sp>
            <p:nvSpPr>
              <p:cNvPr id="19" name="TextBox 18">
                <a:extLst>
                  <a:ext uri="{FF2B5EF4-FFF2-40B4-BE49-F238E27FC236}">
                    <a16:creationId xmlns:a16="http://schemas.microsoft.com/office/drawing/2014/main" id="{89E1EFE9-FB1E-4DB5-8BA7-372E14654956}"/>
                  </a:ext>
                </a:extLst>
              </p:cNvPr>
              <p:cNvSpPr txBox="1">
                <a:spLocks noRot="1" noChangeAspect="1" noMove="1" noResize="1" noEditPoints="1" noAdjustHandles="1" noChangeArrowheads="1" noChangeShapeType="1" noTextEdit="1"/>
              </p:cNvSpPr>
              <p:nvPr/>
            </p:nvSpPr>
            <p:spPr>
              <a:xfrm>
                <a:off x="1163045" y="2452956"/>
                <a:ext cx="285783" cy="276999"/>
              </a:xfrm>
              <a:prstGeom prst="rect">
                <a:avLst/>
              </a:prstGeom>
              <a:blipFill>
                <a:blip r:embed="rId5"/>
                <a:stretch>
                  <a:fillRect l="-19149" b="-130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25FC9FC-F2CC-477D-8E93-A979DBECB59C}"/>
                  </a:ext>
                </a:extLst>
              </p:cNvPr>
              <p:cNvSpPr txBox="1"/>
              <p:nvPr/>
            </p:nvSpPr>
            <p:spPr>
              <a:xfrm>
                <a:off x="1697815" y="3412179"/>
                <a:ext cx="187039" cy="18280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100" b="0" i="1" smtClean="0">
                              <a:solidFill>
                                <a:schemeClr val="bg1"/>
                              </a:solidFill>
                              <a:latin typeface="Cambria Math" panose="02040503050406030204" pitchFamily="18" charset="0"/>
                            </a:rPr>
                          </m:ctrlPr>
                        </m:sSubPr>
                        <m:e>
                          <m:r>
                            <a:rPr lang="en-GB" sz="1100" b="0" i="1" smtClean="0">
                              <a:solidFill>
                                <a:schemeClr val="bg1"/>
                              </a:solidFill>
                              <a:latin typeface="Cambria Math" panose="02040503050406030204" pitchFamily="18" charset="0"/>
                            </a:rPr>
                            <m:t>𝑈</m:t>
                          </m:r>
                        </m:e>
                        <m:sub>
                          <m:r>
                            <a:rPr lang="en-GB" sz="1100" b="0" i="1" smtClean="0">
                              <a:solidFill>
                                <a:schemeClr val="bg1"/>
                              </a:solidFill>
                              <a:latin typeface="Cambria Math" panose="02040503050406030204" pitchFamily="18" charset="0"/>
                            </a:rPr>
                            <m:t>𝑓</m:t>
                          </m:r>
                        </m:sub>
                      </m:sSub>
                    </m:oMath>
                  </m:oMathPara>
                </a14:m>
                <a:endParaRPr lang="en-GB" dirty="0"/>
              </a:p>
            </p:txBody>
          </p:sp>
        </mc:Choice>
        <mc:Fallback xmlns="">
          <p:sp>
            <p:nvSpPr>
              <p:cNvPr id="21" name="TextBox 20">
                <a:extLst>
                  <a:ext uri="{FF2B5EF4-FFF2-40B4-BE49-F238E27FC236}">
                    <a16:creationId xmlns:a16="http://schemas.microsoft.com/office/drawing/2014/main" id="{925FC9FC-F2CC-477D-8E93-A979DBECB59C}"/>
                  </a:ext>
                </a:extLst>
              </p:cNvPr>
              <p:cNvSpPr txBox="1">
                <a:spLocks noRot="1" noChangeAspect="1" noMove="1" noResize="1" noEditPoints="1" noAdjustHandles="1" noChangeArrowheads="1" noChangeShapeType="1" noTextEdit="1"/>
              </p:cNvSpPr>
              <p:nvPr/>
            </p:nvSpPr>
            <p:spPr>
              <a:xfrm>
                <a:off x="1697815" y="3412179"/>
                <a:ext cx="187039" cy="182807"/>
              </a:xfrm>
              <a:prstGeom prst="rect">
                <a:avLst/>
              </a:prstGeom>
              <a:blipFill>
                <a:blip r:embed="rId6"/>
                <a:stretch>
                  <a:fillRect l="-16667" r="-16667" b="-3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0137562-D8FA-4500-B8E2-2BAE7C64D4CB}"/>
                  </a:ext>
                </a:extLst>
              </p:cNvPr>
              <p:cNvSpPr txBox="1"/>
              <p:nvPr/>
            </p:nvSpPr>
            <p:spPr>
              <a:xfrm>
                <a:off x="1500903" y="3397732"/>
                <a:ext cx="196912" cy="1692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100" b="0" i="1" smtClean="0">
                              <a:solidFill>
                                <a:schemeClr val="bg1"/>
                              </a:solidFill>
                              <a:latin typeface="Cambria Math" panose="02040503050406030204" pitchFamily="18" charset="0"/>
                            </a:rPr>
                          </m:ctrlPr>
                        </m:sSubPr>
                        <m:e>
                          <m:r>
                            <a:rPr lang="en-GB" sz="1100" b="0" i="1" smtClean="0">
                              <a:solidFill>
                                <a:schemeClr val="bg1"/>
                              </a:solidFill>
                              <a:latin typeface="Cambria Math" panose="02040503050406030204" pitchFamily="18" charset="0"/>
                            </a:rPr>
                            <m:t>𝑈</m:t>
                          </m:r>
                        </m:e>
                        <m:sub>
                          <m:r>
                            <a:rPr lang="en-GB" sz="1100" b="0" i="1" smtClean="0">
                              <a:solidFill>
                                <a:schemeClr val="bg1"/>
                              </a:solidFill>
                              <a:latin typeface="Cambria Math" panose="02040503050406030204" pitchFamily="18" charset="0"/>
                            </a:rPr>
                            <m:t>𝑎</m:t>
                          </m:r>
                        </m:sub>
                      </m:sSub>
                    </m:oMath>
                  </m:oMathPara>
                </a14:m>
                <a:endParaRPr lang="en-GB" dirty="0"/>
              </a:p>
            </p:txBody>
          </p:sp>
        </mc:Choice>
        <mc:Fallback xmlns="">
          <p:sp>
            <p:nvSpPr>
              <p:cNvPr id="25" name="TextBox 24">
                <a:extLst>
                  <a:ext uri="{FF2B5EF4-FFF2-40B4-BE49-F238E27FC236}">
                    <a16:creationId xmlns:a16="http://schemas.microsoft.com/office/drawing/2014/main" id="{F0137562-D8FA-4500-B8E2-2BAE7C64D4CB}"/>
                  </a:ext>
                </a:extLst>
              </p:cNvPr>
              <p:cNvSpPr txBox="1">
                <a:spLocks noRot="1" noChangeAspect="1" noMove="1" noResize="1" noEditPoints="1" noAdjustHandles="1" noChangeArrowheads="1" noChangeShapeType="1" noTextEdit="1"/>
              </p:cNvSpPr>
              <p:nvPr/>
            </p:nvSpPr>
            <p:spPr>
              <a:xfrm>
                <a:off x="1500903" y="3397732"/>
                <a:ext cx="196912" cy="169277"/>
              </a:xfrm>
              <a:prstGeom prst="rect">
                <a:avLst/>
              </a:prstGeom>
              <a:blipFill>
                <a:blip r:embed="rId7"/>
                <a:stretch>
                  <a:fillRect l="-15152" r="-3030" b="-1428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CC94D31-2DF0-4DE8-857A-B95B9AB4A37F}"/>
                  </a:ext>
                </a:extLst>
              </p:cNvPr>
              <p:cNvSpPr txBox="1"/>
              <p:nvPr/>
            </p:nvSpPr>
            <p:spPr>
              <a:xfrm>
                <a:off x="5189610" y="3662817"/>
                <a:ext cx="2320764" cy="800219"/>
              </a:xfrm>
              <a:prstGeom prst="rect">
                <a:avLst/>
              </a:prstGeom>
              <a:noFill/>
            </p:spPr>
            <p:txBody>
              <a:bodyPr wrap="none" rtlCol="0">
                <a:spAutoFit/>
              </a:bodyPr>
              <a:lstStyle/>
              <a:p>
                <a:pPr marL="0" indent="0">
                  <a:buNone/>
                </a:pPr>
                <a14:m>
                  <m:oMath xmlns:m="http://schemas.openxmlformats.org/officeDocument/2006/math">
                    <m:sSub>
                      <m:sSubPr>
                        <m:ctrlPr>
                          <a:rPr lang="en-GB" sz="1400" b="0" i="1" smtClean="0">
                            <a:latin typeface="Cambria Math" panose="02040503050406030204" pitchFamily="18" charset="0"/>
                            <a:cs typeface="Arial" panose="020B0604020202020204" pitchFamily="34" charset="0"/>
                          </a:rPr>
                        </m:ctrlPr>
                      </m:sSubPr>
                      <m:e>
                        <m:r>
                          <a:rPr lang="en-GB" sz="1400" b="0" i="1" smtClean="0">
                            <a:latin typeface="Cambria Math" panose="02040503050406030204" pitchFamily="18" charset="0"/>
                            <a:cs typeface="Arial" panose="020B0604020202020204" pitchFamily="34" charset="0"/>
                          </a:rPr>
                          <m:t>𝑈</m:t>
                        </m:r>
                      </m:e>
                      <m:sub>
                        <m:r>
                          <a:rPr lang="en-GB" sz="1400" b="0" i="1" smtClean="0">
                            <a:latin typeface="Cambria Math" panose="02040503050406030204" pitchFamily="18" charset="0"/>
                            <a:cs typeface="Arial" panose="020B0604020202020204" pitchFamily="34" charset="0"/>
                          </a:rPr>
                          <m:t>𝑏</m:t>
                        </m:r>
                      </m:sub>
                    </m:sSub>
                  </m:oMath>
                </a14:m>
                <a:r>
                  <a:rPr lang="en-US" sz="1400" dirty="0">
                    <a:latin typeface="Arial" panose="020B0604020202020204" pitchFamily="34" charset="0"/>
                    <a:cs typeface="Arial" panose="020B0604020202020204" pitchFamily="34" charset="0"/>
                  </a:rPr>
                  <a:t>: bulk flow velocity</a:t>
                </a:r>
                <a:endParaRPr lang="en-GB" sz="1400" b="0" i="1" dirty="0">
                  <a:latin typeface="Arial" panose="020B0604020202020204" pitchFamily="34" charset="0"/>
                  <a:cs typeface="Arial" panose="020B0604020202020204" pitchFamily="34" charset="0"/>
                </a:endParaRPr>
              </a:p>
              <a:p>
                <a:pPr marL="0" indent="0">
                  <a:buNone/>
                </a:pPr>
                <a14:m>
                  <m:oMath xmlns:m="http://schemas.openxmlformats.org/officeDocument/2006/math">
                    <m:sSub>
                      <m:sSubPr>
                        <m:ctrlPr>
                          <a:rPr lang="en-GB" sz="1400" b="0" i="1" smtClean="0">
                            <a:latin typeface="Cambria Math" panose="02040503050406030204" pitchFamily="18" charset="0"/>
                            <a:cs typeface="Arial" panose="020B0604020202020204" pitchFamily="34" charset="0"/>
                          </a:rPr>
                        </m:ctrlPr>
                      </m:sSubPr>
                      <m:e>
                        <m:r>
                          <a:rPr lang="en-GB" sz="1400" b="0" i="1" smtClean="0">
                            <a:latin typeface="Cambria Math" panose="02040503050406030204" pitchFamily="18" charset="0"/>
                            <a:cs typeface="Arial" panose="020B0604020202020204" pitchFamily="34" charset="0"/>
                          </a:rPr>
                          <m:t>𝑈</m:t>
                        </m:r>
                      </m:e>
                      <m:sub>
                        <m:r>
                          <a:rPr lang="en-GB" sz="1400" b="0" i="1" smtClean="0">
                            <a:latin typeface="Cambria Math" panose="02040503050406030204" pitchFamily="18" charset="0"/>
                            <a:cs typeface="Arial" panose="020B0604020202020204" pitchFamily="34" charset="0"/>
                          </a:rPr>
                          <m:t>𝑏𝑜</m:t>
                        </m:r>
                      </m:sub>
                    </m:sSub>
                  </m:oMath>
                </a14:m>
                <a:r>
                  <a:rPr lang="en-US" sz="1400" dirty="0">
                    <a:latin typeface="Arial" panose="020B0604020202020204" pitchFamily="34" charset="0"/>
                    <a:cs typeface="Arial" panose="020B0604020202020204" pitchFamily="34" charset="0"/>
                  </a:rPr>
                  <a:t>: flame blow-off velocity</a:t>
                </a:r>
              </a:p>
              <a:p>
                <a:endParaRPr lang="en-GB" dirty="0"/>
              </a:p>
            </p:txBody>
          </p:sp>
        </mc:Choice>
        <mc:Fallback xmlns="">
          <p:sp>
            <p:nvSpPr>
              <p:cNvPr id="2" name="TextBox 1">
                <a:extLst>
                  <a:ext uri="{FF2B5EF4-FFF2-40B4-BE49-F238E27FC236}">
                    <a16:creationId xmlns:a16="http://schemas.microsoft.com/office/drawing/2014/main" id="{BCC94D31-2DF0-4DE8-857A-B95B9AB4A37F}"/>
                  </a:ext>
                </a:extLst>
              </p:cNvPr>
              <p:cNvSpPr txBox="1">
                <a:spLocks noRot="1" noChangeAspect="1" noMove="1" noResize="1" noEditPoints="1" noAdjustHandles="1" noChangeArrowheads="1" noChangeShapeType="1" noTextEdit="1"/>
              </p:cNvSpPr>
              <p:nvPr/>
            </p:nvSpPr>
            <p:spPr>
              <a:xfrm>
                <a:off x="5189610" y="3662817"/>
                <a:ext cx="2320764" cy="800219"/>
              </a:xfrm>
              <a:prstGeom prst="rect">
                <a:avLst/>
              </a:prstGeom>
              <a:blipFill>
                <a:blip r:embed="rId8"/>
                <a:stretch>
                  <a:fillRect t="-1527"/>
                </a:stretch>
              </a:blipFill>
            </p:spPr>
            <p:txBody>
              <a:bodyPr/>
              <a:lstStyle/>
              <a:p>
                <a:r>
                  <a:rPr lang="en-GB">
                    <a:noFill/>
                  </a:rPr>
                  <a:t> </a:t>
                </a:r>
              </a:p>
            </p:txBody>
          </p:sp>
        </mc:Fallback>
      </mc:AlternateContent>
      <p:pic>
        <p:nvPicPr>
          <p:cNvPr id="3" name="Picture 2">
            <a:extLst>
              <a:ext uri="{FF2B5EF4-FFF2-40B4-BE49-F238E27FC236}">
                <a16:creationId xmlns:a16="http://schemas.microsoft.com/office/drawing/2014/main" id="{5B6116BF-9945-4D28-B777-D4EDE4407616}"/>
              </a:ext>
            </a:extLst>
          </p:cNvPr>
          <p:cNvPicPr>
            <a:picLocks noChangeAspect="1"/>
          </p:cNvPicPr>
          <p:nvPr/>
        </p:nvPicPr>
        <p:blipFill>
          <a:blip r:embed="rId9"/>
          <a:stretch>
            <a:fillRect/>
          </a:stretch>
        </p:blipFill>
        <p:spPr>
          <a:xfrm>
            <a:off x="76888" y="4152221"/>
            <a:ext cx="4144727" cy="2221122"/>
          </a:xfrm>
          <a:prstGeom prst="rect">
            <a:avLst/>
          </a:prstGeom>
        </p:spPr>
      </p:pic>
      <p:sp>
        <p:nvSpPr>
          <p:cNvPr id="9" name="Rectangle 8">
            <a:extLst>
              <a:ext uri="{FF2B5EF4-FFF2-40B4-BE49-F238E27FC236}">
                <a16:creationId xmlns:a16="http://schemas.microsoft.com/office/drawing/2014/main" id="{F9DF45D8-3F19-46C0-85FF-85C52B94D4CB}"/>
              </a:ext>
            </a:extLst>
          </p:cNvPr>
          <p:cNvSpPr/>
          <p:nvPr/>
        </p:nvSpPr>
        <p:spPr>
          <a:xfrm>
            <a:off x="1605879" y="4062926"/>
            <a:ext cx="2615736" cy="2363207"/>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1D7CEBCB-3897-4498-BC90-0CB7168DA18B}"/>
              </a:ext>
            </a:extLst>
          </p:cNvPr>
          <p:cNvCxnSpPr>
            <a:cxnSpLocks/>
            <a:stCxn id="9" idx="0"/>
          </p:cNvCxnSpPr>
          <p:nvPr/>
        </p:nvCxnSpPr>
        <p:spPr>
          <a:xfrm flipV="1">
            <a:off x="2913747" y="3635964"/>
            <a:ext cx="675044" cy="4269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906B62B-FCD7-4E13-978B-B5B6B181BA8F}"/>
              </a:ext>
            </a:extLst>
          </p:cNvPr>
          <p:cNvSpPr txBox="1"/>
          <p:nvPr/>
        </p:nvSpPr>
        <p:spPr>
          <a:xfrm>
            <a:off x="4208274" y="4053913"/>
            <a:ext cx="497338" cy="338554"/>
          </a:xfrm>
          <a:prstGeom prst="rect">
            <a:avLst/>
          </a:prstGeom>
          <a:noFill/>
        </p:spPr>
        <p:txBody>
          <a:bodyPr wrap="square">
            <a:spAutoFit/>
          </a:bodyPr>
          <a:lstStyle/>
          <a:p>
            <a:r>
              <a:rPr kumimoji="0" lang="en-US" sz="1600" b="0" i="0" u="none" strike="noStrike" kern="1200" cap="none" spc="0" normalizeH="0" baseline="3000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30000" noProof="0" dirty="0">
                <a:ln>
                  <a:noFill/>
                </a:ln>
                <a:solidFill>
                  <a:srgbClr val="00B0F0"/>
                </a:solidFill>
                <a:effectLst/>
                <a:uLnTx/>
                <a:uFillTx/>
                <a:latin typeface="Arial" panose="020B0604020202020204" pitchFamily="34" charset="0"/>
                <a:ea typeface="+mn-ea"/>
                <a:cs typeface="Arial" panose="020B0604020202020204" pitchFamily="34" charset="0"/>
              </a:rPr>
              <a:t>3</a:t>
            </a:r>
            <a:r>
              <a:rPr kumimoji="0" lang="en-US" sz="1600" b="0" i="0" u="none" strike="noStrike" kern="1200" cap="none" spc="0" normalizeH="0" baseline="3000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endParaRPr lang="en-GB" dirty="0">
              <a:latin typeface="Arial" panose="020B0604020202020204" pitchFamily="34" charset="0"/>
              <a:cs typeface="Arial" panose="020B0604020202020204" pitchFamily="34" charset="0"/>
            </a:endParaRPr>
          </a:p>
        </p:txBody>
      </p:sp>
      <p:pic>
        <p:nvPicPr>
          <p:cNvPr id="5" name="Picture 4" descr="A picture containing drawing, food&#10;&#10;Description automatically generated">
            <a:extLst>
              <a:ext uri="{FF2B5EF4-FFF2-40B4-BE49-F238E27FC236}">
                <a16:creationId xmlns:a16="http://schemas.microsoft.com/office/drawing/2014/main" id="{373C419F-1835-4C68-BACE-062B2207C144}"/>
              </a:ext>
            </a:extLst>
          </p:cNvPr>
          <p:cNvPicPr>
            <a:picLocks noChangeAspect="1"/>
          </p:cNvPicPr>
          <p:nvPr/>
        </p:nvPicPr>
        <p:blipFill>
          <a:blip r:embed="rId10"/>
          <a:stretch>
            <a:fillRect/>
          </a:stretch>
        </p:blipFill>
        <p:spPr>
          <a:xfrm>
            <a:off x="4987090" y="204461"/>
            <a:ext cx="2046697" cy="585355"/>
          </a:xfrm>
          <a:prstGeom prst="rect">
            <a:avLst/>
          </a:prstGeom>
        </p:spPr>
      </p:pic>
      <p:sp>
        <p:nvSpPr>
          <p:cNvPr id="11" name="TextBox 10">
            <a:extLst>
              <a:ext uri="{FF2B5EF4-FFF2-40B4-BE49-F238E27FC236}">
                <a16:creationId xmlns:a16="http://schemas.microsoft.com/office/drawing/2014/main" id="{E3B56469-0AAD-413E-A48A-FDF14EFF4667}"/>
              </a:ext>
            </a:extLst>
          </p:cNvPr>
          <p:cNvSpPr txBox="1"/>
          <p:nvPr/>
        </p:nvSpPr>
        <p:spPr>
          <a:xfrm>
            <a:off x="4385508" y="5773658"/>
            <a:ext cx="4604081" cy="646331"/>
          </a:xfrm>
          <a:prstGeom prst="rect">
            <a:avLst/>
          </a:prstGeom>
          <a:noFill/>
        </p:spPr>
        <p:txBody>
          <a:bodyPr wrap="square" rtlCol="0">
            <a:spAutoFit/>
          </a:bodyPr>
          <a:lstStyle/>
          <a:p>
            <a:r>
              <a:rPr lang="en-GB" sz="1200" baseline="30000" dirty="0">
                <a:solidFill>
                  <a:schemeClr val="tx1">
                    <a:lumMod val="50000"/>
                    <a:lumOff val="50000"/>
                  </a:schemeClr>
                </a:solidFill>
              </a:rPr>
              <a:t>1</a:t>
            </a:r>
            <a:r>
              <a:rPr lang="en-GB" sz="1200" dirty="0">
                <a:solidFill>
                  <a:schemeClr val="tx1">
                    <a:lumMod val="50000"/>
                    <a:lumOff val="50000"/>
                  </a:schemeClr>
                </a:solidFill>
              </a:rPr>
              <a:t> Barlow </a:t>
            </a:r>
            <a:r>
              <a:rPr lang="en-GB" sz="1200" i="1" dirty="0">
                <a:solidFill>
                  <a:schemeClr val="tx1">
                    <a:lumMod val="50000"/>
                    <a:lumOff val="50000"/>
                  </a:schemeClr>
                </a:solidFill>
              </a:rPr>
              <a:t>et al.</a:t>
            </a:r>
            <a:r>
              <a:rPr lang="en-GB" sz="1200" dirty="0">
                <a:solidFill>
                  <a:schemeClr val="tx1">
                    <a:lumMod val="50000"/>
                    <a:lumOff val="50000"/>
                  </a:schemeClr>
                </a:solidFill>
              </a:rPr>
              <a:t>, </a:t>
            </a:r>
            <a:r>
              <a:rPr lang="en-GB" sz="1200" i="1" dirty="0">
                <a:solidFill>
                  <a:schemeClr val="tx1">
                    <a:lumMod val="50000"/>
                    <a:lumOff val="50000"/>
                  </a:schemeClr>
                </a:solidFill>
              </a:rPr>
              <a:t>Combust. Flame</a:t>
            </a:r>
            <a:r>
              <a:rPr lang="en-GB" sz="1200" dirty="0">
                <a:solidFill>
                  <a:schemeClr val="tx1">
                    <a:lumMod val="50000"/>
                    <a:lumOff val="50000"/>
                  </a:schemeClr>
                </a:solidFill>
              </a:rPr>
              <a:t> 162 (10) (2015) 3516--3540</a:t>
            </a:r>
          </a:p>
          <a:p>
            <a:r>
              <a:rPr lang="en-GB" sz="1200" baseline="30000" dirty="0">
                <a:solidFill>
                  <a:schemeClr val="tx1">
                    <a:lumMod val="50000"/>
                    <a:lumOff val="50000"/>
                  </a:schemeClr>
                </a:solidFill>
              </a:rPr>
              <a:t>2</a:t>
            </a:r>
            <a:r>
              <a:rPr lang="en-GB" sz="1200" dirty="0">
                <a:solidFill>
                  <a:schemeClr val="tx1">
                    <a:lumMod val="50000"/>
                    <a:lumOff val="50000"/>
                  </a:schemeClr>
                </a:solidFill>
              </a:rPr>
              <a:t> </a:t>
            </a:r>
            <a:r>
              <a:rPr lang="en-GB" sz="1200" dirty="0" err="1">
                <a:solidFill>
                  <a:schemeClr val="tx1">
                    <a:lumMod val="50000"/>
                    <a:lumOff val="50000"/>
                  </a:schemeClr>
                </a:solidFill>
              </a:rPr>
              <a:t>Cutcher</a:t>
            </a:r>
            <a:r>
              <a:rPr lang="en-GB" sz="1200" dirty="0">
                <a:solidFill>
                  <a:schemeClr val="tx1">
                    <a:lumMod val="50000"/>
                    <a:lumOff val="50000"/>
                  </a:schemeClr>
                </a:solidFill>
              </a:rPr>
              <a:t> </a:t>
            </a:r>
            <a:r>
              <a:rPr lang="en-GB" sz="1200" i="1" dirty="0">
                <a:solidFill>
                  <a:schemeClr val="tx1">
                    <a:lumMod val="50000"/>
                    <a:lumOff val="50000"/>
                  </a:schemeClr>
                </a:solidFill>
              </a:rPr>
              <a:t>et al.</a:t>
            </a:r>
            <a:r>
              <a:rPr lang="en-GB" sz="1200" dirty="0">
                <a:solidFill>
                  <a:schemeClr val="tx1">
                    <a:lumMod val="50000"/>
                    <a:lumOff val="50000"/>
                  </a:schemeClr>
                </a:solidFill>
              </a:rPr>
              <a:t>, </a:t>
            </a:r>
            <a:r>
              <a:rPr lang="en-GB" sz="1200" i="1" dirty="0">
                <a:solidFill>
                  <a:schemeClr val="tx1">
                    <a:lumMod val="50000"/>
                    <a:lumOff val="50000"/>
                  </a:schemeClr>
                </a:solidFill>
              </a:rPr>
              <a:t>Combust. Flame </a:t>
            </a:r>
            <a:r>
              <a:rPr lang="en-GB" sz="1200" dirty="0">
                <a:solidFill>
                  <a:schemeClr val="tx1">
                    <a:lumMod val="50000"/>
                    <a:lumOff val="50000"/>
                  </a:schemeClr>
                </a:solidFill>
              </a:rPr>
              <a:t>194 (2018) 439--451</a:t>
            </a:r>
          </a:p>
          <a:p>
            <a:r>
              <a:rPr lang="en-GB" sz="1200" baseline="30000" dirty="0">
                <a:solidFill>
                  <a:schemeClr val="tx1">
                    <a:lumMod val="50000"/>
                    <a:lumOff val="50000"/>
                  </a:schemeClr>
                </a:solidFill>
              </a:rPr>
              <a:t>3</a:t>
            </a:r>
            <a:r>
              <a:rPr lang="en-GB" sz="1200" dirty="0">
                <a:solidFill>
                  <a:schemeClr val="tx1">
                    <a:lumMod val="50000"/>
                    <a:lumOff val="50000"/>
                  </a:schemeClr>
                </a:solidFill>
              </a:rPr>
              <a:t> Chen </a:t>
            </a:r>
            <a:r>
              <a:rPr lang="en-GB" sz="1200" i="1" dirty="0">
                <a:solidFill>
                  <a:schemeClr val="tx1">
                    <a:lumMod val="50000"/>
                    <a:lumOff val="50000"/>
                  </a:schemeClr>
                </a:solidFill>
              </a:rPr>
              <a:t>et al.</a:t>
            </a:r>
            <a:r>
              <a:rPr lang="en-GB" sz="1200" dirty="0">
                <a:solidFill>
                  <a:schemeClr val="tx1">
                    <a:lumMod val="50000"/>
                    <a:lumOff val="50000"/>
                  </a:schemeClr>
                </a:solidFill>
              </a:rPr>
              <a:t>, </a:t>
            </a:r>
            <a:r>
              <a:rPr lang="en-GB" sz="1200" i="1" dirty="0">
                <a:solidFill>
                  <a:schemeClr val="tx1">
                    <a:lumMod val="50000"/>
                    <a:lumOff val="50000"/>
                  </a:schemeClr>
                </a:solidFill>
              </a:rPr>
              <a:t>Combust. Flame</a:t>
            </a:r>
            <a:r>
              <a:rPr lang="en-GB" sz="1200" dirty="0">
                <a:solidFill>
                  <a:schemeClr val="tx1">
                    <a:lumMod val="50000"/>
                    <a:lumOff val="50000"/>
                  </a:schemeClr>
                </a:solidFill>
              </a:rPr>
              <a:t> 212 (2020) 415--432</a:t>
            </a:r>
          </a:p>
        </p:txBody>
      </p:sp>
      <p:sp>
        <p:nvSpPr>
          <p:cNvPr id="14" name="TextBox 13">
            <a:extLst>
              <a:ext uri="{FF2B5EF4-FFF2-40B4-BE49-F238E27FC236}">
                <a16:creationId xmlns:a16="http://schemas.microsoft.com/office/drawing/2014/main" id="{B086EFB4-990A-4D81-84E8-AB52BC89EE1C}"/>
              </a:ext>
            </a:extLst>
          </p:cNvPr>
          <p:cNvSpPr txBox="1"/>
          <p:nvPr/>
        </p:nvSpPr>
        <p:spPr>
          <a:xfrm>
            <a:off x="4987090" y="4455376"/>
            <a:ext cx="3060453" cy="1107996"/>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1600" dirty="0" err="1">
                <a:latin typeface="Arial" panose="020B0604020202020204" pitchFamily="34" charset="0"/>
                <a:cs typeface="Arial" panose="020B0604020202020204" pitchFamily="34" charset="0"/>
              </a:rPr>
              <a:t>OpenFOAM</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12 flow-through times per flame</a:t>
            </a:r>
          </a:p>
          <a:p>
            <a:r>
              <a:rPr lang="en-GB" sz="1600" dirty="0">
                <a:latin typeface="Arial" panose="020B0604020202020204" pitchFamily="34" charset="0"/>
                <a:cs typeface="Arial" panose="020B0604020202020204" pitchFamily="34" charset="0"/>
              </a:rPr>
              <a:t>24h on 240 ARCHER cores</a:t>
            </a:r>
          </a:p>
          <a:p>
            <a:r>
              <a:rPr lang="en-GB" sz="1600" dirty="0">
                <a:latin typeface="Arial" panose="020B0604020202020204" pitchFamily="34" charset="0"/>
                <a:cs typeface="Arial" panose="020B0604020202020204" pitchFamily="34" charset="0"/>
              </a:rPr>
              <a:t>Total </a:t>
            </a:r>
            <a:r>
              <a:rPr lang="en-GB" sz="1600" dirty="0" err="1">
                <a:latin typeface="Arial" panose="020B0604020202020204" pitchFamily="34" charset="0"/>
                <a:cs typeface="Arial" panose="020B0604020202020204" pitchFamily="34" charset="0"/>
              </a:rPr>
              <a:t>kAUs</a:t>
            </a:r>
            <a:r>
              <a:rPr lang="en-GB" sz="1600" dirty="0">
                <a:latin typeface="Arial" panose="020B0604020202020204" pitchFamily="34" charset="0"/>
                <a:cs typeface="Arial" panose="020B0604020202020204" pitchFamily="34" charset="0"/>
              </a:rPr>
              <a:t>: </a:t>
            </a:r>
            <a:r>
              <a:rPr lang="en-GB" sz="1800" dirty="0">
                <a:effectLst/>
                <a:latin typeface="Calibri" panose="020F0502020204030204" pitchFamily="34" charset="0"/>
                <a:ea typeface="Times New Roman" panose="02020603050405020304" pitchFamily="18" charset="0"/>
              </a:rPr>
              <a:t>3456</a:t>
            </a:r>
            <a:endParaRPr lang="en-GB" sz="1600" dirty="0">
              <a:latin typeface="Arial" panose="020B0604020202020204" pitchFamily="34" charset="0"/>
              <a:cs typeface="Arial" panose="020B0604020202020204" pitchFamily="34" charset="0"/>
            </a:endParaRPr>
          </a:p>
        </p:txBody>
      </p:sp>
      <p:pic>
        <p:nvPicPr>
          <p:cNvPr id="12" name="Picture 11" descr="A close up of a sign&#10;&#10;Description automatically generated">
            <a:extLst>
              <a:ext uri="{FF2B5EF4-FFF2-40B4-BE49-F238E27FC236}">
                <a16:creationId xmlns:a16="http://schemas.microsoft.com/office/drawing/2014/main" id="{6A29A37E-20E1-41E6-A5A4-58731D2DC0EB}"/>
              </a:ext>
            </a:extLst>
          </p:cNvPr>
          <p:cNvPicPr>
            <a:picLocks noChangeAspect="1"/>
          </p:cNvPicPr>
          <p:nvPr/>
        </p:nvPicPr>
        <p:blipFill rotWithShape="1">
          <a:blip r:embed="rId11"/>
          <a:srcRect b="19817"/>
          <a:stretch/>
        </p:blipFill>
        <p:spPr>
          <a:xfrm>
            <a:off x="7126254" y="239932"/>
            <a:ext cx="1682942" cy="516962"/>
          </a:xfrm>
          <a:prstGeom prst="rect">
            <a:avLst/>
          </a:prstGeom>
        </p:spPr>
      </p:pic>
    </p:spTree>
    <p:extLst>
      <p:ext uri="{BB962C8B-B14F-4D97-AF65-F5344CB8AC3E}">
        <p14:creationId xmlns:p14="http://schemas.microsoft.com/office/powerpoint/2010/main" val="3901633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5078" y="701160"/>
            <a:ext cx="8482312" cy="516962"/>
          </a:xfrm>
        </p:spPr>
        <p:txBody>
          <a:bodyPr>
            <a:noAutofit/>
          </a:bodyPr>
          <a:lstStyle/>
          <a:p>
            <a:r>
              <a:rPr lang="en-GB" sz="2800" b="1" cap="none" dirty="0">
                <a:latin typeface="Arial" panose="020B0604020202020204" pitchFamily="34" charset="0"/>
                <a:cs typeface="Arial" panose="020B0604020202020204" pitchFamily="34" charset="0"/>
              </a:rPr>
              <a:t>Turbulence and Combustion Modelling</a:t>
            </a:r>
            <a:endParaRPr lang="en-US" sz="2800" b="1" cap="none" dirty="0">
              <a:latin typeface="Arial" panose="020B0604020202020204" pitchFamily="34" charset="0"/>
              <a:cs typeface="Arial" panose="020B0604020202020204" pitchFamily="34" charset="0"/>
            </a:endParaRPr>
          </a:p>
        </p:txBody>
      </p:sp>
      <p:sp>
        <p:nvSpPr>
          <p:cNvPr id="7" name="Footer Placeholder 2">
            <a:extLst>
              <a:ext uri="{FF2B5EF4-FFF2-40B4-BE49-F238E27FC236}">
                <a16:creationId xmlns:a16="http://schemas.microsoft.com/office/drawing/2014/main" id="{FDE854DD-D1E6-4132-ACDE-94F1C08121E3}"/>
              </a:ext>
            </a:extLst>
          </p:cNvPr>
          <p:cNvSpPr>
            <a:spLocks noGrp="1"/>
          </p:cNvSpPr>
          <p:nvPr>
            <p:ph type="ftr" sz="quarter" idx="11"/>
          </p:nvPr>
        </p:nvSpPr>
        <p:spPr>
          <a:xfrm>
            <a:off x="316610" y="6515196"/>
            <a:ext cx="7117461" cy="273844"/>
          </a:xfrm>
        </p:spPr>
        <p:txBody>
          <a:bodyPr/>
          <a:lstStyle/>
          <a:p>
            <a:r>
              <a:rPr lang="it-IT" sz="1100" cap="none" dirty="0">
                <a:latin typeface="Arial" panose="020B0604020202020204" pitchFamily="34" charset="0"/>
                <a:cs typeface="Arial" panose="020B0604020202020204" pitchFamily="34" charset="0"/>
              </a:rPr>
              <a:t>A. Soli, I. Langella, Z. X. Chen, </a:t>
            </a:r>
            <a:r>
              <a:rPr lang="it-IT" sz="1100" i="1" cap="none" dirty="0">
                <a:latin typeface="Arial" panose="020B0604020202020204" pitchFamily="34" charset="0"/>
                <a:cs typeface="Arial" panose="020B0604020202020204" pitchFamily="34" charset="0"/>
              </a:rPr>
              <a:t>UKCTRF Annual Meeting,</a:t>
            </a:r>
            <a:r>
              <a:rPr lang="it-IT" sz="1100" cap="none" dirty="0">
                <a:latin typeface="Arial" panose="020B0604020202020204" pitchFamily="34" charset="0"/>
                <a:cs typeface="Arial" panose="020B0604020202020204" pitchFamily="34" charset="0"/>
              </a:rPr>
              <a:t> 16th september 2020 </a:t>
            </a:r>
            <a:endParaRPr lang="en-US" sz="1100" cap="none"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9674B04D-1579-4F89-83A8-AE67119B5CCE}"/>
              </a:ext>
            </a:extLst>
          </p:cNvPr>
          <p:cNvSpPr>
            <a:spLocks noGrp="1"/>
          </p:cNvSpPr>
          <p:nvPr>
            <p:ph type="sldNum" sz="quarter" idx="12"/>
          </p:nvPr>
        </p:nvSpPr>
        <p:spPr>
          <a:xfrm>
            <a:off x="8038007" y="6517159"/>
            <a:ext cx="789383" cy="271881"/>
          </a:xfrm>
        </p:spPr>
        <p:txBody>
          <a:bodyPr/>
          <a:lstStyle/>
          <a:p>
            <a:fld id="{401CF334-2D5C-4859-84A6-CA7E6E43FAEB}" type="slidenum">
              <a:rPr lang="en-US" sz="1100">
                <a:latin typeface="Arial" panose="020B0604020202020204" pitchFamily="34" charset="0"/>
                <a:cs typeface="Arial" panose="020B0604020202020204" pitchFamily="34" charset="0"/>
              </a:rPr>
              <a:t>4</a:t>
            </a:fld>
            <a:endParaRPr lang="en-US" sz="11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BBBAA30A-977A-4AD1-8784-1C86E1E44B93}"/>
              </a:ext>
            </a:extLst>
          </p:cNvPr>
          <p:cNvCxnSpPr/>
          <p:nvPr/>
        </p:nvCxnSpPr>
        <p:spPr>
          <a:xfrm>
            <a:off x="316610" y="6471651"/>
            <a:ext cx="8510780" cy="0"/>
          </a:xfrm>
          <a:prstGeom prst="line">
            <a:avLst/>
          </a:prstGeom>
          <a:ln w="381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Subtitle 4">
                <a:extLst>
                  <a:ext uri="{FF2B5EF4-FFF2-40B4-BE49-F238E27FC236}">
                    <a16:creationId xmlns:a16="http://schemas.microsoft.com/office/drawing/2014/main" id="{AA826C67-E140-4E8F-B26E-07D65488281A}"/>
                  </a:ext>
                </a:extLst>
              </p:cNvPr>
              <p:cNvSpPr>
                <a:spLocks noGrp="1"/>
              </p:cNvSpPr>
              <p:nvPr>
                <p:ph idx="1"/>
              </p:nvPr>
            </p:nvSpPr>
            <p:spPr>
              <a:xfrm>
                <a:off x="618308" y="1286148"/>
                <a:ext cx="7811589" cy="4992728"/>
              </a:xfrm>
            </p:spPr>
            <p:txBody>
              <a:bodyPr>
                <a:normAutofit/>
              </a:bodyPr>
              <a:lstStyle/>
              <a:p>
                <a:r>
                  <a:rPr lang="en-US" sz="1600" dirty="0">
                    <a:latin typeface="Arial" panose="020B0604020202020204" pitchFamily="34" charset="0"/>
                    <a:cs typeface="Arial" panose="020B0604020202020204" pitchFamily="34" charset="0"/>
                  </a:rPr>
                  <a:t>Favre-filtered LES equations for mass, momentum and total enthalpy</a:t>
                </a:r>
              </a:p>
              <a:p>
                <a14:m>
                  <m:oMath xmlns:m="http://schemas.openxmlformats.org/officeDocument/2006/math">
                    <m:sSub>
                      <m:sSubPr>
                        <m:ctrlPr>
                          <a:rPr lang="en-GB" sz="1600" b="0" i="1" smtClean="0">
                            <a:latin typeface="Cambria Math" panose="02040503050406030204" pitchFamily="18" charset="0"/>
                            <a:cs typeface="Arial" panose="020B0604020202020204" pitchFamily="34" charset="0"/>
                          </a:rPr>
                        </m:ctrlPr>
                      </m:sSubPr>
                      <m:e>
                        <m:r>
                          <a:rPr lang="en-GB" sz="1600" b="0" i="1" smtClean="0">
                            <a:latin typeface="Cambria Math" panose="02040503050406030204" pitchFamily="18" charset="0"/>
                            <a:cs typeface="Arial" panose="020B0604020202020204" pitchFamily="34" charset="0"/>
                          </a:rPr>
                          <m:t>𝜇</m:t>
                        </m:r>
                      </m:e>
                      <m:sub>
                        <m:r>
                          <a:rPr lang="en-GB" sz="1600" b="0" i="1" smtClean="0">
                            <a:latin typeface="Cambria Math" panose="02040503050406030204" pitchFamily="18" charset="0"/>
                            <a:cs typeface="Arial" panose="020B0604020202020204" pitchFamily="34" charset="0"/>
                          </a:rPr>
                          <m:t>𝑡</m:t>
                        </m:r>
                      </m:sub>
                    </m:sSub>
                    <m:r>
                      <a:rPr lang="en-GB" sz="1600" b="0" i="1" smtClean="0">
                        <a:latin typeface="Cambria Math" panose="02040503050406030204" pitchFamily="18" charset="0"/>
                        <a:cs typeface="Arial" panose="020B0604020202020204" pitchFamily="34" charset="0"/>
                      </a:rPr>
                      <m:t>=</m:t>
                    </m:r>
                    <m:sSub>
                      <m:sSubPr>
                        <m:ctrlPr>
                          <a:rPr lang="en-GB" sz="1600" b="0" i="1" smtClean="0">
                            <a:latin typeface="Cambria Math" panose="02040503050406030204" pitchFamily="18" charset="0"/>
                            <a:cs typeface="Arial" panose="020B0604020202020204" pitchFamily="34" charset="0"/>
                          </a:rPr>
                        </m:ctrlPr>
                      </m:sSubPr>
                      <m:e>
                        <m:r>
                          <a:rPr lang="en-GB" sz="1600" b="0" i="1" smtClean="0">
                            <a:latin typeface="Cambria Math" panose="02040503050406030204" pitchFamily="18" charset="0"/>
                            <a:cs typeface="Arial" panose="020B0604020202020204" pitchFamily="34" charset="0"/>
                          </a:rPr>
                          <m:t>𝐶</m:t>
                        </m:r>
                      </m:e>
                      <m:sub>
                        <m:r>
                          <a:rPr lang="en-GB" sz="1600" b="0" i="1" smtClean="0">
                            <a:latin typeface="Cambria Math" panose="02040503050406030204" pitchFamily="18" charset="0"/>
                            <a:cs typeface="Arial" panose="020B0604020202020204" pitchFamily="34" charset="0"/>
                          </a:rPr>
                          <m:t>𝑘</m:t>
                        </m:r>
                      </m:sub>
                    </m:sSub>
                    <m:acc>
                      <m:accPr>
                        <m:chr m:val="̅"/>
                        <m:ctrlPr>
                          <a:rPr lang="en-GB" sz="1600" b="0" i="1" smtClean="0">
                            <a:latin typeface="Cambria Math" panose="02040503050406030204" pitchFamily="18" charset="0"/>
                            <a:cs typeface="Arial" panose="020B0604020202020204" pitchFamily="34" charset="0"/>
                          </a:rPr>
                        </m:ctrlPr>
                      </m:accPr>
                      <m:e>
                        <m:r>
                          <a:rPr lang="en-GB" sz="1600" b="0" i="1" smtClean="0">
                            <a:latin typeface="Cambria Math" panose="02040503050406030204" pitchFamily="18" charset="0"/>
                            <a:cs typeface="Arial" panose="020B0604020202020204" pitchFamily="34" charset="0"/>
                          </a:rPr>
                          <m:t>𝜌</m:t>
                        </m:r>
                      </m:e>
                    </m:acc>
                    <m:r>
                      <m:rPr>
                        <m:sty m:val="p"/>
                      </m:rPr>
                      <a:rPr lang="en-GB" sz="1600" b="0" i="0" smtClean="0">
                        <a:latin typeface="Cambria Math" panose="02040503050406030204" pitchFamily="18" charset="0"/>
                        <a:cs typeface="Arial" panose="020B0604020202020204" pitchFamily="34" charset="0"/>
                      </a:rPr>
                      <m:t>Δ</m:t>
                    </m:r>
                    <m:rad>
                      <m:radPr>
                        <m:degHide m:val="on"/>
                        <m:ctrlPr>
                          <a:rPr lang="en-GB" sz="1600" b="0" i="1" smtClean="0">
                            <a:latin typeface="Cambria Math" panose="02040503050406030204" pitchFamily="18" charset="0"/>
                            <a:cs typeface="Arial" panose="020B0604020202020204" pitchFamily="34" charset="0"/>
                          </a:rPr>
                        </m:ctrlPr>
                      </m:radPr>
                      <m:deg/>
                      <m:e>
                        <m:sSub>
                          <m:sSubPr>
                            <m:ctrlPr>
                              <a:rPr lang="en-GB" sz="1600" b="0" i="1" smtClean="0">
                                <a:latin typeface="Cambria Math" panose="02040503050406030204" pitchFamily="18" charset="0"/>
                                <a:cs typeface="Arial" panose="020B0604020202020204" pitchFamily="34" charset="0"/>
                              </a:rPr>
                            </m:ctrlPr>
                          </m:sSubPr>
                          <m:e>
                            <m:r>
                              <a:rPr lang="en-GB" sz="1600" b="0" i="1" smtClean="0">
                                <a:latin typeface="Cambria Math" panose="02040503050406030204" pitchFamily="18" charset="0"/>
                                <a:cs typeface="Arial" panose="020B0604020202020204" pitchFamily="34" charset="0"/>
                              </a:rPr>
                              <m:t>𝑘</m:t>
                            </m:r>
                          </m:e>
                          <m:sub>
                            <m:r>
                              <a:rPr lang="en-GB" sz="1600" b="0" i="1" smtClean="0">
                                <a:latin typeface="Cambria Math" panose="02040503050406030204" pitchFamily="18" charset="0"/>
                                <a:cs typeface="Arial" panose="020B0604020202020204" pitchFamily="34" charset="0"/>
                              </a:rPr>
                              <m:t>𝑠𝑔𝑠</m:t>
                            </m:r>
                          </m:sub>
                        </m:sSub>
                      </m:e>
                    </m:rad>
                  </m:oMath>
                </a14:m>
                <a:r>
                  <a:rPr lang="en-US" sz="1600" dirty="0">
                    <a:latin typeface="Arial" panose="020B0604020202020204" pitchFamily="34" charset="0"/>
                    <a:cs typeface="Arial" panose="020B0604020202020204" pitchFamily="34" charset="0"/>
                  </a:rPr>
                  <a:t>, from </a:t>
                </a:r>
                <a14:m>
                  <m:oMath xmlns:m="http://schemas.openxmlformats.org/officeDocument/2006/math">
                    <m:sSub>
                      <m:sSubPr>
                        <m:ctrlPr>
                          <a:rPr lang="en-GB" sz="1600" i="1">
                            <a:latin typeface="Cambria Math" panose="02040503050406030204" pitchFamily="18" charset="0"/>
                            <a:cs typeface="Arial" panose="020B0604020202020204" pitchFamily="34" charset="0"/>
                          </a:rPr>
                        </m:ctrlPr>
                      </m:sSubPr>
                      <m:e>
                        <m:r>
                          <a:rPr lang="en-GB" sz="1600" i="1">
                            <a:latin typeface="Cambria Math" panose="02040503050406030204" pitchFamily="18" charset="0"/>
                            <a:cs typeface="Arial" panose="020B0604020202020204" pitchFamily="34" charset="0"/>
                          </a:rPr>
                          <m:t>𝑘</m:t>
                        </m:r>
                      </m:e>
                      <m:sub>
                        <m:r>
                          <a:rPr lang="en-GB" sz="1600" i="1">
                            <a:latin typeface="Cambria Math" panose="02040503050406030204" pitchFamily="18" charset="0"/>
                            <a:cs typeface="Arial" panose="020B0604020202020204" pitchFamily="34" charset="0"/>
                          </a:rPr>
                          <m:t>𝑠𝑔𝑠</m:t>
                        </m:r>
                      </m:sub>
                    </m:sSub>
                  </m:oMath>
                </a14:m>
                <a:r>
                  <a:rPr lang="en-US" sz="1600" dirty="0">
                    <a:latin typeface="Arial" panose="020B0604020202020204" pitchFamily="34" charset="0"/>
                    <a:cs typeface="Arial" panose="020B0604020202020204" pitchFamily="34" charset="0"/>
                  </a:rPr>
                  <a:t> transport equation</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Turbulence-chemistry interactions via presumed PDF (beta functions)</a:t>
                </a:r>
              </a:p>
              <a:p>
                <a:r>
                  <a:rPr lang="en-US" sz="1600" dirty="0">
                    <a:latin typeface="Arial" panose="020B0604020202020204" pitchFamily="34" charset="0"/>
                    <a:cs typeface="Arial" panose="020B0604020202020204" pitchFamily="34" charset="0"/>
                  </a:rPr>
                  <a:t>Database of unstrained premixed flamelets (GRI 3.0)</a:t>
                </a:r>
              </a:p>
              <a:p>
                <a:r>
                  <a:rPr lang="en-US" sz="1600" dirty="0">
                    <a:latin typeface="Arial" panose="020B0604020202020204" pitchFamily="34" charset="0"/>
                    <a:cs typeface="Arial" panose="020B0604020202020204" pitchFamily="34" charset="0"/>
                  </a:rPr>
                  <a:t>Transport equations for combustion variables </a:t>
                </a:r>
                <a14:m>
                  <m:oMath xmlns:m="http://schemas.openxmlformats.org/officeDocument/2006/math">
                    <m:r>
                      <a:rPr lang="en-GB" sz="1600" b="0" i="1" smtClean="0">
                        <a:latin typeface="Cambria Math" panose="02040503050406030204" pitchFamily="18" charset="0"/>
                        <a:cs typeface="Arial" panose="020B0604020202020204" pitchFamily="34" charset="0"/>
                      </a:rPr>
                      <m:t>𝜙</m:t>
                    </m:r>
                    <m:r>
                      <a:rPr lang="en-GB" sz="1600" b="0" i="1" smtClean="0">
                        <a:latin typeface="Cambria Math" panose="02040503050406030204" pitchFamily="18" charset="0"/>
                        <a:cs typeface="Arial" panose="020B0604020202020204" pitchFamily="34" charset="0"/>
                      </a:rPr>
                      <m:t>={</m:t>
                    </m:r>
                    <m:acc>
                      <m:accPr>
                        <m:chr m:val="̃"/>
                        <m:ctrlPr>
                          <a:rPr lang="en-GB" sz="1600" b="0" i="1" smtClean="0">
                            <a:latin typeface="Cambria Math" panose="02040503050406030204" pitchFamily="18" charset="0"/>
                            <a:cs typeface="Arial" panose="020B0604020202020204" pitchFamily="34" charset="0"/>
                          </a:rPr>
                        </m:ctrlPr>
                      </m:accPr>
                      <m:e>
                        <m:r>
                          <a:rPr lang="en-GB" sz="1600" b="0" i="1" smtClean="0">
                            <a:latin typeface="Cambria Math" panose="02040503050406030204" pitchFamily="18" charset="0"/>
                            <a:cs typeface="Arial" panose="020B0604020202020204" pitchFamily="34" charset="0"/>
                          </a:rPr>
                          <m:t>𝑐</m:t>
                        </m:r>
                      </m:e>
                    </m:acc>
                    <m:r>
                      <a:rPr lang="en-GB" sz="1600" b="0" i="1" smtClean="0">
                        <a:latin typeface="Cambria Math" panose="02040503050406030204" pitchFamily="18" charset="0"/>
                        <a:cs typeface="Arial" panose="020B0604020202020204" pitchFamily="34" charset="0"/>
                      </a:rPr>
                      <m:t>,</m:t>
                    </m:r>
                    <m:acc>
                      <m:accPr>
                        <m:chr m:val="̃"/>
                        <m:ctrlPr>
                          <a:rPr lang="en-GB" sz="1600" i="1">
                            <a:latin typeface="Cambria Math" panose="02040503050406030204" pitchFamily="18" charset="0"/>
                            <a:cs typeface="Arial" panose="020B0604020202020204" pitchFamily="34" charset="0"/>
                          </a:rPr>
                        </m:ctrlPr>
                      </m:accPr>
                      <m:e>
                        <m:sSup>
                          <m:sSupPr>
                            <m:ctrlPr>
                              <a:rPr lang="en-GB" sz="1600" b="0" i="1" smtClean="0">
                                <a:latin typeface="Cambria Math" panose="02040503050406030204" pitchFamily="18" charset="0"/>
                                <a:cs typeface="Arial" panose="020B0604020202020204" pitchFamily="34" charset="0"/>
                              </a:rPr>
                            </m:ctrlPr>
                          </m:sSupPr>
                          <m:e>
                            <m:r>
                              <a:rPr lang="en-GB" sz="1600" i="1">
                                <a:latin typeface="Cambria Math" panose="02040503050406030204" pitchFamily="18" charset="0"/>
                                <a:cs typeface="Arial" panose="020B0604020202020204" pitchFamily="34" charset="0"/>
                              </a:rPr>
                              <m:t>𝑐</m:t>
                            </m:r>
                          </m:e>
                          <m:sup>
                            <m:r>
                              <a:rPr lang="en-GB" sz="1600" b="0" i="1" smtClean="0">
                                <a:latin typeface="Cambria Math" panose="02040503050406030204" pitchFamily="18" charset="0"/>
                                <a:cs typeface="Arial" panose="020B0604020202020204" pitchFamily="34" charset="0"/>
                              </a:rPr>
                              <m:t>′′</m:t>
                            </m:r>
                          </m:sup>
                        </m:sSup>
                      </m:e>
                    </m:acc>
                    <m:r>
                      <a:rPr lang="en-GB" sz="1600" b="0" i="1" smtClean="0">
                        <a:latin typeface="Cambria Math" panose="02040503050406030204" pitchFamily="18" charset="0"/>
                        <a:cs typeface="Arial" panose="020B0604020202020204" pitchFamily="34" charset="0"/>
                      </a:rPr>
                      <m:t>,</m:t>
                    </m:r>
                    <m:acc>
                      <m:accPr>
                        <m:chr m:val="̃"/>
                        <m:ctrlPr>
                          <a:rPr lang="en-GB" sz="1600" i="1">
                            <a:latin typeface="Cambria Math" panose="02040503050406030204" pitchFamily="18" charset="0"/>
                            <a:cs typeface="Arial" panose="020B0604020202020204" pitchFamily="34" charset="0"/>
                          </a:rPr>
                        </m:ctrlPr>
                      </m:accPr>
                      <m:e>
                        <m:r>
                          <a:rPr lang="en-GB" sz="1600" b="0" i="1" smtClean="0">
                            <a:latin typeface="Cambria Math" panose="02040503050406030204" pitchFamily="18" charset="0"/>
                            <a:cs typeface="Arial" panose="020B0604020202020204" pitchFamily="34" charset="0"/>
                          </a:rPr>
                          <m:t>𝑍</m:t>
                        </m:r>
                      </m:e>
                    </m:acc>
                    <m:r>
                      <a:rPr lang="en-GB" sz="1600" i="1">
                        <a:latin typeface="Cambria Math" panose="02040503050406030204" pitchFamily="18" charset="0"/>
                        <a:cs typeface="Arial" panose="020B0604020202020204" pitchFamily="34" charset="0"/>
                      </a:rPr>
                      <m:t>,</m:t>
                    </m:r>
                    <m:acc>
                      <m:accPr>
                        <m:chr m:val="̃"/>
                        <m:ctrlPr>
                          <a:rPr lang="en-GB" sz="1600" i="1">
                            <a:latin typeface="Cambria Math" panose="02040503050406030204" pitchFamily="18" charset="0"/>
                            <a:cs typeface="Arial" panose="020B0604020202020204" pitchFamily="34" charset="0"/>
                          </a:rPr>
                        </m:ctrlPr>
                      </m:accPr>
                      <m:e>
                        <m:sSup>
                          <m:sSupPr>
                            <m:ctrlPr>
                              <a:rPr lang="en-GB" sz="1600" i="1">
                                <a:latin typeface="Cambria Math" panose="02040503050406030204" pitchFamily="18" charset="0"/>
                                <a:cs typeface="Arial" panose="020B0604020202020204" pitchFamily="34" charset="0"/>
                              </a:rPr>
                            </m:ctrlPr>
                          </m:sSupPr>
                          <m:e>
                            <m:r>
                              <a:rPr lang="en-GB" sz="1600" b="0" i="1" smtClean="0">
                                <a:latin typeface="Cambria Math" panose="02040503050406030204" pitchFamily="18" charset="0"/>
                                <a:cs typeface="Arial" panose="020B0604020202020204" pitchFamily="34" charset="0"/>
                              </a:rPr>
                              <m:t>𝑍</m:t>
                            </m:r>
                          </m:e>
                          <m:sup>
                            <m:r>
                              <a:rPr lang="en-GB" sz="1600" i="1">
                                <a:latin typeface="Cambria Math" panose="02040503050406030204" pitchFamily="18" charset="0"/>
                                <a:cs typeface="Arial" panose="020B0604020202020204" pitchFamily="34" charset="0"/>
                              </a:rPr>
                              <m:t>′′</m:t>
                            </m:r>
                          </m:sup>
                        </m:sSup>
                      </m:e>
                    </m:acc>
                    <m:r>
                      <a:rPr lang="en-GB" sz="1600" b="0" i="1" smtClean="0">
                        <a:latin typeface="Cambria Math" panose="02040503050406030204" pitchFamily="18" charset="0"/>
                        <a:cs typeface="Arial" panose="020B0604020202020204" pitchFamily="34" charset="0"/>
                      </a:rPr>
                      <m:t>}</m:t>
                    </m:r>
                  </m:oMath>
                </a14:m>
                <a:r>
                  <a:rPr lang="en-US" sz="1600" dirty="0">
                    <a:latin typeface="Arial" panose="020B0604020202020204" pitchFamily="34" charset="0"/>
                    <a:cs typeface="Arial" panose="020B0604020202020204" pitchFamily="34" charset="0"/>
                  </a:rPr>
                  <a:t>:</a:t>
                </a:r>
              </a:p>
              <a:p>
                <a:pPr marL="0" indent="0">
                  <a:buNone/>
                </a:pP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mc:Choice>
        <mc:Fallback xmlns="">
          <p:sp>
            <p:nvSpPr>
              <p:cNvPr id="9" name="Subtitle 4">
                <a:extLst>
                  <a:ext uri="{FF2B5EF4-FFF2-40B4-BE49-F238E27FC236}">
                    <a16:creationId xmlns:a16="http://schemas.microsoft.com/office/drawing/2014/main" id="{AA826C67-E140-4E8F-B26E-07D65488281A}"/>
                  </a:ext>
                </a:extLst>
              </p:cNvPr>
              <p:cNvSpPr>
                <a:spLocks noGrp="1" noRot="1" noChangeAspect="1" noMove="1" noResize="1" noEditPoints="1" noAdjustHandles="1" noChangeArrowheads="1" noChangeShapeType="1" noTextEdit="1"/>
              </p:cNvSpPr>
              <p:nvPr>
                <p:ph idx="1"/>
              </p:nvPr>
            </p:nvSpPr>
            <p:spPr>
              <a:xfrm>
                <a:off x="618308" y="1286148"/>
                <a:ext cx="7811589" cy="4992728"/>
              </a:xfrm>
              <a:blipFill>
                <a:blip r:embed="rId5"/>
                <a:stretch>
                  <a:fillRect l="-156" t="-122"/>
                </a:stretch>
              </a:blipFill>
            </p:spPr>
            <p:txBody>
              <a:bodyPr/>
              <a:lstStyle/>
              <a:p>
                <a:r>
                  <a:rPr lang="en-GB">
                    <a:noFill/>
                  </a:rPr>
                  <a:t> </a:t>
                </a:r>
              </a:p>
            </p:txBody>
          </p:sp>
        </mc:Fallback>
      </mc:AlternateContent>
      <p:pic>
        <p:nvPicPr>
          <p:cNvPr id="55" name="Picture 54">
            <a:extLst>
              <a:ext uri="{FF2B5EF4-FFF2-40B4-BE49-F238E27FC236}">
                <a16:creationId xmlns:a16="http://schemas.microsoft.com/office/drawing/2014/main" id="{F265A423-D412-4C94-A616-07E57A98A90F}"/>
              </a:ext>
            </a:extLst>
          </p:cNvPr>
          <p:cNvPicPr>
            <a:picLocks noChangeAspect="1"/>
          </p:cNvPicPr>
          <p:nvPr>
            <p:custDataLst>
              <p:tags r:id="rId1"/>
            </p:custDataLst>
          </p:nvPr>
        </p:nvPicPr>
        <p:blipFill>
          <a:blip r:embed="rId6"/>
          <a:stretch>
            <a:fillRect/>
          </a:stretch>
        </p:blipFill>
        <p:spPr>
          <a:xfrm>
            <a:off x="1290788" y="5379302"/>
            <a:ext cx="6250055" cy="508341"/>
          </a:xfrm>
          <a:prstGeom prst="rect">
            <a:avLst/>
          </a:prstGeom>
          <a:ln>
            <a:solidFill>
              <a:srgbClr val="00B0F0"/>
            </a:solidFill>
          </a:ln>
        </p:spPr>
      </p:pic>
      <p:cxnSp>
        <p:nvCxnSpPr>
          <p:cNvPr id="51" name="Straight Connector 50">
            <a:extLst>
              <a:ext uri="{FF2B5EF4-FFF2-40B4-BE49-F238E27FC236}">
                <a16:creationId xmlns:a16="http://schemas.microsoft.com/office/drawing/2014/main" id="{4C20D6E2-2DB3-4657-B97D-2761015AA350}"/>
              </a:ext>
            </a:extLst>
          </p:cNvPr>
          <p:cNvCxnSpPr>
            <a:cxnSpLocks/>
          </p:cNvCxnSpPr>
          <p:nvPr/>
        </p:nvCxnSpPr>
        <p:spPr>
          <a:xfrm>
            <a:off x="1395661" y="4668248"/>
            <a:ext cx="133467" cy="679155"/>
          </a:xfrm>
          <a:prstGeom prst="line">
            <a:avLst/>
          </a:prstGeom>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AEC89748-0CF8-4864-B771-4B29772B8E82}"/>
              </a:ext>
            </a:extLst>
          </p:cNvPr>
          <p:cNvSpPr txBox="1"/>
          <p:nvPr/>
        </p:nvSpPr>
        <p:spPr>
          <a:xfrm>
            <a:off x="2703613" y="5835326"/>
            <a:ext cx="4185761" cy="338554"/>
          </a:xfrm>
          <a:prstGeom prst="rect">
            <a:avLst/>
          </a:prstGeom>
          <a:noFill/>
        </p:spPr>
        <p:txBody>
          <a:bodyPr wrap="none" rtlCol="0">
            <a:spAutoFit/>
          </a:bodyPr>
          <a:lstStyle/>
          <a:p>
            <a:r>
              <a:rPr lang="en-GB" sz="1600" dirty="0">
                <a:solidFill>
                  <a:srgbClr val="3333FF"/>
                </a:solidFill>
                <a:latin typeface="Arial" panose="020B0604020202020204" pitchFamily="34" charset="0"/>
                <a:cs typeface="Arial" panose="020B0604020202020204" pitchFamily="34" charset="0"/>
              </a:rPr>
              <a:t>premixed</a:t>
            </a:r>
            <a:r>
              <a:rPr lang="en-GB" sz="1600" dirty="0">
                <a:latin typeface="Arial" panose="020B0604020202020204" pitchFamily="34" charset="0"/>
                <a:cs typeface="Arial" panose="020B0604020202020204" pitchFamily="34" charset="0"/>
              </a:rPr>
              <a:t>                                 </a:t>
            </a:r>
            <a:r>
              <a:rPr lang="en-GB" sz="1600" dirty="0">
                <a:solidFill>
                  <a:srgbClr val="FF0000"/>
                </a:solidFill>
                <a:latin typeface="Arial" panose="020B0604020202020204" pitchFamily="34" charset="0"/>
                <a:cs typeface="Arial" panose="020B0604020202020204" pitchFamily="34" charset="0"/>
              </a:rPr>
              <a:t>non-premixed</a:t>
            </a:r>
          </a:p>
        </p:txBody>
      </p:sp>
      <p:pic>
        <p:nvPicPr>
          <p:cNvPr id="3" name="Picture 2" descr="A picture containing drawing, food&#10;&#10;Description automatically generated">
            <a:extLst>
              <a:ext uri="{FF2B5EF4-FFF2-40B4-BE49-F238E27FC236}">
                <a16:creationId xmlns:a16="http://schemas.microsoft.com/office/drawing/2014/main" id="{F92FD32F-DDF5-4794-967A-F176F8B8D963}"/>
              </a:ext>
            </a:extLst>
          </p:cNvPr>
          <p:cNvPicPr>
            <a:picLocks noChangeAspect="1"/>
          </p:cNvPicPr>
          <p:nvPr/>
        </p:nvPicPr>
        <p:blipFill>
          <a:blip r:embed="rId7"/>
          <a:stretch>
            <a:fillRect/>
          </a:stretch>
        </p:blipFill>
        <p:spPr>
          <a:xfrm>
            <a:off x="4987090" y="204461"/>
            <a:ext cx="2046697" cy="585355"/>
          </a:xfrm>
          <a:prstGeom prst="rect">
            <a:avLst/>
          </a:prstGeom>
        </p:spPr>
      </p:pic>
      <p:pic>
        <p:nvPicPr>
          <p:cNvPr id="5" name="Picture 4" descr="A close up of a sign&#10;&#10;Description automatically generated">
            <a:extLst>
              <a:ext uri="{FF2B5EF4-FFF2-40B4-BE49-F238E27FC236}">
                <a16:creationId xmlns:a16="http://schemas.microsoft.com/office/drawing/2014/main" id="{727DF1A7-54A9-4E3A-945C-0C995F65DD08}"/>
              </a:ext>
            </a:extLst>
          </p:cNvPr>
          <p:cNvPicPr>
            <a:picLocks noChangeAspect="1"/>
          </p:cNvPicPr>
          <p:nvPr/>
        </p:nvPicPr>
        <p:blipFill rotWithShape="1">
          <a:blip r:embed="rId8"/>
          <a:srcRect b="19817"/>
          <a:stretch/>
        </p:blipFill>
        <p:spPr>
          <a:xfrm>
            <a:off x="7126254" y="239932"/>
            <a:ext cx="1682942" cy="516962"/>
          </a:xfrm>
          <a:prstGeom prst="rect">
            <a:avLst/>
          </a:prstGeom>
        </p:spPr>
      </p:pic>
      <p:sp>
        <p:nvSpPr>
          <p:cNvPr id="10" name="TextBox 9">
            <a:extLst>
              <a:ext uri="{FF2B5EF4-FFF2-40B4-BE49-F238E27FC236}">
                <a16:creationId xmlns:a16="http://schemas.microsoft.com/office/drawing/2014/main" id="{138E3573-7CED-4A70-9595-31201058F8E8}"/>
              </a:ext>
            </a:extLst>
          </p:cNvPr>
          <p:cNvSpPr txBox="1"/>
          <p:nvPr/>
        </p:nvSpPr>
        <p:spPr>
          <a:xfrm>
            <a:off x="7540843" y="5667092"/>
            <a:ext cx="497338" cy="338554"/>
          </a:xfrm>
          <a:prstGeom prst="rect">
            <a:avLst/>
          </a:prstGeom>
          <a:noFill/>
        </p:spPr>
        <p:txBody>
          <a:bodyPr wrap="square">
            <a:spAutoFit/>
          </a:bodyPr>
          <a:lstStyle/>
          <a:p>
            <a:r>
              <a:rPr kumimoji="0" lang="en-US" sz="1600" b="0" i="0" u="none" strike="noStrike" kern="1200" cap="none" spc="0" normalizeH="0" baseline="3000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30000" noProof="0" dirty="0">
                <a:ln>
                  <a:noFill/>
                </a:ln>
                <a:solidFill>
                  <a:srgbClr val="00B0F0"/>
                </a:solidFill>
                <a:effectLst/>
                <a:uLnTx/>
                <a:uFillTx/>
                <a:latin typeface="Arial" panose="020B0604020202020204" pitchFamily="34" charset="0"/>
                <a:ea typeface="+mn-ea"/>
                <a:cs typeface="Arial" panose="020B0604020202020204" pitchFamily="34" charset="0"/>
              </a:rPr>
              <a:t>3</a:t>
            </a:r>
            <a:r>
              <a:rPr kumimoji="0" lang="en-US" sz="1600" b="0" i="0" u="none" strike="noStrike" kern="1200" cap="none" spc="0" normalizeH="0" baseline="3000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endParaRPr lang="en-GB"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6F4291A-76C6-41AA-8DEA-05439125DE5E}"/>
              </a:ext>
            </a:extLst>
          </p:cNvPr>
          <p:cNvSpPr txBox="1"/>
          <p:nvPr/>
        </p:nvSpPr>
        <p:spPr>
          <a:xfrm>
            <a:off x="316610" y="6189410"/>
            <a:ext cx="4604081" cy="276999"/>
          </a:xfrm>
          <a:prstGeom prst="rect">
            <a:avLst/>
          </a:prstGeom>
          <a:noFill/>
        </p:spPr>
        <p:txBody>
          <a:bodyPr wrap="square" rtlCol="0">
            <a:spAutoFit/>
          </a:bodyPr>
          <a:lstStyle/>
          <a:p>
            <a:r>
              <a:rPr lang="en-GB" sz="1200" baseline="30000" dirty="0">
                <a:solidFill>
                  <a:schemeClr val="tx1">
                    <a:lumMod val="50000"/>
                    <a:lumOff val="50000"/>
                  </a:schemeClr>
                </a:solidFill>
              </a:rPr>
              <a:t>3</a:t>
            </a:r>
            <a:r>
              <a:rPr lang="en-GB" sz="1200" dirty="0">
                <a:solidFill>
                  <a:schemeClr val="tx1">
                    <a:lumMod val="50000"/>
                    <a:lumOff val="50000"/>
                  </a:schemeClr>
                </a:solidFill>
              </a:rPr>
              <a:t> Chen </a:t>
            </a:r>
            <a:r>
              <a:rPr lang="en-GB" sz="1200" i="1" dirty="0">
                <a:solidFill>
                  <a:schemeClr val="tx1">
                    <a:lumMod val="50000"/>
                    <a:lumOff val="50000"/>
                  </a:schemeClr>
                </a:solidFill>
              </a:rPr>
              <a:t>et al.</a:t>
            </a:r>
            <a:r>
              <a:rPr lang="en-GB" sz="1200" dirty="0">
                <a:solidFill>
                  <a:schemeClr val="tx1">
                    <a:lumMod val="50000"/>
                    <a:lumOff val="50000"/>
                  </a:schemeClr>
                </a:solidFill>
              </a:rPr>
              <a:t>, </a:t>
            </a:r>
            <a:r>
              <a:rPr lang="en-GB" sz="1200" i="1" dirty="0">
                <a:solidFill>
                  <a:schemeClr val="tx1">
                    <a:lumMod val="50000"/>
                    <a:lumOff val="50000"/>
                  </a:schemeClr>
                </a:solidFill>
              </a:rPr>
              <a:t>Combust. Flame</a:t>
            </a:r>
            <a:r>
              <a:rPr lang="en-GB" sz="1200" dirty="0">
                <a:solidFill>
                  <a:schemeClr val="tx1">
                    <a:lumMod val="50000"/>
                    <a:lumOff val="50000"/>
                  </a:schemeClr>
                </a:solidFill>
              </a:rPr>
              <a:t> 212 (2020) 415--432</a:t>
            </a:r>
          </a:p>
        </p:txBody>
      </p:sp>
      <p:pic>
        <p:nvPicPr>
          <p:cNvPr id="12" name="Picture 11">
            <a:extLst>
              <a:ext uri="{FF2B5EF4-FFF2-40B4-BE49-F238E27FC236}">
                <a16:creationId xmlns:a16="http://schemas.microsoft.com/office/drawing/2014/main" id="{38B71215-7E97-455F-9546-DE57A2944845}"/>
              </a:ext>
            </a:extLst>
          </p:cNvPr>
          <p:cNvPicPr>
            <a:picLocks noChangeAspect="1"/>
          </p:cNvPicPr>
          <p:nvPr>
            <p:custDataLst>
              <p:tags r:id="rId2"/>
            </p:custDataLst>
          </p:nvPr>
        </p:nvPicPr>
        <p:blipFill>
          <a:blip r:embed="rId9"/>
          <a:stretch>
            <a:fillRect/>
          </a:stretch>
        </p:blipFill>
        <p:spPr>
          <a:xfrm>
            <a:off x="618308" y="3688959"/>
            <a:ext cx="5597865" cy="1560377"/>
          </a:xfrm>
          <a:prstGeom prst="rect">
            <a:avLst/>
          </a:prstGeom>
        </p:spPr>
      </p:pic>
    </p:spTree>
    <p:extLst>
      <p:ext uri="{BB962C8B-B14F-4D97-AF65-F5344CB8AC3E}">
        <p14:creationId xmlns:p14="http://schemas.microsoft.com/office/powerpoint/2010/main" val="30958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5078" y="701160"/>
            <a:ext cx="8482312" cy="516962"/>
          </a:xfrm>
        </p:spPr>
        <p:txBody>
          <a:bodyPr>
            <a:noAutofit/>
          </a:bodyPr>
          <a:lstStyle/>
          <a:p>
            <a:r>
              <a:rPr lang="en-GB" sz="2800" b="1" cap="none" dirty="0">
                <a:latin typeface="Arial" panose="020B0604020202020204" pitchFamily="34" charset="0"/>
                <a:cs typeface="Arial" panose="020B0604020202020204" pitchFamily="34" charset="0"/>
              </a:rPr>
              <a:t>Turbulence and Combustion Modelling</a:t>
            </a:r>
            <a:endParaRPr lang="en-US" sz="2800" b="1" cap="none" dirty="0">
              <a:latin typeface="Arial" panose="020B0604020202020204" pitchFamily="34" charset="0"/>
              <a:cs typeface="Arial" panose="020B0604020202020204" pitchFamily="34" charset="0"/>
            </a:endParaRPr>
          </a:p>
        </p:txBody>
      </p:sp>
      <p:sp>
        <p:nvSpPr>
          <p:cNvPr id="7" name="Footer Placeholder 2">
            <a:extLst>
              <a:ext uri="{FF2B5EF4-FFF2-40B4-BE49-F238E27FC236}">
                <a16:creationId xmlns:a16="http://schemas.microsoft.com/office/drawing/2014/main" id="{FDE854DD-D1E6-4132-ACDE-94F1C08121E3}"/>
              </a:ext>
            </a:extLst>
          </p:cNvPr>
          <p:cNvSpPr>
            <a:spLocks noGrp="1"/>
          </p:cNvSpPr>
          <p:nvPr>
            <p:ph type="ftr" sz="quarter" idx="11"/>
          </p:nvPr>
        </p:nvSpPr>
        <p:spPr>
          <a:xfrm>
            <a:off x="316610" y="6515196"/>
            <a:ext cx="7117461" cy="273844"/>
          </a:xfrm>
        </p:spPr>
        <p:txBody>
          <a:bodyPr/>
          <a:lstStyle/>
          <a:p>
            <a:r>
              <a:rPr lang="it-IT" sz="1100" cap="none" dirty="0">
                <a:latin typeface="Arial" panose="020B0604020202020204" pitchFamily="34" charset="0"/>
                <a:cs typeface="Arial" panose="020B0604020202020204" pitchFamily="34" charset="0"/>
              </a:rPr>
              <a:t>A. Soli, I. Langella, Z. X. Chen, </a:t>
            </a:r>
            <a:r>
              <a:rPr lang="it-IT" sz="1100" i="1" cap="none" dirty="0">
                <a:latin typeface="Arial" panose="020B0604020202020204" pitchFamily="34" charset="0"/>
                <a:cs typeface="Arial" panose="020B0604020202020204" pitchFamily="34" charset="0"/>
              </a:rPr>
              <a:t>UKCTRF Annual Meeting,</a:t>
            </a:r>
            <a:r>
              <a:rPr lang="it-IT" sz="1100" cap="none" dirty="0">
                <a:latin typeface="Arial" panose="020B0604020202020204" pitchFamily="34" charset="0"/>
                <a:cs typeface="Arial" panose="020B0604020202020204" pitchFamily="34" charset="0"/>
              </a:rPr>
              <a:t> 16th september 2020 </a:t>
            </a:r>
            <a:endParaRPr lang="en-US" sz="1100" cap="none"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9674B04D-1579-4F89-83A8-AE67119B5CCE}"/>
              </a:ext>
            </a:extLst>
          </p:cNvPr>
          <p:cNvSpPr>
            <a:spLocks noGrp="1"/>
          </p:cNvSpPr>
          <p:nvPr>
            <p:ph type="sldNum" sz="quarter" idx="12"/>
          </p:nvPr>
        </p:nvSpPr>
        <p:spPr>
          <a:xfrm>
            <a:off x="8038007" y="6517159"/>
            <a:ext cx="789383" cy="271881"/>
          </a:xfrm>
        </p:spPr>
        <p:txBody>
          <a:bodyPr/>
          <a:lstStyle/>
          <a:p>
            <a:fld id="{401CF334-2D5C-4859-84A6-CA7E6E43FAEB}" type="slidenum">
              <a:rPr lang="en-US" sz="1100">
                <a:latin typeface="Arial" panose="020B0604020202020204" pitchFamily="34" charset="0"/>
                <a:cs typeface="Arial" panose="020B0604020202020204" pitchFamily="34" charset="0"/>
              </a:rPr>
              <a:t>5</a:t>
            </a:fld>
            <a:endParaRPr lang="en-US" sz="11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Subtitle 4">
                <a:extLst>
                  <a:ext uri="{FF2B5EF4-FFF2-40B4-BE49-F238E27FC236}">
                    <a16:creationId xmlns:a16="http://schemas.microsoft.com/office/drawing/2014/main" id="{AA826C67-E140-4E8F-B26E-07D65488281A}"/>
                  </a:ext>
                </a:extLst>
              </p:cNvPr>
              <p:cNvSpPr>
                <a:spLocks noGrp="1"/>
              </p:cNvSpPr>
              <p:nvPr>
                <p:ph idx="1"/>
              </p:nvPr>
            </p:nvSpPr>
            <p:spPr>
              <a:xfrm>
                <a:off x="618308" y="1286148"/>
                <a:ext cx="7811589" cy="4992728"/>
              </a:xfrm>
            </p:spPr>
            <p:txBody>
              <a:bodyPr>
                <a:normAutofit/>
              </a:bodyPr>
              <a:lstStyle/>
              <a:p>
                <a:r>
                  <a:rPr lang="en-US" sz="1600" dirty="0">
                    <a:latin typeface="Arial" panose="020B0604020202020204" pitchFamily="34" charset="0"/>
                    <a:cs typeface="Arial" panose="020B0604020202020204" pitchFamily="34" charset="0"/>
                  </a:rPr>
                  <a:t>Favre-filtered LES equations for mass, momentum and total enthalpy</a:t>
                </a:r>
              </a:p>
              <a:p>
                <a14:m>
                  <m:oMath xmlns:m="http://schemas.openxmlformats.org/officeDocument/2006/math">
                    <m:sSub>
                      <m:sSubPr>
                        <m:ctrlPr>
                          <a:rPr lang="en-GB" sz="1600" b="0" i="1" smtClean="0">
                            <a:latin typeface="Cambria Math" panose="02040503050406030204" pitchFamily="18" charset="0"/>
                            <a:cs typeface="Arial" panose="020B0604020202020204" pitchFamily="34" charset="0"/>
                          </a:rPr>
                        </m:ctrlPr>
                      </m:sSubPr>
                      <m:e>
                        <m:r>
                          <a:rPr lang="en-GB" sz="1600" b="0" i="1" smtClean="0">
                            <a:latin typeface="Cambria Math" panose="02040503050406030204" pitchFamily="18" charset="0"/>
                            <a:cs typeface="Arial" panose="020B0604020202020204" pitchFamily="34" charset="0"/>
                          </a:rPr>
                          <m:t>𝜇</m:t>
                        </m:r>
                      </m:e>
                      <m:sub>
                        <m:r>
                          <a:rPr lang="en-GB" sz="1600" b="0" i="1" smtClean="0">
                            <a:latin typeface="Cambria Math" panose="02040503050406030204" pitchFamily="18" charset="0"/>
                            <a:cs typeface="Arial" panose="020B0604020202020204" pitchFamily="34" charset="0"/>
                          </a:rPr>
                          <m:t>𝑡</m:t>
                        </m:r>
                      </m:sub>
                    </m:sSub>
                    <m:r>
                      <a:rPr lang="en-GB" sz="1600" b="0" i="1" smtClean="0">
                        <a:latin typeface="Cambria Math" panose="02040503050406030204" pitchFamily="18" charset="0"/>
                        <a:cs typeface="Arial" panose="020B0604020202020204" pitchFamily="34" charset="0"/>
                      </a:rPr>
                      <m:t>=</m:t>
                    </m:r>
                    <m:sSub>
                      <m:sSubPr>
                        <m:ctrlPr>
                          <a:rPr lang="en-GB" sz="1600" b="0" i="1" smtClean="0">
                            <a:latin typeface="Cambria Math" panose="02040503050406030204" pitchFamily="18" charset="0"/>
                            <a:cs typeface="Arial" panose="020B0604020202020204" pitchFamily="34" charset="0"/>
                          </a:rPr>
                        </m:ctrlPr>
                      </m:sSubPr>
                      <m:e>
                        <m:r>
                          <a:rPr lang="en-GB" sz="1600" b="0" i="1" smtClean="0">
                            <a:latin typeface="Cambria Math" panose="02040503050406030204" pitchFamily="18" charset="0"/>
                            <a:cs typeface="Arial" panose="020B0604020202020204" pitchFamily="34" charset="0"/>
                          </a:rPr>
                          <m:t>𝐶</m:t>
                        </m:r>
                      </m:e>
                      <m:sub>
                        <m:r>
                          <a:rPr lang="en-GB" sz="1600" b="0" i="1" smtClean="0">
                            <a:latin typeface="Cambria Math" panose="02040503050406030204" pitchFamily="18" charset="0"/>
                            <a:cs typeface="Arial" panose="020B0604020202020204" pitchFamily="34" charset="0"/>
                          </a:rPr>
                          <m:t>𝑘</m:t>
                        </m:r>
                      </m:sub>
                    </m:sSub>
                    <m:acc>
                      <m:accPr>
                        <m:chr m:val="̅"/>
                        <m:ctrlPr>
                          <a:rPr lang="en-GB" sz="1600" b="0" i="1" smtClean="0">
                            <a:latin typeface="Cambria Math" panose="02040503050406030204" pitchFamily="18" charset="0"/>
                            <a:cs typeface="Arial" panose="020B0604020202020204" pitchFamily="34" charset="0"/>
                          </a:rPr>
                        </m:ctrlPr>
                      </m:accPr>
                      <m:e>
                        <m:r>
                          <a:rPr lang="en-GB" sz="1600" b="0" i="1" smtClean="0">
                            <a:latin typeface="Cambria Math" panose="02040503050406030204" pitchFamily="18" charset="0"/>
                            <a:cs typeface="Arial" panose="020B0604020202020204" pitchFamily="34" charset="0"/>
                          </a:rPr>
                          <m:t>𝜌</m:t>
                        </m:r>
                      </m:e>
                    </m:acc>
                    <m:r>
                      <m:rPr>
                        <m:sty m:val="p"/>
                      </m:rPr>
                      <a:rPr lang="en-GB" sz="1600" b="0" i="0" smtClean="0">
                        <a:latin typeface="Cambria Math" panose="02040503050406030204" pitchFamily="18" charset="0"/>
                        <a:cs typeface="Arial" panose="020B0604020202020204" pitchFamily="34" charset="0"/>
                      </a:rPr>
                      <m:t>Δ</m:t>
                    </m:r>
                    <m:rad>
                      <m:radPr>
                        <m:degHide m:val="on"/>
                        <m:ctrlPr>
                          <a:rPr lang="en-GB" sz="1600" b="0" i="1" smtClean="0">
                            <a:latin typeface="Cambria Math" panose="02040503050406030204" pitchFamily="18" charset="0"/>
                            <a:cs typeface="Arial" panose="020B0604020202020204" pitchFamily="34" charset="0"/>
                          </a:rPr>
                        </m:ctrlPr>
                      </m:radPr>
                      <m:deg/>
                      <m:e>
                        <m:sSub>
                          <m:sSubPr>
                            <m:ctrlPr>
                              <a:rPr lang="en-GB" sz="1600" b="0" i="1" smtClean="0">
                                <a:latin typeface="Cambria Math" panose="02040503050406030204" pitchFamily="18" charset="0"/>
                                <a:cs typeface="Arial" panose="020B0604020202020204" pitchFamily="34" charset="0"/>
                              </a:rPr>
                            </m:ctrlPr>
                          </m:sSubPr>
                          <m:e>
                            <m:r>
                              <a:rPr lang="en-GB" sz="1600" b="0" i="1" smtClean="0">
                                <a:latin typeface="Cambria Math" panose="02040503050406030204" pitchFamily="18" charset="0"/>
                                <a:cs typeface="Arial" panose="020B0604020202020204" pitchFamily="34" charset="0"/>
                              </a:rPr>
                              <m:t>𝑘</m:t>
                            </m:r>
                          </m:e>
                          <m:sub>
                            <m:r>
                              <a:rPr lang="en-GB" sz="1600" b="0" i="1" smtClean="0">
                                <a:latin typeface="Cambria Math" panose="02040503050406030204" pitchFamily="18" charset="0"/>
                                <a:cs typeface="Arial" panose="020B0604020202020204" pitchFamily="34" charset="0"/>
                              </a:rPr>
                              <m:t>𝑠𝑔𝑠</m:t>
                            </m:r>
                          </m:sub>
                        </m:sSub>
                      </m:e>
                    </m:rad>
                  </m:oMath>
                </a14:m>
                <a:r>
                  <a:rPr lang="en-US" sz="1600" dirty="0">
                    <a:latin typeface="Arial" panose="020B0604020202020204" pitchFamily="34" charset="0"/>
                    <a:cs typeface="Arial" panose="020B0604020202020204" pitchFamily="34" charset="0"/>
                  </a:rPr>
                  <a:t>, with </a:t>
                </a:r>
                <a14:m>
                  <m:oMath xmlns:m="http://schemas.openxmlformats.org/officeDocument/2006/math">
                    <m:sSub>
                      <m:sSubPr>
                        <m:ctrlPr>
                          <a:rPr lang="en-GB" sz="1600" i="1">
                            <a:latin typeface="Cambria Math" panose="02040503050406030204" pitchFamily="18" charset="0"/>
                            <a:cs typeface="Arial" panose="020B0604020202020204" pitchFamily="34" charset="0"/>
                          </a:rPr>
                        </m:ctrlPr>
                      </m:sSubPr>
                      <m:e>
                        <m:r>
                          <a:rPr lang="en-GB" sz="1600" i="1">
                            <a:latin typeface="Cambria Math" panose="02040503050406030204" pitchFamily="18" charset="0"/>
                            <a:cs typeface="Arial" panose="020B0604020202020204" pitchFamily="34" charset="0"/>
                          </a:rPr>
                          <m:t>𝑘</m:t>
                        </m:r>
                      </m:e>
                      <m:sub>
                        <m:r>
                          <a:rPr lang="en-GB" sz="1600" i="1">
                            <a:latin typeface="Cambria Math" panose="02040503050406030204" pitchFamily="18" charset="0"/>
                            <a:cs typeface="Arial" panose="020B0604020202020204" pitchFamily="34" charset="0"/>
                          </a:rPr>
                          <m:t>𝑠𝑔𝑠</m:t>
                        </m:r>
                      </m:sub>
                    </m:sSub>
                  </m:oMath>
                </a14:m>
                <a:r>
                  <a:rPr lang="en-US" sz="1600" dirty="0">
                    <a:latin typeface="Arial" panose="020B0604020202020204" pitchFamily="34" charset="0"/>
                    <a:cs typeface="Arial" panose="020B0604020202020204" pitchFamily="34" charset="0"/>
                  </a:rPr>
                  <a:t> transport equation</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Turbulence-chemistry interactions via presumed PDF (beta functions)</a:t>
                </a:r>
              </a:p>
              <a:p>
                <a:r>
                  <a:rPr lang="en-US" sz="1600" dirty="0">
                    <a:latin typeface="Arial" panose="020B0604020202020204" pitchFamily="34" charset="0"/>
                    <a:cs typeface="Arial" panose="020B0604020202020204" pitchFamily="34" charset="0"/>
                  </a:rPr>
                  <a:t>Database of unstrained premixed flamelets (GRI 3.0)</a:t>
                </a:r>
              </a:p>
              <a:p>
                <a:r>
                  <a:rPr lang="en-US" sz="1600" dirty="0">
                    <a:latin typeface="Arial" panose="020B0604020202020204" pitchFamily="34" charset="0"/>
                    <a:cs typeface="Arial" panose="020B0604020202020204" pitchFamily="34" charset="0"/>
                  </a:rPr>
                  <a:t>Transport equations for combustion variables </a:t>
                </a:r>
                <a14:m>
                  <m:oMath xmlns:m="http://schemas.openxmlformats.org/officeDocument/2006/math">
                    <m:r>
                      <a:rPr lang="en-GB" sz="1600" b="0" i="1" smtClean="0">
                        <a:latin typeface="Cambria Math" panose="02040503050406030204" pitchFamily="18" charset="0"/>
                        <a:cs typeface="Arial" panose="020B0604020202020204" pitchFamily="34" charset="0"/>
                      </a:rPr>
                      <m:t>𝜙</m:t>
                    </m:r>
                    <m:r>
                      <a:rPr lang="en-GB" sz="1600" b="0" i="1" smtClean="0">
                        <a:latin typeface="Cambria Math" panose="02040503050406030204" pitchFamily="18" charset="0"/>
                        <a:cs typeface="Arial" panose="020B0604020202020204" pitchFamily="34" charset="0"/>
                      </a:rPr>
                      <m:t>={</m:t>
                    </m:r>
                    <m:acc>
                      <m:accPr>
                        <m:chr m:val="̃"/>
                        <m:ctrlPr>
                          <a:rPr lang="en-GB" sz="1600" b="0" i="1" smtClean="0">
                            <a:latin typeface="Cambria Math" panose="02040503050406030204" pitchFamily="18" charset="0"/>
                            <a:cs typeface="Arial" panose="020B0604020202020204" pitchFamily="34" charset="0"/>
                          </a:rPr>
                        </m:ctrlPr>
                      </m:accPr>
                      <m:e>
                        <m:r>
                          <a:rPr lang="en-GB" sz="1600" b="0" i="1" smtClean="0">
                            <a:latin typeface="Cambria Math" panose="02040503050406030204" pitchFamily="18" charset="0"/>
                            <a:cs typeface="Arial" panose="020B0604020202020204" pitchFamily="34" charset="0"/>
                          </a:rPr>
                          <m:t>𝑐</m:t>
                        </m:r>
                      </m:e>
                    </m:acc>
                    <m:r>
                      <a:rPr lang="en-GB" sz="1600" b="0" i="1" smtClean="0">
                        <a:latin typeface="Cambria Math" panose="02040503050406030204" pitchFamily="18" charset="0"/>
                        <a:cs typeface="Arial" panose="020B0604020202020204" pitchFamily="34" charset="0"/>
                      </a:rPr>
                      <m:t>,</m:t>
                    </m:r>
                    <m:acc>
                      <m:accPr>
                        <m:chr m:val="̃"/>
                        <m:ctrlPr>
                          <a:rPr lang="en-GB" sz="1600" i="1">
                            <a:latin typeface="Cambria Math" panose="02040503050406030204" pitchFamily="18" charset="0"/>
                            <a:cs typeface="Arial" panose="020B0604020202020204" pitchFamily="34" charset="0"/>
                          </a:rPr>
                        </m:ctrlPr>
                      </m:accPr>
                      <m:e>
                        <m:sSup>
                          <m:sSupPr>
                            <m:ctrlPr>
                              <a:rPr lang="en-GB" sz="1600" b="0" i="1" smtClean="0">
                                <a:latin typeface="Cambria Math" panose="02040503050406030204" pitchFamily="18" charset="0"/>
                                <a:cs typeface="Arial" panose="020B0604020202020204" pitchFamily="34" charset="0"/>
                              </a:rPr>
                            </m:ctrlPr>
                          </m:sSupPr>
                          <m:e>
                            <m:r>
                              <a:rPr lang="en-GB" sz="1600" i="1">
                                <a:latin typeface="Cambria Math" panose="02040503050406030204" pitchFamily="18" charset="0"/>
                                <a:cs typeface="Arial" panose="020B0604020202020204" pitchFamily="34" charset="0"/>
                              </a:rPr>
                              <m:t>𝑐</m:t>
                            </m:r>
                          </m:e>
                          <m:sup>
                            <m:r>
                              <a:rPr lang="en-GB" sz="1600" b="0" i="1" smtClean="0">
                                <a:latin typeface="Cambria Math" panose="02040503050406030204" pitchFamily="18" charset="0"/>
                                <a:cs typeface="Arial" panose="020B0604020202020204" pitchFamily="34" charset="0"/>
                              </a:rPr>
                              <m:t>′′</m:t>
                            </m:r>
                          </m:sup>
                        </m:sSup>
                      </m:e>
                    </m:acc>
                    <m:r>
                      <a:rPr lang="en-GB" sz="1600" b="0" i="1" smtClean="0">
                        <a:latin typeface="Cambria Math" panose="02040503050406030204" pitchFamily="18" charset="0"/>
                        <a:cs typeface="Arial" panose="020B0604020202020204" pitchFamily="34" charset="0"/>
                      </a:rPr>
                      <m:t>,</m:t>
                    </m:r>
                    <m:acc>
                      <m:accPr>
                        <m:chr m:val="̃"/>
                        <m:ctrlPr>
                          <a:rPr lang="en-GB" sz="1600" i="1">
                            <a:latin typeface="Cambria Math" panose="02040503050406030204" pitchFamily="18" charset="0"/>
                            <a:cs typeface="Arial" panose="020B0604020202020204" pitchFamily="34" charset="0"/>
                          </a:rPr>
                        </m:ctrlPr>
                      </m:accPr>
                      <m:e>
                        <m:r>
                          <a:rPr lang="en-GB" sz="1600" b="0" i="1" smtClean="0">
                            <a:latin typeface="Cambria Math" panose="02040503050406030204" pitchFamily="18" charset="0"/>
                            <a:cs typeface="Arial" panose="020B0604020202020204" pitchFamily="34" charset="0"/>
                          </a:rPr>
                          <m:t>𝑍</m:t>
                        </m:r>
                      </m:e>
                    </m:acc>
                    <m:r>
                      <a:rPr lang="en-GB" sz="1600" i="1">
                        <a:latin typeface="Cambria Math" panose="02040503050406030204" pitchFamily="18" charset="0"/>
                        <a:cs typeface="Arial" panose="020B0604020202020204" pitchFamily="34" charset="0"/>
                      </a:rPr>
                      <m:t>,</m:t>
                    </m:r>
                    <m:acc>
                      <m:accPr>
                        <m:chr m:val="̃"/>
                        <m:ctrlPr>
                          <a:rPr lang="en-GB" sz="1600" i="1">
                            <a:latin typeface="Cambria Math" panose="02040503050406030204" pitchFamily="18" charset="0"/>
                            <a:cs typeface="Arial" panose="020B0604020202020204" pitchFamily="34" charset="0"/>
                          </a:rPr>
                        </m:ctrlPr>
                      </m:accPr>
                      <m:e>
                        <m:sSup>
                          <m:sSupPr>
                            <m:ctrlPr>
                              <a:rPr lang="en-GB" sz="1600" i="1">
                                <a:latin typeface="Cambria Math" panose="02040503050406030204" pitchFamily="18" charset="0"/>
                                <a:cs typeface="Arial" panose="020B0604020202020204" pitchFamily="34" charset="0"/>
                              </a:rPr>
                            </m:ctrlPr>
                          </m:sSupPr>
                          <m:e>
                            <m:r>
                              <a:rPr lang="en-GB" sz="1600" b="0" i="1" smtClean="0">
                                <a:latin typeface="Cambria Math" panose="02040503050406030204" pitchFamily="18" charset="0"/>
                                <a:cs typeface="Arial" panose="020B0604020202020204" pitchFamily="34" charset="0"/>
                              </a:rPr>
                              <m:t>𝑍</m:t>
                            </m:r>
                          </m:e>
                          <m:sup>
                            <m:r>
                              <a:rPr lang="en-GB" sz="1600" i="1">
                                <a:latin typeface="Cambria Math" panose="02040503050406030204" pitchFamily="18" charset="0"/>
                                <a:cs typeface="Arial" panose="020B0604020202020204" pitchFamily="34" charset="0"/>
                              </a:rPr>
                              <m:t>′′</m:t>
                            </m:r>
                          </m:sup>
                        </m:sSup>
                      </m:e>
                    </m:acc>
                    <m:r>
                      <a:rPr lang="en-GB" sz="1600" b="0" i="1" smtClean="0">
                        <a:latin typeface="Cambria Math" panose="02040503050406030204" pitchFamily="18" charset="0"/>
                        <a:cs typeface="Arial" panose="020B0604020202020204" pitchFamily="34" charset="0"/>
                      </a:rPr>
                      <m:t>}</m:t>
                    </m:r>
                  </m:oMath>
                </a14:m>
                <a:r>
                  <a:rPr lang="en-US" sz="1600" dirty="0">
                    <a:latin typeface="Arial" panose="020B0604020202020204" pitchFamily="34" charset="0"/>
                    <a:cs typeface="Arial" panose="020B0604020202020204" pitchFamily="34" charset="0"/>
                  </a:rPr>
                  <a:t>:</a:t>
                </a:r>
              </a:p>
              <a:p>
                <a:pPr marL="0" indent="0">
                  <a:buNone/>
                </a:pP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mc:Choice>
        <mc:Fallback xmlns="">
          <p:sp>
            <p:nvSpPr>
              <p:cNvPr id="9" name="Subtitle 4">
                <a:extLst>
                  <a:ext uri="{FF2B5EF4-FFF2-40B4-BE49-F238E27FC236}">
                    <a16:creationId xmlns:a16="http://schemas.microsoft.com/office/drawing/2014/main" id="{AA826C67-E140-4E8F-B26E-07D65488281A}"/>
                  </a:ext>
                </a:extLst>
              </p:cNvPr>
              <p:cNvSpPr>
                <a:spLocks noGrp="1" noRot="1" noChangeAspect="1" noMove="1" noResize="1" noEditPoints="1" noAdjustHandles="1" noChangeArrowheads="1" noChangeShapeType="1" noTextEdit="1"/>
              </p:cNvSpPr>
              <p:nvPr>
                <p:ph idx="1"/>
              </p:nvPr>
            </p:nvSpPr>
            <p:spPr>
              <a:xfrm>
                <a:off x="618308" y="1286148"/>
                <a:ext cx="7811589" cy="4992728"/>
              </a:xfrm>
              <a:blipFill>
                <a:blip r:embed="rId6"/>
                <a:stretch>
                  <a:fillRect l="-156" t="-122"/>
                </a:stretch>
              </a:blipFill>
            </p:spPr>
            <p:txBody>
              <a:bodyPr/>
              <a:lstStyle/>
              <a:p>
                <a:r>
                  <a:rPr lang="en-GB">
                    <a:noFill/>
                  </a:rPr>
                  <a:t> </a:t>
                </a:r>
              </a:p>
            </p:txBody>
          </p:sp>
        </mc:Fallback>
      </mc:AlternateContent>
      <p:pic>
        <p:nvPicPr>
          <p:cNvPr id="15" name="Picture 14">
            <a:extLst>
              <a:ext uri="{FF2B5EF4-FFF2-40B4-BE49-F238E27FC236}">
                <a16:creationId xmlns:a16="http://schemas.microsoft.com/office/drawing/2014/main" id="{0CED85B1-AD70-4167-AAC8-5E94BA3BE106}"/>
              </a:ext>
            </a:extLst>
          </p:cNvPr>
          <p:cNvPicPr>
            <a:picLocks noChangeAspect="1"/>
          </p:cNvPicPr>
          <p:nvPr>
            <p:custDataLst>
              <p:tags r:id="rId1"/>
            </p:custDataLst>
          </p:nvPr>
        </p:nvPicPr>
        <p:blipFill>
          <a:blip r:embed="rId7"/>
          <a:stretch>
            <a:fillRect/>
          </a:stretch>
        </p:blipFill>
        <p:spPr>
          <a:xfrm>
            <a:off x="618308" y="3688959"/>
            <a:ext cx="5597865" cy="1560377"/>
          </a:xfrm>
          <a:prstGeom prst="rect">
            <a:avLst/>
          </a:prstGeom>
        </p:spPr>
      </p:pic>
      <p:pic>
        <p:nvPicPr>
          <p:cNvPr id="30" name="Picture 29">
            <a:extLst>
              <a:ext uri="{FF2B5EF4-FFF2-40B4-BE49-F238E27FC236}">
                <a16:creationId xmlns:a16="http://schemas.microsoft.com/office/drawing/2014/main" id="{F249E60F-6829-4326-9B08-67182452F9E2}"/>
              </a:ext>
            </a:extLst>
          </p:cNvPr>
          <p:cNvPicPr>
            <a:picLocks noChangeAspect="1"/>
          </p:cNvPicPr>
          <p:nvPr>
            <p:custDataLst>
              <p:tags r:id="rId2"/>
            </p:custDataLst>
          </p:nvPr>
        </p:nvPicPr>
        <p:blipFill>
          <a:blip r:embed="rId8"/>
          <a:stretch>
            <a:fillRect/>
          </a:stretch>
        </p:blipFill>
        <p:spPr>
          <a:xfrm>
            <a:off x="3728121" y="5393718"/>
            <a:ext cx="4383603" cy="491364"/>
          </a:xfrm>
          <a:prstGeom prst="rect">
            <a:avLst/>
          </a:prstGeom>
          <a:ln>
            <a:solidFill>
              <a:srgbClr val="FF0000"/>
            </a:solidFill>
          </a:ln>
        </p:spPr>
      </p:pic>
      <p:pic>
        <p:nvPicPr>
          <p:cNvPr id="14" name="Picture 13">
            <a:extLst>
              <a:ext uri="{FF2B5EF4-FFF2-40B4-BE49-F238E27FC236}">
                <a16:creationId xmlns:a16="http://schemas.microsoft.com/office/drawing/2014/main" id="{C477EF70-DBF1-4CBB-AF9E-067BF2CCDE40}"/>
              </a:ext>
            </a:extLst>
          </p:cNvPr>
          <p:cNvPicPr>
            <a:picLocks noChangeAspect="1"/>
          </p:cNvPicPr>
          <p:nvPr>
            <p:custDataLst>
              <p:tags r:id="rId3"/>
            </p:custDataLst>
          </p:nvPr>
        </p:nvPicPr>
        <p:blipFill>
          <a:blip r:embed="rId9"/>
          <a:stretch>
            <a:fillRect/>
          </a:stretch>
        </p:blipFill>
        <p:spPr>
          <a:xfrm>
            <a:off x="6256129" y="4854139"/>
            <a:ext cx="1740249" cy="234308"/>
          </a:xfrm>
          <a:prstGeom prst="rect">
            <a:avLst/>
          </a:prstGeom>
          <a:ln>
            <a:solidFill>
              <a:srgbClr val="0070C0"/>
            </a:solidFill>
          </a:ln>
        </p:spPr>
      </p:pic>
      <p:cxnSp>
        <p:nvCxnSpPr>
          <p:cNvPr id="16" name="Connector: Elbow 15">
            <a:extLst>
              <a:ext uri="{FF2B5EF4-FFF2-40B4-BE49-F238E27FC236}">
                <a16:creationId xmlns:a16="http://schemas.microsoft.com/office/drawing/2014/main" id="{D7D7E677-8EC3-470C-95C5-7AEA474086CB}"/>
              </a:ext>
            </a:extLst>
          </p:cNvPr>
          <p:cNvCxnSpPr>
            <a:cxnSpLocks/>
          </p:cNvCxnSpPr>
          <p:nvPr/>
        </p:nvCxnSpPr>
        <p:spPr>
          <a:xfrm flipV="1">
            <a:off x="4275908" y="4953895"/>
            <a:ext cx="1960243" cy="41667"/>
          </a:xfrm>
          <a:prstGeom prst="bentConnector3">
            <a:avLst>
              <a:gd name="adj1" fmla="val -6"/>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4EFA5461-577E-41F8-BCE3-18DF774AAC53}"/>
              </a:ext>
            </a:extLst>
          </p:cNvPr>
          <p:cNvCxnSpPr>
            <a:cxnSpLocks/>
          </p:cNvCxnSpPr>
          <p:nvPr/>
        </p:nvCxnSpPr>
        <p:spPr>
          <a:xfrm>
            <a:off x="3143084" y="5196998"/>
            <a:ext cx="575847" cy="448500"/>
          </a:xfrm>
          <a:prstGeom prst="bentConnector3">
            <a:avLst>
              <a:gd name="adj1" fmla="val -145"/>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BE7B1FF-CB4B-4A17-9E36-74E32179F316}"/>
              </a:ext>
            </a:extLst>
          </p:cNvPr>
          <p:cNvCxnSpPr/>
          <p:nvPr/>
        </p:nvCxnSpPr>
        <p:spPr>
          <a:xfrm>
            <a:off x="316610" y="6471651"/>
            <a:ext cx="85107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E68A0FB-4AD9-42DF-8B4F-43295A927DEF}"/>
              </a:ext>
            </a:extLst>
          </p:cNvPr>
          <p:cNvSpPr txBox="1"/>
          <p:nvPr/>
        </p:nvSpPr>
        <p:spPr>
          <a:xfrm>
            <a:off x="316610" y="5870167"/>
            <a:ext cx="4409349" cy="646331"/>
          </a:xfrm>
          <a:prstGeom prst="rect">
            <a:avLst/>
          </a:prstGeom>
          <a:noFill/>
        </p:spPr>
        <p:txBody>
          <a:bodyPr wrap="none" rtlCol="0">
            <a:spAutoFit/>
          </a:bodyPr>
          <a:lstStyle/>
          <a:p>
            <a:r>
              <a:rPr lang="en-GB" sz="1200" baseline="30000" dirty="0">
                <a:solidFill>
                  <a:schemeClr val="tx1">
                    <a:lumMod val="50000"/>
                    <a:lumOff val="50000"/>
                  </a:schemeClr>
                </a:solidFill>
              </a:rPr>
              <a:t>4</a:t>
            </a:r>
            <a:r>
              <a:rPr lang="en-GB" sz="1200" dirty="0">
                <a:solidFill>
                  <a:schemeClr val="tx1">
                    <a:lumMod val="50000"/>
                    <a:lumOff val="50000"/>
                  </a:schemeClr>
                </a:solidFill>
              </a:rPr>
              <a:t> Dunstan </a:t>
            </a:r>
            <a:r>
              <a:rPr lang="en-GB" sz="1200" i="1" dirty="0">
                <a:solidFill>
                  <a:schemeClr val="tx1">
                    <a:lumMod val="50000"/>
                    <a:lumOff val="50000"/>
                  </a:schemeClr>
                </a:solidFill>
              </a:rPr>
              <a:t>et al.</a:t>
            </a:r>
            <a:r>
              <a:rPr lang="en-GB" sz="1200" dirty="0">
                <a:solidFill>
                  <a:schemeClr val="tx1">
                    <a:lumMod val="50000"/>
                    <a:lumOff val="50000"/>
                  </a:schemeClr>
                </a:solidFill>
              </a:rPr>
              <a:t>, </a:t>
            </a:r>
            <a:r>
              <a:rPr lang="en-GB" sz="1200" i="1" dirty="0">
                <a:solidFill>
                  <a:schemeClr val="tx1">
                    <a:lumMod val="50000"/>
                    <a:lumOff val="50000"/>
                  </a:schemeClr>
                </a:solidFill>
              </a:rPr>
              <a:t>Proc. Combust. Inst.</a:t>
            </a:r>
            <a:r>
              <a:rPr lang="en-GB" sz="1200" dirty="0">
                <a:solidFill>
                  <a:schemeClr val="tx1">
                    <a:lumMod val="50000"/>
                    <a:lumOff val="50000"/>
                  </a:schemeClr>
                </a:solidFill>
              </a:rPr>
              <a:t> 34 (2013) 1193—1201</a:t>
            </a:r>
          </a:p>
          <a:p>
            <a:r>
              <a:rPr lang="en-GB" sz="1200" baseline="30000" dirty="0">
                <a:solidFill>
                  <a:schemeClr val="tx1">
                    <a:lumMod val="50000"/>
                    <a:lumOff val="50000"/>
                  </a:schemeClr>
                </a:solidFill>
              </a:rPr>
              <a:t>5</a:t>
            </a:r>
            <a:r>
              <a:rPr lang="en-GB" sz="1200" dirty="0">
                <a:solidFill>
                  <a:schemeClr val="tx1">
                    <a:lumMod val="50000"/>
                    <a:lumOff val="50000"/>
                  </a:schemeClr>
                </a:solidFill>
              </a:rPr>
              <a:t> Langella </a:t>
            </a:r>
            <a:r>
              <a:rPr lang="en-GB" sz="1200" i="1" dirty="0">
                <a:solidFill>
                  <a:schemeClr val="tx1">
                    <a:lumMod val="50000"/>
                    <a:lumOff val="50000"/>
                  </a:schemeClr>
                </a:solidFill>
              </a:rPr>
              <a:t>et al.</a:t>
            </a:r>
            <a:r>
              <a:rPr lang="en-GB" sz="1200" dirty="0">
                <a:solidFill>
                  <a:schemeClr val="tx1">
                    <a:lumMod val="50000"/>
                    <a:lumOff val="50000"/>
                  </a:schemeClr>
                </a:solidFill>
              </a:rPr>
              <a:t>, </a:t>
            </a:r>
            <a:r>
              <a:rPr lang="en-GB" sz="1200" i="1" dirty="0">
                <a:solidFill>
                  <a:schemeClr val="tx1">
                    <a:lumMod val="50000"/>
                    <a:lumOff val="50000"/>
                  </a:schemeClr>
                </a:solidFill>
              </a:rPr>
              <a:t>Combust. Theory Model. </a:t>
            </a:r>
            <a:r>
              <a:rPr lang="en-GB" sz="1200" dirty="0">
                <a:solidFill>
                  <a:schemeClr val="tx1">
                    <a:lumMod val="50000"/>
                    <a:lumOff val="50000"/>
                  </a:schemeClr>
                </a:solidFill>
              </a:rPr>
              <a:t>19 (5) (2015) 628--656</a:t>
            </a:r>
          </a:p>
          <a:p>
            <a:r>
              <a:rPr lang="en-GB" sz="1200" baseline="30000" dirty="0">
                <a:solidFill>
                  <a:schemeClr val="tx1">
                    <a:lumMod val="50000"/>
                    <a:lumOff val="50000"/>
                  </a:schemeClr>
                </a:solidFill>
              </a:rPr>
              <a:t>6</a:t>
            </a:r>
            <a:r>
              <a:rPr lang="en-GB" sz="1200" dirty="0">
                <a:solidFill>
                  <a:schemeClr val="tx1">
                    <a:lumMod val="50000"/>
                    <a:lumOff val="50000"/>
                  </a:schemeClr>
                </a:solidFill>
              </a:rPr>
              <a:t> Langella </a:t>
            </a:r>
            <a:r>
              <a:rPr lang="en-GB" sz="1200" i="1" dirty="0">
                <a:solidFill>
                  <a:schemeClr val="tx1">
                    <a:lumMod val="50000"/>
                    <a:lumOff val="50000"/>
                  </a:schemeClr>
                </a:solidFill>
              </a:rPr>
              <a:t>et al.</a:t>
            </a:r>
            <a:r>
              <a:rPr lang="en-GB" sz="1200" dirty="0">
                <a:solidFill>
                  <a:schemeClr val="tx1">
                    <a:lumMod val="50000"/>
                    <a:lumOff val="50000"/>
                  </a:schemeClr>
                </a:solidFill>
              </a:rPr>
              <a:t>, </a:t>
            </a:r>
            <a:r>
              <a:rPr lang="en-GB" sz="1200" i="1" dirty="0">
                <a:solidFill>
                  <a:schemeClr val="tx1">
                    <a:lumMod val="50000"/>
                    <a:lumOff val="50000"/>
                  </a:schemeClr>
                </a:solidFill>
              </a:rPr>
              <a:t>Combust. Flame </a:t>
            </a:r>
            <a:r>
              <a:rPr lang="en-GB" sz="1200" dirty="0">
                <a:solidFill>
                  <a:schemeClr val="tx1">
                    <a:lumMod val="50000"/>
                    <a:lumOff val="50000"/>
                  </a:schemeClr>
                </a:solidFill>
              </a:rPr>
              <a:t>173 (2015) 161---178</a:t>
            </a:r>
          </a:p>
        </p:txBody>
      </p:sp>
      <p:pic>
        <p:nvPicPr>
          <p:cNvPr id="2" name="Picture 1" descr="A picture containing drawing, food&#10;&#10;Description automatically generated">
            <a:extLst>
              <a:ext uri="{FF2B5EF4-FFF2-40B4-BE49-F238E27FC236}">
                <a16:creationId xmlns:a16="http://schemas.microsoft.com/office/drawing/2014/main" id="{04CBD1BE-FACB-4479-9A53-DBED78C0DC2D}"/>
              </a:ext>
            </a:extLst>
          </p:cNvPr>
          <p:cNvPicPr>
            <a:picLocks noChangeAspect="1"/>
          </p:cNvPicPr>
          <p:nvPr/>
        </p:nvPicPr>
        <p:blipFill>
          <a:blip r:embed="rId10"/>
          <a:stretch>
            <a:fillRect/>
          </a:stretch>
        </p:blipFill>
        <p:spPr>
          <a:xfrm>
            <a:off x="4987090" y="204461"/>
            <a:ext cx="2046697" cy="585355"/>
          </a:xfrm>
          <a:prstGeom prst="rect">
            <a:avLst/>
          </a:prstGeom>
        </p:spPr>
      </p:pic>
      <p:pic>
        <p:nvPicPr>
          <p:cNvPr id="3" name="Picture 2" descr="A close up of a sign&#10;&#10;Description automatically generated">
            <a:extLst>
              <a:ext uri="{FF2B5EF4-FFF2-40B4-BE49-F238E27FC236}">
                <a16:creationId xmlns:a16="http://schemas.microsoft.com/office/drawing/2014/main" id="{FFDB0B3C-153B-422A-9A20-79548E76A857}"/>
              </a:ext>
            </a:extLst>
          </p:cNvPr>
          <p:cNvPicPr>
            <a:picLocks noChangeAspect="1"/>
          </p:cNvPicPr>
          <p:nvPr/>
        </p:nvPicPr>
        <p:blipFill rotWithShape="1">
          <a:blip r:embed="rId11"/>
          <a:srcRect b="19817"/>
          <a:stretch/>
        </p:blipFill>
        <p:spPr>
          <a:xfrm>
            <a:off x="7126254" y="239932"/>
            <a:ext cx="1682942" cy="516962"/>
          </a:xfrm>
          <a:prstGeom prst="rect">
            <a:avLst/>
          </a:prstGeom>
        </p:spPr>
      </p:pic>
      <p:sp>
        <p:nvSpPr>
          <p:cNvPr id="5" name="TextBox 4">
            <a:extLst>
              <a:ext uri="{FF2B5EF4-FFF2-40B4-BE49-F238E27FC236}">
                <a16:creationId xmlns:a16="http://schemas.microsoft.com/office/drawing/2014/main" id="{B5E37421-83D2-4E95-B544-622F08ED4F62}"/>
              </a:ext>
            </a:extLst>
          </p:cNvPr>
          <p:cNvSpPr txBox="1"/>
          <p:nvPr/>
        </p:nvSpPr>
        <p:spPr>
          <a:xfrm>
            <a:off x="8111724" y="5671869"/>
            <a:ext cx="780768" cy="338554"/>
          </a:xfrm>
          <a:prstGeom prst="rect">
            <a:avLst/>
          </a:prstGeom>
          <a:noFill/>
        </p:spPr>
        <p:txBody>
          <a:bodyPr wrap="square">
            <a:spAutoFit/>
          </a:bodyPr>
          <a:lstStyle/>
          <a:p>
            <a:r>
              <a:rPr kumimoji="0" lang="en-US" sz="1600" b="0" i="0" u="none" strike="noStrike" kern="1200" cap="none" spc="0" normalizeH="0" baseline="3000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30000" noProof="0" dirty="0">
                <a:ln>
                  <a:noFill/>
                </a:ln>
                <a:solidFill>
                  <a:srgbClr val="00B0F0"/>
                </a:solidFill>
                <a:effectLst/>
                <a:uLnTx/>
                <a:uFillTx/>
                <a:latin typeface="Arial" panose="020B0604020202020204" pitchFamily="34" charset="0"/>
                <a:ea typeface="+mn-ea"/>
                <a:cs typeface="Arial" panose="020B0604020202020204" pitchFamily="34" charset="0"/>
              </a:rPr>
              <a:t>4,5,6,…</a:t>
            </a:r>
            <a:r>
              <a:rPr kumimoji="0" lang="en-US" sz="1600" b="0" i="0" u="none" strike="noStrike" kern="1200" cap="none" spc="0" normalizeH="0" baseline="3000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4692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5078" y="701160"/>
            <a:ext cx="6172200" cy="516962"/>
          </a:xfrm>
        </p:spPr>
        <p:txBody>
          <a:bodyPr>
            <a:noAutofit/>
          </a:bodyPr>
          <a:lstStyle/>
          <a:p>
            <a:r>
              <a:rPr lang="en-GB" sz="2800" b="1" cap="none" dirty="0" err="1">
                <a:latin typeface="Arial" panose="020B0604020202020204" pitchFamily="34" charset="0"/>
                <a:cs typeface="Arial" panose="020B0604020202020204" pitchFamily="34" charset="0"/>
              </a:rPr>
              <a:t>Lagrangian</a:t>
            </a:r>
            <a:r>
              <a:rPr lang="en-GB" sz="2800" b="1" cap="none" dirty="0">
                <a:latin typeface="Arial" panose="020B0604020202020204" pitchFamily="34" charset="0"/>
                <a:cs typeface="Arial" panose="020B0604020202020204" pitchFamily="34" charset="0"/>
              </a:rPr>
              <a:t> tracking</a:t>
            </a:r>
            <a:endParaRPr lang="en-US" sz="2800" b="1" cap="none" dirty="0">
              <a:latin typeface="Arial" panose="020B0604020202020204" pitchFamily="34" charset="0"/>
              <a:cs typeface="Arial" panose="020B0604020202020204" pitchFamily="34" charset="0"/>
            </a:endParaRPr>
          </a:p>
        </p:txBody>
      </p:sp>
      <p:sp>
        <p:nvSpPr>
          <p:cNvPr id="7" name="Footer Placeholder 2">
            <a:extLst>
              <a:ext uri="{FF2B5EF4-FFF2-40B4-BE49-F238E27FC236}">
                <a16:creationId xmlns:a16="http://schemas.microsoft.com/office/drawing/2014/main" id="{FDE854DD-D1E6-4132-ACDE-94F1C08121E3}"/>
              </a:ext>
            </a:extLst>
          </p:cNvPr>
          <p:cNvSpPr>
            <a:spLocks noGrp="1"/>
          </p:cNvSpPr>
          <p:nvPr>
            <p:ph type="ftr" sz="quarter" idx="11"/>
          </p:nvPr>
        </p:nvSpPr>
        <p:spPr>
          <a:xfrm>
            <a:off x="316610" y="6515196"/>
            <a:ext cx="7117461" cy="273844"/>
          </a:xfrm>
        </p:spPr>
        <p:txBody>
          <a:bodyPr/>
          <a:lstStyle/>
          <a:p>
            <a:r>
              <a:rPr lang="it-IT" sz="1100" cap="none" dirty="0">
                <a:latin typeface="Arial" panose="020B0604020202020204" pitchFamily="34" charset="0"/>
                <a:cs typeface="Arial" panose="020B0604020202020204" pitchFamily="34" charset="0"/>
              </a:rPr>
              <a:t>A. Soli, I. Langella, Z. X. Chen, </a:t>
            </a:r>
            <a:r>
              <a:rPr lang="it-IT" sz="1100" i="1" cap="none" dirty="0">
                <a:latin typeface="Arial" panose="020B0604020202020204" pitchFamily="34" charset="0"/>
                <a:cs typeface="Arial" panose="020B0604020202020204" pitchFamily="34" charset="0"/>
              </a:rPr>
              <a:t>UKCTRF Annual Meeting,</a:t>
            </a:r>
            <a:r>
              <a:rPr lang="it-IT" sz="1100" cap="none" dirty="0">
                <a:latin typeface="Arial" panose="020B0604020202020204" pitchFamily="34" charset="0"/>
                <a:cs typeface="Arial" panose="020B0604020202020204" pitchFamily="34" charset="0"/>
              </a:rPr>
              <a:t> 16th september 2020 </a:t>
            </a:r>
            <a:endParaRPr lang="en-US" sz="1100" cap="none"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9674B04D-1579-4F89-83A8-AE67119B5CCE}"/>
              </a:ext>
            </a:extLst>
          </p:cNvPr>
          <p:cNvSpPr>
            <a:spLocks noGrp="1"/>
          </p:cNvSpPr>
          <p:nvPr>
            <p:ph type="sldNum" sz="quarter" idx="12"/>
          </p:nvPr>
        </p:nvSpPr>
        <p:spPr>
          <a:xfrm>
            <a:off x="8038007" y="6517159"/>
            <a:ext cx="789383" cy="271881"/>
          </a:xfrm>
        </p:spPr>
        <p:txBody>
          <a:bodyPr/>
          <a:lstStyle/>
          <a:p>
            <a:fld id="{401CF334-2D5C-4859-84A6-CA7E6E43FAEB}" type="slidenum">
              <a:rPr lang="en-US" sz="1100">
                <a:latin typeface="Arial" panose="020B0604020202020204" pitchFamily="34" charset="0"/>
                <a:cs typeface="Arial" panose="020B0604020202020204" pitchFamily="34" charset="0"/>
              </a:rPr>
              <a:t>6</a:t>
            </a:fld>
            <a:endParaRPr lang="en-US" sz="11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43F3CE1F-D18E-40C3-857A-035E21826244}"/>
              </a:ext>
            </a:extLst>
          </p:cNvPr>
          <p:cNvCxnSpPr/>
          <p:nvPr/>
        </p:nvCxnSpPr>
        <p:spPr>
          <a:xfrm>
            <a:off x="316610" y="6471651"/>
            <a:ext cx="8510780" cy="0"/>
          </a:xfrm>
          <a:prstGeom prst="line">
            <a:avLst/>
          </a:prstGeom>
          <a:ln w="381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Subtitle 4">
                <a:extLst>
                  <a:ext uri="{FF2B5EF4-FFF2-40B4-BE49-F238E27FC236}">
                    <a16:creationId xmlns:a16="http://schemas.microsoft.com/office/drawing/2014/main" id="{41D9A8EB-2BC2-43D9-B77D-9665C9A6241C}"/>
                  </a:ext>
                </a:extLst>
              </p:cNvPr>
              <p:cNvSpPr>
                <a:spLocks noGrp="1"/>
              </p:cNvSpPr>
              <p:nvPr>
                <p:ph idx="1"/>
              </p:nvPr>
            </p:nvSpPr>
            <p:spPr>
              <a:xfrm>
                <a:off x="618308" y="1286148"/>
                <a:ext cx="7811589" cy="4992728"/>
              </a:xfrm>
            </p:spPr>
            <p:txBody>
              <a:bodyPr>
                <a:normAutofit/>
              </a:bodyPr>
              <a:lstStyle/>
              <a:p>
                <a:r>
                  <a:rPr lang="en-US" sz="1600" dirty="0">
                    <a:latin typeface="Arial" panose="020B0604020202020204" pitchFamily="34" charset="0"/>
                    <a:cs typeface="Arial" panose="020B0604020202020204" pitchFamily="34" charset="0"/>
                  </a:rPr>
                  <a:t>Massless </a:t>
                </a:r>
                <a:r>
                  <a:rPr lang="en-US" sz="1600" dirty="0" err="1">
                    <a:latin typeface="Arial" panose="020B0604020202020204" pitchFamily="34" charset="0"/>
                    <a:cs typeface="Arial" panose="020B0604020202020204" pitchFamily="34" charset="0"/>
                  </a:rPr>
                  <a:t>Lagrangian</a:t>
                </a:r>
                <a:r>
                  <a:rPr lang="en-US" sz="1600" dirty="0">
                    <a:latin typeface="Arial" panose="020B0604020202020204" pitchFamily="34" charset="0"/>
                    <a:cs typeface="Arial" panose="020B0604020202020204" pitchFamily="34" charset="0"/>
                  </a:rPr>
                  <a:t> particles injected periodically from burner mouth</a:t>
                </a:r>
              </a:p>
              <a:p>
                <a:r>
                  <a:rPr lang="en-US" sz="1600" dirty="0">
                    <a:latin typeface="Arial" panose="020B0604020202020204" pitchFamily="34" charset="0"/>
                    <a:cs typeface="Arial" panose="020B0604020202020204" pitchFamily="34" charset="0"/>
                  </a:rPr>
                  <a:t>Classified by:</a:t>
                </a:r>
              </a:p>
              <a:p>
                <a:pPr lvl="1"/>
                <a:r>
                  <a:rPr lang="en-US" sz="1600" dirty="0">
                    <a:latin typeface="Arial" panose="020B0604020202020204" pitchFamily="34" charset="0"/>
                    <a:cs typeface="Arial" panose="020B0604020202020204" pitchFamily="34" charset="0"/>
                  </a:rPr>
                  <a:t>origin (main vs pilot)</a:t>
                </a:r>
              </a:p>
              <a:p>
                <a:pPr lvl="1"/>
                <a:r>
                  <a:rPr lang="en-US" sz="1600" dirty="0">
                    <a:latin typeface="Arial" panose="020B0604020202020204" pitchFamily="34" charset="0"/>
                    <a:cs typeface="Arial" panose="020B0604020202020204" pitchFamily="34" charset="0"/>
                  </a:rPr>
                  <a:t>amount of fuel (reactants mixing vs co-flow mixing)</a:t>
                </a:r>
              </a:p>
              <a:p>
                <a:pPr lvl="1"/>
                <a:r>
                  <a:rPr lang="en-US" sz="1600" dirty="0">
                    <a:latin typeface="Arial" panose="020B0604020202020204" pitchFamily="34" charset="0"/>
                    <a:cs typeface="Arial" panose="020B0604020202020204" pitchFamily="34" charset="0"/>
                  </a:rPr>
                  <a:t>mixture fraction (in vs out of flammability limits)</a:t>
                </a:r>
              </a:p>
              <a:p>
                <a:pPr lvl="1"/>
                <a:r>
                  <a:rPr lang="en-US" sz="1600" dirty="0">
                    <a:latin typeface="Arial" panose="020B0604020202020204" pitchFamily="34" charset="0"/>
                    <a:cs typeface="Arial" panose="020B0604020202020204" pitchFamily="34" charset="0"/>
                  </a:rPr>
                  <a:t>burning status through reaction rate and threshold </a:t>
                </a:r>
                <a14:m>
                  <m:oMath xmlns:m="http://schemas.openxmlformats.org/officeDocument/2006/math">
                    <m:sSup>
                      <m:sSupPr>
                        <m:ctrlPr>
                          <a:rPr lang="en-GB" sz="1600" b="0" i="1" smtClean="0">
                            <a:latin typeface="Cambria Math" panose="02040503050406030204" pitchFamily="18" charset="0"/>
                            <a:ea typeface="Cambria Math" panose="02040503050406030204" pitchFamily="18" charset="0"/>
                            <a:cs typeface="Arial" panose="020B0604020202020204" pitchFamily="34" charset="0"/>
                          </a:rPr>
                        </m:ctrlPr>
                      </m:sSupPr>
                      <m:e>
                        <m:r>
                          <a:rPr lang="en-GB" sz="1600" b="0" i="1" smtClean="0">
                            <a:latin typeface="Cambria Math" panose="02040503050406030204" pitchFamily="18" charset="0"/>
                            <a:ea typeface="Cambria Math" panose="02040503050406030204" pitchFamily="18" charset="0"/>
                            <a:cs typeface="Arial" panose="020B0604020202020204" pitchFamily="34" charset="0"/>
                          </a:rPr>
                          <m:t>𝑐</m:t>
                        </m:r>
                      </m:e>
                      <m:sup>
                        <m:r>
                          <a:rPr lang="en-GB" sz="1600" b="0" i="1" smtClean="0">
                            <a:latin typeface="Cambria Math" panose="02040503050406030204" pitchFamily="18" charset="0"/>
                            <a:ea typeface="Cambria Math" panose="02040503050406030204" pitchFamily="18" charset="0"/>
                            <a:cs typeface="Arial" panose="020B0604020202020204" pitchFamily="34" charset="0"/>
                          </a:rPr>
                          <m:t>∗</m:t>
                        </m:r>
                      </m:sup>
                    </m:sSup>
                    <m:r>
                      <a:rPr lang="en-GB" sz="1600" b="0" i="1" smtClean="0">
                        <a:latin typeface="Cambria Math" panose="02040503050406030204" pitchFamily="18" charset="0"/>
                        <a:ea typeface="Cambria Math" panose="02040503050406030204" pitchFamily="18" charset="0"/>
                        <a:cs typeface="Arial" panose="020B0604020202020204" pitchFamily="34" charset="0"/>
                      </a:rPr>
                      <m:t>=0.4</m:t>
                    </m:r>
                  </m:oMath>
                </a14:m>
                <a:r>
                  <a:rPr lang="en-US" sz="1600" dirty="0">
                    <a:latin typeface="Cambria Math" panose="02040503050406030204" pitchFamily="18" charset="0"/>
                    <a:ea typeface="Cambria Math" panose="02040503050406030204" pitchFamily="18" charset="0"/>
                    <a:cs typeface="Arial" panose="020B0604020202020204" pitchFamily="34" charset="0"/>
                  </a:rPr>
                  <a:t> </a:t>
                </a:r>
                <a:r>
                  <a:rPr lang="en-US" sz="1600" baseline="30000" dirty="0">
                    <a:solidFill>
                      <a:prstClr val="black">
                        <a:lumMod val="75000"/>
                        <a:lumOff val="25000"/>
                      </a:prstClr>
                    </a:solidFill>
                    <a:latin typeface="Arial" panose="020B0604020202020204" pitchFamily="34" charset="0"/>
                    <a:cs typeface="Arial" panose="020B0604020202020204" pitchFamily="34" charset="0"/>
                  </a:rPr>
                  <a:t>[</a:t>
                </a:r>
                <a:r>
                  <a:rPr lang="en-US" sz="1600" baseline="30000" dirty="0">
                    <a:solidFill>
                      <a:srgbClr val="00B0F0"/>
                    </a:solidFill>
                    <a:latin typeface="Arial" panose="020B0604020202020204" pitchFamily="34" charset="0"/>
                    <a:cs typeface="Arial" panose="020B0604020202020204" pitchFamily="34" charset="0"/>
                  </a:rPr>
                  <a:t>7</a:t>
                </a:r>
                <a:r>
                  <a:rPr lang="en-US" sz="1600" baseline="30000" dirty="0">
                    <a:solidFill>
                      <a:prstClr val="black">
                        <a:lumMod val="75000"/>
                        <a:lumOff val="25000"/>
                      </a:prstClr>
                    </a:solidFill>
                    <a:latin typeface="Arial" panose="020B0604020202020204" pitchFamily="34" charset="0"/>
                    <a:cs typeface="Arial" panose="020B0604020202020204" pitchFamily="34" charset="0"/>
                  </a:rPr>
                  <a:t>]</a:t>
                </a:r>
                <a:endParaRPr lang="en-US" sz="1600" dirty="0">
                  <a:latin typeface="Cambria Math" panose="02040503050406030204" pitchFamily="18" charset="0"/>
                  <a:ea typeface="Cambria Math" panose="02040503050406030204" pitchFamily="18" charset="0"/>
                  <a:cs typeface="Arial" panose="020B0604020202020204" pitchFamily="34" charset="0"/>
                </a:endParaRPr>
              </a:p>
              <a:p>
                <a:pPr lvl="1"/>
                <a:endParaRPr lang="en-US" sz="1400" dirty="0">
                  <a:latin typeface="Cambria Math" panose="02040503050406030204" pitchFamily="18" charset="0"/>
                  <a:ea typeface="Cambria Math" panose="02040503050406030204" pitchFamily="18" charset="0"/>
                  <a:cs typeface="Arial" panose="020B0604020202020204" pitchFamily="34" charset="0"/>
                </a:endParaRPr>
              </a:p>
              <a:p>
                <a:pPr lvl="1"/>
                <a:endParaRPr lang="en-US" sz="1400" dirty="0">
                  <a:latin typeface="Cambria Math" panose="02040503050406030204" pitchFamily="18" charset="0"/>
                  <a:ea typeface="Cambria Math" panose="02040503050406030204" pitchFamily="18" charset="0"/>
                  <a:cs typeface="Arial" panose="020B0604020202020204" pitchFamily="34" charset="0"/>
                </a:endParaRPr>
              </a:p>
              <a:p>
                <a:pPr marL="243000" lvl="1" indent="0">
                  <a:buNone/>
                </a:pPr>
                <a:endParaRPr lang="en-US" sz="1600" dirty="0">
                  <a:latin typeface="Arial" panose="020B0604020202020204" pitchFamily="34" charset="0"/>
                  <a:cs typeface="Arial" panose="020B0604020202020204" pitchFamily="34" charset="0"/>
                </a:endParaRPr>
              </a:p>
              <a:p>
                <a:pPr marL="243000" lvl="1" indent="0">
                  <a:buNone/>
                </a:pPr>
                <a:endParaRPr lang="en-US" sz="1600" dirty="0">
                  <a:latin typeface="Arial" panose="020B0604020202020204" pitchFamily="34" charset="0"/>
                  <a:cs typeface="Arial" panose="020B0604020202020204" pitchFamily="34" charset="0"/>
                </a:endParaRPr>
              </a:p>
              <a:p>
                <a:pPr marL="243000" lvl="1" indent="0">
                  <a:buNone/>
                </a:pPr>
                <a:endParaRPr lang="en-US" sz="1600" dirty="0">
                  <a:latin typeface="Arial" panose="020B0604020202020204" pitchFamily="34" charset="0"/>
                  <a:cs typeface="Arial" panose="020B0604020202020204" pitchFamily="34" charset="0"/>
                </a:endParaRPr>
              </a:p>
              <a:p>
                <a:pPr marL="243000" lvl="1" indent="0">
                  <a:buNone/>
                </a:pPr>
                <a:endParaRPr lang="en-US" sz="1600" dirty="0">
                  <a:latin typeface="Arial" panose="020B0604020202020204" pitchFamily="34" charset="0"/>
                  <a:cs typeface="Arial" panose="020B0604020202020204" pitchFamily="34" charset="0"/>
                </a:endParaRPr>
              </a:p>
              <a:p>
                <a:pPr marL="243000" lvl="1" indent="0">
                  <a:buNone/>
                </a:pP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mc:Choice>
        <mc:Fallback xmlns="">
          <p:sp>
            <p:nvSpPr>
              <p:cNvPr id="9" name="Subtitle 4">
                <a:extLst>
                  <a:ext uri="{FF2B5EF4-FFF2-40B4-BE49-F238E27FC236}">
                    <a16:creationId xmlns:a16="http://schemas.microsoft.com/office/drawing/2014/main" id="{41D9A8EB-2BC2-43D9-B77D-9665C9A6241C}"/>
                  </a:ext>
                </a:extLst>
              </p:cNvPr>
              <p:cNvSpPr>
                <a:spLocks noGrp="1" noRot="1" noChangeAspect="1" noMove="1" noResize="1" noEditPoints="1" noAdjustHandles="1" noChangeArrowheads="1" noChangeShapeType="1" noTextEdit="1"/>
              </p:cNvSpPr>
              <p:nvPr>
                <p:ph idx="1"/>
              </p:nvPr>
            </p:nvSpPr>
            <p:spPr>
              <a:xfrm>
                <a:off x="618308" y="1286148"/>
                <a:ext cx="7811589" cy="4992728"/>
              </a:xfrm>
              <a:blipFill>
                <a:blip r:embed="rId3"/>
                <a:stretch>
                  <a:fillRect l="-156"/>
                </a:stretch>
              </a:blipFill>
            </p:spPr>
            <p:txBody>
              <a:bodyPr/>
              <a:lstStyle/>
              <a:p>
                <a:r>
                  <a:rPr lang="en-GB">
                    <a:noFill/>
                  </a:rPr>
                  <a:t> </a:t>
                </a:r>
              </a:p>
            </p:txBody>
          </p:sp>
        </mc:Fallback>
      </mc:AlternateContent>
      <p:pic>
        <p:nvPicPr>
          <p:cNvPr id="10" name="Picture 9">
            <a:extLst>
              <a:ext uri="{FF2B5EF4-FFF2-40B4-BE49-F238E27FC236}">
                <a16:creationId xmlns:a16="http://schemas.microsoft.com/office/drawing/2014/main" id="{3E5D589F-3E38-493B-A59D-460FB6EB422D}"/>
              </a:ext>
            </a:extLst>
          </p:cNvPr>
          <p:cNvPicPr>
            <a:picLocks noChangeAspect="1"/>
          </p:cNvPicPr>
          <p:nvPr/>
        </p:nvPicPr>
        <p:blipFill>
          <a:blip r:embed="rId4"/>
          <a:stretch>
            <a:fillRect/>
          </a:stretch>
        </p:blipFill>
        <p:spPr>
          <a:xfrm>
            <a:off x="3016885" y="3646547"/>
            <a:ext cx="3110230" cy="2700355"/>
          </a:xfrm>
          <a:prstGeom prst="rect">
            <a:avLst/>
          </a:prstGeom>
        </p:spPr>
      </p:pic>
      <p:cxnSp>
        <p:nvCxnSpPr>
          <p:cNvPr id="3" name="Straight Connector 2">
            <a:extLst>
              <a:ext uri="{FF2B5EF4-FFF2-40B4-BE49-F238E27FC236}">
                <a16:creationId xmlns:a16="http://schemas.microsoft.com/office/drawing/2014/main" id="{CB90AC73-E527-412A-9CB5-A9CCC4B6CD84}"/>
              </a:ext>
            </a:extLst>
          </p:cNvPr>
          <p:cNvCxnSpPr>
            <a:cxnSpLocks/>
          </p:cNvCxnSpPr>
          <p:nvPr/>
        </p:nvCxnSpPr>
        <p:spPr>
          <a:xfrm flipH="1" flipV="1">
            <a:off x="2928135" y="4293282"/>
            <a:ext cx="839176" cy="723404"/>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4EDAD6F-5E05-416F-9628-319CFA38526A}"/>
              </a:ext>
            </a:extLst>
          </p:cNvPr>
          <p:cNvSpPr txBox="1"/>
          <p:nvPr/>
        </p:nvSpPr>
        <p:spPr>
          <a:xfrm>
            <a:off x="976960" y="3954728"/>
            <a:ext cx="195117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extinction threshold</a:t>
            </a:r>
            <a:endParaRPr lang="en-GB" sz="1600" dirty="0"/>
          </a:p>
        </p:txBody>
      </p:sp>
      <p:pic>
        <p:nvPicPr>
          <p:cNvPr id="2" name="Picture 1" descr="A picture containing drawing, food&#10;&#10;Description automatically generated">
            <a:extLst>
              <a:ext uri="{FF2B5EF4-FFF2-40B4-BE49-F238E27FC236}">
                <a16:creationId xmlns:a16="http://schemas.microsoft.com/office/drawing/2014/main" id="{99CD8E0B-61EE-49B7-9EAA-DD82EA54A3E8}"/>
              </a:ext>
            </a:extLst>
          </p:cNvPr>
          <p:cNvPicPr>
            <a:picLocks noChangeAspect="1"/>
          </p:cNvPicPr>
          <p:nvPr/>
        </p:nvPicPr>
        <p:blipFill>
          <a:blip r:embed="rId5"/>
          <a:stretch>
            <a:fillRect/>
          </a:stretch>
        </p:blipFill>
        <p:spPr>
          <a:xfrm>
            <a:off x="4987090" y="204461"/>
            <a:ext cx="2046697" cy="585355"/>
          </a:xfrm>
          <a:prstGeom prst="rect">
            <a:avLst/>
          </a:prstGeom>
        </p:spPr>
      </p:pic>
      <p:pic>
        <p:nvPicPr>
          <p:cNvPr id="5" name="Picture 4" descr="A close up of a sign&#10;&#10;Description automatically generated">
            <a:extLst>
              <a:ext uri="{FF2B5EF4-FFF2-40B4-BE49-F238E27FC236}">
                <a16:creationId xmlns:a16="http://schemas.microsoft.com/office/drawing/2014/main" id="{BDD689B2-1DC2-4E28-A592-7AD0A2FDDF30}"/>
              </a:ext>
            </a:extLst>
          </p:cNvPr>
          <p:cNvPicPr>
            <a:picLocks noChangeAspect="1"/>
          </p:cNvPicPr>
          <p:nvPr/>
        </p:nvPicPr>
        <p:blipFill rotWithShape="1">
          <a:blip r:embed="rId6"/>
          <a:srcRect b="19817"/>
          <a:stretch/>
        </p:blipFill>
        <p:spPr>
          <a:xfrm>
            <a:off x="7126254" y="239932"/>
            <a:ext cx="1682942" cy="516962"/>
          </a:xfrm>
          <a:prstGeom prst="rect">
            <a:avLst/>
          </a:prstGeom>
        </p:spPr>
      </p:pic>
      <p:sp>
        <p:nvSpPr>
          <p:cNvPr id="15" name="TextBox 14">
            <a:extLst>
              <a:ext uri="{FF2B5EF4-FFF2-40B4-BE49-F238E27FC236}">
                <a16:creationId xmlns:a16="http://schemas.microsoft.com/office/drawing/2014/main" id="{FAD457BD-22F8-4797-99CE-CBFAB62D7C53}"/>
              </a:ext>
            </a:extLst>
          </p:cNvPr>
          <p:cNvSpPr txBox="1"/>
          <p:nvPr/>
        </p:nvSpPr>
        <p:spPr>
          <a:xfrm>
            <a:off x="316610" y="6208402"/>
            <a:ext cx="3779240" cy="276999"/>
          </a:xfrm>
          <a:prstGeom prst="rect">
            <a:avLst/>
          </a:prstGeom>
          <a:noFill/>
        </p:spPr>
        <p:txBody>
          <a:bodyPr wrap="none" rtlCol="0">
            <a:spAutoFit/>
          </a:bodyPr>
          <a:lstStyle/>
          <a:p>
            <a:r>
              <a:rPr lang="en-GB" sz="1200" baseline="30000" dirty="0">
                <a:solidFill>
                  <a:schemeClr val="tx1">
                    <a:lumMod val="50000"/>
                    <a:lumOff val="50000"/>
                  </a:schemeClr>
                </a:solidFill>
              </a:rPr>
              <a:t>7</a:t>
            </a:r>
            <a:r>
              <a:rPr lang="en-GB" sz="1200" dirty="0">
                <a:solidFill>
                  <a:schemeClr val="tx1">
                    <a:lumMod val="50000"/>
                    <a:lumOff val="50000"/>
                  </a:schemeClr>
                </a:solidFill>
              </a:rPr>
              <a:t> Mitarai </a:t>
            </a:r>
            <a:r>
              <a:rPr lang="en-GB" sz="1200" i="1" dirty="0">
                <a:solidFill>
                  <a:schemeClr val="tx1">
                    <a:lumMod val="50000"/>
                    <a:lumOff val="50000"/>
                  </a:schemeClr>
                </a:solidFill>
              </a:rPr>
              <a:t>et al.</a:t>
            </a:r>
            <a:r>
              <a:rPr lang="en-GB" sz="1200" dirty="0">
                <a:solidFill>
                  <a:schemeClr val="tx1">
                    <a:lumMod val="50000"/>
                    <a:lumOff val="50000"/>
                  </a:schemeClr>
                </a:solidFill>
              </a:rPr>
              <a:t>, </a:t>
            </a:r>
            <a:r>
              <a:rPr lang="en-GB" sz="1200" i="1" dirty="0">
                <a:solidFill>
                  <a:schemeClr val="tx1">
                    <a:lumMod val="50000"/>
                    <a:lumOff val="50000"/>
                  </a:schemeClr>
                </a:solidFill>
              </a:rPr>
              <a:t>Phys. Fluids </a:t>
            </a:r>
            <a:r>
              <a:rPr lang="en-GB" sz="1200" dirty="0">
                <a:solidFill>
                  <a:schemeClr val="tx1">
                    <a:lumMod val="50000"/>
                    <a:lumOff val="50000"/>
                  </a:schemeClr>
                </a:solidFill>
              </a:rPr>
              <a:t>15 (12) (2013) 3856--3866</a:t>
            </a:r>
          </a:p>
        </p:txBody>
      </p:sp>
    </p:spTree>
    <p:extLst>
      <p:ext uri="{BB962C8B-B14F-4D97-AF65-F5344CB8AC3E}">
        <p14:creationId xmlns:p14="http://schemas.microsoft.com/office/powerpoint/2010/main" val="1344587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3F3CE1F-D18E-40C3-857A-035E21826244}"/>
              </a:ext>
            </a:extLst>
          </p:cNvPr>
          <p:cNvCxnSpPr/>
          <p:nvPr/>
        </p:nvCxnSpPr>
        <p:spPr>
          <a:xfrm>
            <a:off x="316610" y="6471651"/>
            <a:ext cx="85107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189F838A-D11E-475F-B688-EA1E3F95D8B1}"/>
              </a:ext>
            </a:extLst>
          </p:cNvPr>
          <p:cNvSpPr/>
          <p:nvPr/>
        </p:nvSpPr>
        <p:spPr>
          <a:xfrm>
            <a:off x="370476" y="3015266"/>
            <a:ext cx="8405544" cy="16930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41946290-BDBA-40FC-A592-C592603CF8E1}"/>
              </a:ext>
            </a:extLst>
          </p:cNvPr>
          <p:cNvSpPr/>
          <p:nvPr/>
        </p:nvSpPr>
        <p:spPr>
          <a:xfrm>
            <a:off x="370476" y="4757856"/>
            <a:ext cx="8405544" cy="16930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345078" y="701160"/>
            <a:ext cx="8482312" cy="516962"/>
          </a:xfrm>
        </p:spPr>
        <p:txBody>
          <a:bodyPr>
            <a:noAutofit/>
          </a:bodyPr>
          <a:lstStyle/>
          <a:p>
            <a:r>
              <a:rPr lang="en-GB" sz="2800" b="1" cap="none" dirty="0">
                <a:latin typeface="Arial" panose="020B0604020202020204" pitchFamily="34" charset="0"/>
                <a:cs typeface="Arial" panose="020B0604020202020204" pitchFamily="34" charset="0"/>
              </a:rPr>
              <a:t>Results | </a:t>
            </a:r>
            <a:r>
              <a:rPr lang="en-GB" sz="2800" b="1" cap="none" dirty="0" err="1">
                <a:latin typeface="Arial" panose="020B0604020202020204" pitchFamily="34" charset="0"/>
                <a:cs typeface="Arial" panose="020B0604020202020204" pitchFamily="34" charset="0"/>
              </a:rPr>
              <a:t>Lagrangian</a:t>
            </a:r>
            <a:r>
              <a:rPr lang="en-GB" sz="2800" b="1" cap="none" dirty="0">
                <a:latin typeface="Arial" panose="020B0604020202020204" pitchFamily="34" charset="0"/>
                <a:cs typeface="Arial" panose="020B0604020202020204" pitchFamily="34" charset="0"/>
              </a:rPr>
              <a:t> tracking | Lr75-80</a:t>
            </a:r>
            <a:endParaRPr lang="en-US" sz="2800" b="1" cap="none" dirty="0">
              <a:latin typeface="Arial" panose="020B0604020202020204" pitchFamily="34" charset="0"/>
              <a:cs typeface="Arial" panose="020B0604020202020204" pitchFamily="34" charset="0"/>
            </a:endParaRPr>
          </a:p>
        </p:txBody>
      </p:sp>
      <p:sp>
        <p:nvSpPr>
          <p:cNvPr id="7" name="Footer Placeholder 2">
            <a:extLst>
              <a:ext uri="{FF2B5EF4-FFF2-40B4-BE49-F238E27FC236}">
                <a16:creationId xmlns:a16="http://schemas.microsoft.com/office/drawing/2014/main" id="{FDE854DD-D1E6-4132-ACDE-94F1C08121E3}"/>
              </a:ext>
            </a:extLst>
          </p:cNvPr>
          <p:cNvSpPr>
            <a:spLocks noGrp="1"/>
          </p:cNvSpPr>
          <p:nvPr>
            <p:ph type="ftr" sz="quarter" idx="11"/>
          </p:nvPr>
        </p:nvSpPr>
        <p:spPr>
          <a:xfrm>
            <a:off x="316610" y="6515196"/>
            <a:ext cx="7117461" cy="273844"/>
          </a:xfrm>
        </p:spPr>
        <p:txBody>
          <a:bodyPr/>
          <a:lstStyle/>
          <a:p>
            <a:r>
              <a:rPr lang="it-IT" sz="1100" cap="none" dirty="0">
                <a:latin typeface="Arial" panose="020B0604020202020204" pitchFamily="34" charset="0"/>
                <a:cs typeface="Arial" panose="020B0604020202020204" pitchFamily="34" charset="0"/>
              </a:rPr>
              <a:t>A. Soli, I. Langella, Z. X. Chen, </a:t>
            </a:r>
            <a:r>
              <a:rPr lang="it-IT" sz="1100" i="1" cap="none" dirty="0">
                <a:latin typeface="Arial" panose="020B0604020202020204" pitchFamily="34" charset="0"/>
                <a:cs typeface="Arial" panose="020B0604020202020204" pitchFamily="34" charset="0"/>
              </a:rPr>
              <a:t>UKCTRF Annual Meeting,</a:t>
            </a:r>
            <a:r>
              <a:rPr lang="it-IT" sz="1100" cap="none" dirty="0">
                <a:latin typeface="Arial" panose="020B0604020202020204" pitchFamily="34" charset="0"/>
                <a:cs typeface="Arial" panose="020B0604020202020204" pitchFamily="34" charset="0"/>
              </a:rPr>
              <a:t> 16th september 2020 </a:t>
            </a:r>
            <a:endParaRPr lang="en-US" sz="1100" cap="none"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9674B04D-1579-4F89-83A8-AE67119B5CCE}"/>
              </a:ext>
            </a:extLst>
          </p:cNvPr>
          <p:cNvSpPr>
            <a:spLocks noGrp="1"/>
          </p:cNvSpPr>
          <p:nvPr>
            <p:ph type="sldNum" sz="quarter" idx="12"/>
          </p:nvPr>
        </p:nvSpPr>
        <p:spPr>
          <a:xfrm>
            <a:off x="8038007" y="6517159"/>
            <a:ext cx="789383" cy="271881"/>
          </a:xfrm>
        </p:spPr>
        <p:txBody>
          <a:bodyPr/>
          <a:lstStyle/>
          <a:p>
            <a:fld id="{401CF334-2D5C-4859-84A6-CA7E6E43FAEB}" type="slidenum">
              <a:rPr lang="en-US" sz="1100">
                <a:latin typeface="Arial" panose="020B0604020202020204" pitchFamily="34" charset="0"/>
                <a:cs typeface="Arial" panose="020B0604020202020204" pitchFamily="34" charset="0"/>
              </a:rPr>
              <a:t>7</a:t>
            </a:fld>
            <a:endParaRPr lang="en-US" sz="1100" dirty="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ABD6A1C7-7C46-4E70-8182-010D732D474F}"/>
              </a:ext>
            </a:extLst>
          </p:cNvPr>
          <p:cNvSpPr/>
          <p:nvPr/>
        </p:nvSpPr>
        <p:spPr>
          <a:xfrm>
            <a:off x="370476" y="1251907"/>
            <a:ext cx="8405544" cy="16930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descr="A screenshot of a social media post&#10;&#10;Description automatically generated">
            <a:extLst>
              <a:ext uri="{FF2B5EF4-FFF2-40B4-BE49-F238E27FC236}">
                <a16:creationId xmlns:a16="http://schemas.microsoft.com/office/drawing/2014/main" id="{B1140E7E-4ABB-4BB2-AE6D-C396389DF4E5}"/>
              </a:ext>
            </a:extLst>
          </p:cNvPr>
          <p:cNvPicPr>
            <a:picLocks noChangeAspect="1"/>
          </p:cNvPicPr>
          <p:nvPr/>
        </p:nvPicPr>
        <p:blipFill>
          <a:blip r:embed="rId3"/>
          <a:stretch>
            <a:fillRect/>
          </a:stretch>
        </p:blipFill>
        <p:spPr>
          <a:xfrm>
            <a:off x="2552176" y="1320903"/>
            <a:ext cx="6147076" cy="1535839"/>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93096040-B747-444B-BEF6-70F11F908AB8}"/>
              </a:ext>
            </a:extLst>
          </p:cNvPr>
          <p:cNvPicPr>
            <a:picLocks noChangeAspect="1"/>
          </p:cNvPicPr>
          <p:nvPr/>
        </p:nvPicPr>
        <p:blipFill>
          <a:blip r:embed="rId4"/>
          <a:stretch>
            <a:fillRect/>
          </a:stretch>
        </p:blipFill>
        <p:spPr>
          <a:xfrm>
            <a:off x="2552176" y="3097534"/>
            <a:ext cx="6147076" cy="1535839"/>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55CF895E-8148-413E-A15B-6111C1C97B9F}"/>
              </a:ext>
            </a:extLst>
          </p:cNvPr>
          <p:cNvPicPr>
            <a:picLocks noChangeAspect="1"/>
          </p:cNvPicPr>
          <p:nvPr/>
        </p:nvPicPr>
        <p:blipFill>
          <a:blip r:embed="rId5"/>
          <a:stretch>
            <a:fillRect/>
          </a:stretch>
        </p:blipFill>
        <p:spPr>
          <a:xfrm>
            <a:off x="2552176" y="4874165"/>
            <a:ext cx="6147076" cy="1535839"/>
          </a:xfrm>
          <a:prstGeom prst="rect">
            <a:avLst/>
          </a:prstGeom>
        </p:spPr>
      </p:pic>
      <p:sp>
        <p:nvSpPr>
          <p:cNvPr id="40" name="TextBox 39">
            <a:extLst>
              <a:ext uri="{FF2B5EF4-FFF2-40B4-BE49-F238E27FC236}">
                <a16:creationId xmlns:a16="http://schemas.microsoft.com/office/drawing/2014/main" id="{103F3496-796B-4440-B323-43099CED1AD0}"/>
              </a:ext>
            </a:extLst>
          </p:cNvPr>
          <p:cNvSpPr txBox="1"/>
          <p:nvPr/>
        </p:nvSpPr>
        <p:spPr>
          <a:xfrm>
            <a:off x="554011" y="1400993"/>
            <a:ext cx="1794082" cy="738664"/>
          </a:xfrm>
          <a:prstGeom prst="rect">
            <a:avLst/>
          </a:prstGeom>
          <a:noFill/>
        </p:spPr>
        <p:txBody>
          <a:bodyPr wrap="none" rtlCol="0">
            <a:spAutoFit/>
          </a:bodyPr>
          <a:lstStyle/>
          <a:p>
            <a:pPr algn="ctr"/>
            <a:r>
              <a:rPr lang="en-GB" sz="1400" b="1" dirty="0">
                <a:latin typeface="Arial" panose="020B0604020202020204" pitchFamily="34" charset="0"/>
                <a:cs typeface="Arial" panose="020B0604020202020204" pitchFamily="34" charset="0"/>
              </a:rPr>
              <a:t>injection from pilot</a:t>
            </a:r>
          </a:p>
          <a:p>
            <a:pPr algn="ctr"/>
            <a:r>
              <a:rPr lang="en-GB" sz="1400" b="1" dirty="0">
                <a:latin typeface="Arial" panose="020B0604020202020204" pitchFamily="34" charset="0"/>
                <a:cs typeface="Arial" panose="020B0604020202020204" pitchFamily="34" charset="0"/>
              </a:rPr>
              <a:t>+</a:t>
            </a:r>
          </a:p>
          <a:p>
            <a:pPr algn="ctr"/>
            <a:r>
              <a:rPr lang="en-GB" sz="1400" b="1" dirty="0">
                <a:latin typeface="Arial" panose="020B0604020202020204" pitchFamily="34" charset="0"/>
                <a:cs typeface="Arial" panose="020B0604020202020204" pitchFamily="34" charset="0"/>
              </a:rPr>
              <a:t>ignition</a:t>
            </a:r>
          </a:p>
        </p:txBody>
      </p:sp>
      <p:sp>
        <p:nvSpPr>
          <p:cNvPr id="42" name="TextBox 41">
            <a:extLst>
              <a:ext uri="{FF2B5EF4-FFF2-40B4-BE49-F238E27FC236}">
                <a16:creationId xmlns:a16="http://schemas.microsoft.com/office/drawing/2014/main" id="{BF3B17D3-EA9B-474B-8E0C-D7DD0C9AF157}"/>
              </a:ext>
            </a:extLst>
          </p:cNvPr>
          <p:cNvSpPr txBox="1"/>
          <p:nvPr/>
        </p:nvSpPr>
        <p:spPr>
          <a:xfrm>
            <a:off x="404131" y="3167332"/>
            <a:ext cx="2093843" cy="738664"/>
          </a:xfrm>
          <a:prstGeom prst="rect">
            <a:avLst/>
          </a:prstGeom>
          <a:noFill/>
        </p:spPr>
        <p:txBody>
          <a:bodyPr wrap="none" rtlCol="0">
            <a:spAutoFit/>
          </a:bodyPr>
          <a:lstStyle/>
          <a:p>
            <a:pPr algn="ctr"/>
            <a:r>
              <a:rPr lang="en-GB" sz="1400" b="1" dirty="0">
                <a:latin typeface="Arial" panose="020B0604020202020204" pitchFamily="34" charset="0"/>
                <a:cs typeface="Arial" panose="020B0604020202020204" pitchFamily="34" charset="0"/>
              </a:rPr>
              <a:t>injection from main jet</a:t>
            </a:r>
          </a:p>
          <a:p>
            <a:pPr algn="ctr"/>
            <a:r>
              <a:rPr lang="en-GB" sz="1400" b="1" dirty="0">
                <a:latin typeface="Arial" panose="020B0604020202020204" pitchFamily="34" charset="0"/>
                <a:cs typeface="Arial" panose="020B0604020202020204" pitchFamily="34" charset="0"/>
              </a:rPr>
              <a:t>+</a:t>
            </a:r>
          </a:p>
          <a:p>
            <a:pPr algn="ctr"/>
            <a:r>
              <a:rPr lang="en-GB" sz="1400" b="1" dirty="0">
                <a:latin typeface="Arial" panose="020B0604020202020204" pitchFamily="34" charset="0"/>
                <a:cs typeface="Arial" panose="020B0604020202020204" pitchFamily="34" charset="0"/>
              </a:rPr>
              <a:t>ignition</a:t>
            </a:r>
          </a:p>
        </p:txBody>
      </p:sp>
      <p:sp>
        <p:nvSpPr>
          <p:cNvPr id="44" name="TextBox 43">
            <a:extLst>
              <a:ext uri="{FF2B5EF4-FFF2-40B4-BE49-F238E27FC236}">
                <a16:creationId xmlns:a16="http://schemas.microsoft.com/office/drawing/2014/main" id="{48C686FC-72B0-4016-80B4-F654B979BD0E}"/>
              </a:ext>
            </a:extLst>
          </p:cNvPr>
          <p:cNvSpPr txBox="1"/>
          <p:nvPr/>
        </p:nvSpPr>
        <p:spPr>
          <a:xfrm>
            <a:off x="404130" y="4851513"/>
            <a:ext cx="2093843" cy="1169551"/>
          </a:xfrm>
          <a:prstGeom prst="rect">
            <a:avLst/>
          </a:prstGeom>
          <a:noFill/>
        </p:spPr>
        <p:txBody>
          <a:bodyPr wrap="none" rtlCol="0">
            <a:spAutoFit/>
          </a:bodyPr>
          <a:lstStyle/>
          <a:p>
            <a:pPr algn="ctr"/>
            <a:r>
              <a:rPr lang="en-GB" sz="1400" b="1" dirty="0">
                <a:latin typeface="Arial" panose="020B0604020202020204" pitchFamily="34" charset="0"/>
                <a:cs typeface="Arial" panose="020B0604020202020204" pitchFamily="34" charset="0"/>
              </a:rPr>
              <a:t>injection from main jet</a:t>
            </a:r>
          </a:p>
          <a:p>
            <a:pPr algn="ctr"/>
            <a:r>
              <a:rPr lang="en-GB" sz="1400" b="1" dirty="0">
                <a:latin typeface="Arial" panose="020B0604020202020204" pitchFamily="34" charset="0"/>
                <a:cs typeface="Arial" panose="020B0604020202020204" pitchFamily="34" charset="0"/>
              </a:rPr>
              <a:t>+</a:t>
            </a:r>
          </a:p>
          <a:p>
            <a:pPr algn="ctr"/>
            <a:r>
              <a:rPr lang="en-GB" sz="1400" b="1" dirty="0">
                <a:latin typeface="Arial" panose="020B0604020202020204" pitchFamily="34" charset="0"/>
                <a:cs typeface="Arial" panose="020B0604020202020204" pitchFamily="34" charset="0"/>
              </a:rPr>
              <a:t>ignition</a:t>
            </a:r>
          </a:p>
          <a:p>
            <a:pPr algn="ctr"/>
            <a:r>
              <a:rPr lang="en-GB" sz="1400" b="1" dirty="0">
                <a:latin typeface="Arial" panose="020B0604020202020204" pitchFamily="34" charset="0"/>
                <a:cs typeface="Arial" panose="020B0604020202020204" pitchFamily="34" charset="0"/>
              </a:rPr>
              <a:t>+</a:t>
            </a:r>
          </a:p>
          <a:p>
            <a:pPr algn="ctr"/>
            <a:r>
              <a:rPr lang="en-GB" sz="1400" b="1" dirty="0">
                <a:latin typeface="Arial" panose="020B0604020202020204" pitchFamily="34" charset="0"/>
                <a:cs typeface="Arial" panose="020B0604020202020204" pitchFamily="34" charset="0"/>
              </a:rPr>
              <a:t>quenching</a:t>
            </a:r>
          </a:p>
        </p:txBody>
      </p:sp>
      <p:sp>
        <p:nvSpPr>
          <p:cNvPr id="45" name="TextBox 44">
            <a:extLst>
              <a:ext uri="{FF2B5EF4-FFF2-40B4-BE49-F238E27FC236}">
                <a16:creationId xmlns:a16="http://schemas.microsoft.com/office/drawing/2014/main" id="{4D250C4B-32E2-425C-BE5A-66F726F93F93}"/>
              </a:ext>
            </a:extLst>
          </p:cNvPr>
          <p:cNvSpPr txBox="1"/>
          <p:nvPr/>
        </p:nvSpPr>
        <p:spPr>
          <a:xfrm>
            <a:off x="1179181" y="2288743"/>
            <a:ext cx="543739" cy="30777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sz="1400" b="1" dirty="0">
                <a:solidFill>
                  <a:schemeClr val="tx1"/>
                </a:solidFill>
                <a:latin typeface="Arial" panose="020B0604020202020204" pitchFamily="34" charset="0"/>
                <a:cs typeface="Arial" panose="020B0604020202020204" pitchFamily="34" charset="0"/>
              </a:rPr>
              <a:t>67%</a:t>
            </a:r>
          </a:p>
        </p:txBody>
      </p:sp>
      <p:sp>
        <p:nvSpPr>
          <p:cNvPr id="47" name="TextBox 46">
            <a:extLst>
              <a:ext uri="{FF2B5EF4-FFF2-40B4-BE49-F238E27FC236}">
                <a16:creationId xmlns:a16="http://schemas.microsoft.com/office/drawing/2014/main" id="{FCCE9C8C-250B-44C8-997B-86C6692B08F0}"/>
              </a:ext>
            </a:extLst>
          </p:cNvPr>
          <p:cNvSpPr txBox="1"/>
          <p:nvPr/>
        </p:nvSpPr>
        <p:spPr>
          <a:xfrm>
            <a:off x="1179180" y="4058062"/>
            <a:ext cx="543739" cy="30777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sz="1400" b="1" dirty="0">
                <a:solidFill>
                  <a:schemeClr val="tx1"/>
                </a:solidFill>
                <a:latin typeface="Arial" panose="020B0604020202020204" pitchFamily="34" charset="0"/>
                <a:cs typeface="Arial" panose="020B0604020202020204" pitchFamily="34" charset="0"/>
              </a:rPr>
              <a:t>41%</a:t>
            </a:r>
          </a:p>
        </p:txBody>
      </p:sp>
      <p:sp>
        <p:nvSpPr>
          <p:cNvPr id="49" name="TextBox 48">
            <a:extLst>
              <a:ext uri="{FF2B5EF4-FFF2-40B4-BE49-F238E27FC236}">
                <a16:creationId xmlns:a16="http://schemas.microsoft.com/office/drawing/2014/main" id="{62D9D948-5EFF-4E7A-8D61-8362255F8F5A}"/>
              </a:ext>
            </a:extLst>
          </p:cNvPr>
          <p:cNvSpPr txBox="1"/>
          <p:nvPr/>
        </p:nvSpPr>
        <p:spPr>
          <a:xfrm>
            <a:off x="662211" y="6082084"/>
            <a:ext cx="1577676" cy="30777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sz="1400" b="1" dirty="0">
                <a:solidFill>
                  <a:schemeClr val="tx1"/>
                </a:solidFill>
                <a:latin typeface="Arial" panose="020B0604020202020204" pitchFamily="34" charset="0"/>
                <a:cs typeface="Arial" panose="020B0604020202020204" pitchFamily="34" charset="0"/>
              </a:rPr>
              <a:t>7%, 1.5% </a:t>
            </a:r>
            <a:r>
              <a:rPr lang="en-GB" sz="1400" b="1" dirty="0" err="1">
                <a:solidFill>
                  <a:schemeClr val="tx1"/>
                </a:solidFill>
                <a:latin typeface="Arial" panose="020B0604020202020204" pitchFamily="34" charset="0"/>
                <a:cs typeface="Arial" panose="020B0604020202020204" pitchFamily="34" charset="0"/>
              </a:rPr>
              <a:t>stoich</a:t>
            </a:r>
            <a:r>
              <a:rPr lang="en-GB" sz="1400" b="1" dirty="0">
                <a:solidFill>
                  <a:schemeClr val="tx1"/>
                </a:solidFill>
                <a:latin typeface="Arial" panose="020B0604020202020204" pitchFamily="34" charset="0"/>
                <a:cs typeface="Arial" panose="020B0604020202020204" pitchFamily="34" charset="0"/>
              </a:rPr>
              <a:t>.</a:t>
            </a:r>
          </a:p>
        </p:txBody>
      </p:sp>
      <p:pic>
        <p:nvPicPr>
          <p:cNvPr id="2" name="Picture 1" descr="A picture containing drawing, food&#10;&#10;Description automatically generated">
            <a:extLst>
              <a:ext uri="{FF2B5EF4-FFF2-40B4-BE49-F238E27FC236}">
                <a16:creationId xmlns:a16="http://schemas.microsoft.com/office/drawing/2014/main" id="{AF0512FF-1E6B-40C0-8A6F-6BC1F6F46DCC}"/>
              </a:ext>
            </a:extLst>
          </p:cNvPr>
          <p:cNvPicPr>
            <a:picLocks noChangeAspect="1"/>
          </p:cNvPicPr>
          <p:nvPr/>
        </p:nvPicPr>
        <p:blipFill>
          <a:blip r:embed="rId6"/>
          <a:stretch>
            <a:fillRect/>
          </a:stretch>
        </p:blipFill>
        <p:spPr>
          <a:xfrm>
            <a:off x="4987090" y="204461"/>
            <a:ext cx="2046697" cy="585355"/>
          </a:xfrm>
          <a:prstGeom prst="rect">
            <a:avLst/>
          </a:prstGeom>
        </p:spPr>
      </p:pic>
      <p:pic>
        <p:nvPicPr>
          <p:cNvPr id="3" name="Picture 2" descr="A close up of a sign&#10;&#10;Description automatically generated">
            <a:extLst>
              <a:ext uri="{FF2B5EF4-FFF2-40B4-BE49-F238E27FC236}">
                <a16:creationId xmlns:a16="http://schemas.microsoft.com/office/drawing/2014/main" id="{7ADB5B71-DE43-473C-ACB2-365B10D90FEF}"/>
              </a:ext>
            </a:extLst>
          </p:cNvPr>
          <p:cNvPicPr>
            <a:picLocks noChangeAspect="1"/>
          </p:cNvPicPr>
          <p:nvPr/>
        </p:nvPicPr>
        <p:blipFill rotWithShape="1">
          <a:blip r:embed="rId7"/>
          <a:srcRect b="19817"/>
          <a:stretch/>
        </p:blipFill>
        <p:spPr>
          <a:xfrm>
            <a:off x="7126254" y="239932"/>
            <a:ext cx="1682942" cy="516962"/>
          </a:xfrm>
          <a:prstGeom prst="rect">
            <a:avLst/>
          </a:prstGeom>
        </p:spPr>
      </p:pic>
    </p:spTree>
    <p:extLst>
      <p:ext uri="{BB962C8B-B14F-4D97-AF65-F5344CB8AC3E}">
        <p14:creationId xmlns:p14="http://schemas.microsoft.com/office/powerpoint/2010/main" val="642565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5078" y="701160"/>
            <a:ext cx="8482312" cy="516962"/>
          </a:xfrm>
        </p:spPr>
        <p:txBody>
          <a:bodyPr>
            <a:noAutofit/>
          </a:bodyPr>
          <a:lstStyle/>
          <a:p>
            <a:r>
              <a:rPr lang="en-GB" sz="2800" b="1" cap="none" dirty="0">
                <a:latin typeface="Arial" panose="020B0604020202020204" pitchFamily="34" charset="0"/>
                <a:cs typeface="Arial" panose="020B0604020202020204" pitchFamily="34" charset="0"/>
              </a:rPr>
              <a:t>Results | </a:t>
            </a:r>
            <a:r>
              <a:rPr lang="en-GB" sz="2800" b="1" cap="none" dirty="0" err="1">
                <a:latin typeface="Arial" panose="020B0604020202020204" pitchFamily="34" charset="0"/>
                <a:cs typeface="Arial" panose="020B0604020202020204" pitchFamily="34" charset="0"/>
              </a:rPr>
              <a:t>Lagrangian</a:t>
            </a:r>
            <a:r>
              <a:rPr lang="en-GB" sz="2800" b="1" cap="none" dirty="0">
                <a:latin typeface="Arial" panose="020B0604020202020204" pitchFamily="34" charset="0"/>
                <a:cs typeface="Arial" panose="020B0604020202020204" pitchFamily="34" charset="0"/>
              </a:rPr>
              <a:t> tracking | Lr75-80</a:t>
            </a:r>
            <a:endParaRPr lang="en-US" sz="2800" b="1" cap="none" dirty="0">
              <a:latin typeface="Arial" panose="020B0604020202020204" pitchFamily="34" charset="0"/>
              <a:cs typeface="Arial" panose="020B0604020202020204" pitchFamily="34" charset="0"/>
            </a:endParaRPr>
          </a:p>
        </p:txBody>
      </p:sp>
      <p:sp>
        <p:nvSpPr>
          <p:cNvPr id="7" name="Footer Placeholder 2">
            <a:extLst>
              <a:ext uri="{FF2B5EF4-FFF2-40B4-BE49-F238E27FC236}">
                <a16:creationId xmlns:a16="http://schemas.microsoft.com/office/drawing/2014/main" id="{FDE854DD-D1E6-4132-ACDE-94F1C08121E3}"/>
              </a:ext>
            </a:extLst>
          </p:cNvPr>
          <p:cNvSpPr>
            <a:spLocks noGrp="1"/>
          </p:cNvSpPr>
          <p:nvPr>
            <p:ph type="ftr" sz="quarter" idx="11"/>
          </p:nvPr>
        </p:nvSpPr>
        <p:spPr>
          <a:xfrm>
            <a:off x="316610" y="6515196"/>
            <a:ext cx="7117461" cy="273844"/>
          </a:xfrm>
        </p:spPr>
        <p:txBody>
          <a:bodyPr/>
          <a:lstStyle/>
          <a:p>
            <a:r>
              <a:rPr lang="it-IT" sz="1100" cap="none" dirty="0">
                <a:latin typeface="Arial" panose="020B0604020202020204" pitchFamily="34" charset="0"/>
                <a:cs typeface="Arial" panose="020B0604020202020204" pitchFamily="34" charset="0"/>
              </a:rPr>
              <a:t>A. Soli, I. Langella, Z. X. Chen, </a:t>
            </a:r>
            <a:r>
              <a:rPr lang="it-IT" sz="1100" i="1" cap="none" dirty="0">
                <a:latin typeface="Arial" panose="020B0604020202020204" pitchFamily="34" charset="0"/>
                <a:cs typeface="Arial" panose="020B0604020202020204" pitchFamily="34" charset="0"/>
              </a:rPr>
              <a:t>UKCTRF Annual Meeting,</a:t>
            </a:r>
            <a:r>
              <a:rPr lang="it-IT" sz="1100" cap="none" dirty="0">
                <a:latin typeface="Arial" panose="020B0604020202020204" pitchFamily="34" charset="0"/>
                <a:cs typeface="Arial" panose="020B0604020202020204" pitchFamily="34" charset="0"/>
              </a:rPr>
              <a:t> 16th september 2020 </a:t>
            </a:r>
            <a:endParaRPr lang="en-US" sz="1100" cap="none"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9674B04D-1579-4F89-83A8-AE67119B5CCE}"/>
              </a:ext>
            </a:extLst>
          </p:cNvPr>
          <p:cNvSpPr>
            <a:spLocks noGrp="1"/>
          </p:cNvSpPr>
          <p:nvPr>
            <p:ph type="sldNum" sz="quarter" idx="12"/>
          </p:nvPr>
        </p:nvSpPr>
        <p:spPr>
          <a:xfrm>
            <a:off x="8038007" y="6517159"/>
            <a:ext cx="789383" cy="271881"/>
          </a:xfrm>
        </p:spPr>
        <p:txBody>
          <a:bodyPr/>
          <a:lstStyle/>
          <a:p>
            <a:fld id="{401CF334-2D5C-4859-84A6-CA7E6E43FAEB}" type="slidenum">
              <a:rPr lang="en-US" sz="1100">
                <a:latin typeface="Arial" panose="020B0604020202020204" pitchFamily="34" charset="0"/>
                <a:cs typeface="Arial" panose="020B0604020202020204" pitchFamily="34" charset="0"/>
              </a:rPr>
              <a:t>8</a:t>
            </a:fld>
            <a:endParaRPr lang="en-US" sz="11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43F3CE1F-D18E-40C3-857A-035E21826244}"/>
              </a:ext>
            </a:extLst>
          </p:cNvPr>
          <p:cNvCxnSpPr/>
          <p:nvPr/>
        </p:nvCxnSpPr>
        <p:spPr>
          <a:xfrm>
            <a:off x="316610" y="6471651"/>
            <a:ext cx="851078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4" name="Picture 13" descr="A picture containing different&#10;&#10;Description automatically generated">
            <a:extLst>
              <a:ext uri="{FF2B5EF4-FFF2-40B4-BE49-F238E27FC236}">
                <a16:creationId xmlns:a16="http://schemas.microsoft.com/office/drawing/2014/main" id="{FADC5B87-1869-4268-BF27-E7812D7AA566}"/>
              </a:ext>
            </a:extLst>
          </p:cNvPr>
          <p:cNvPicPr>
            <a:picLocks noChangeAspect="1"/>
          </p:cNvPicPr>
          <p:nvPr/>
        </p:nvPicPr>
        <p:blipFill>
          <a:blip r:embed="rId3"/>
          <a:stretch>
            <a:fillRect/>
          </a:stretch>
        </p:blipFill>
        <p:spPr>
          <a:xfrm>
            <a:off x="853078" y="2221823"/>
            <a:ext cx="3294895" cy="3246127"/>
          </a:xfrm>
          <a:prstGeom prst="rect">
            <a:avLst/>
          </a:prstGeom>
        </p:spPr>
      </p:pic>
      <p:pic>
        <p:nvPicPr>
          <p:cNvPr id="16" name="Picture 15" descr="A close up of text on a white background&#10;&#10;Description automatically generated">
            <a:extLst>
              <a:ext uri="{FF2B5EF4-FFF2-40B4-BE49-F238E27FC236}">
                <a16:creationId xmlns:a16="http://schemas.microsoft.com/office/drawing/2014/main" id="{552483F8-1D99-4C57-AE61-7A811A450630}"/>
              </a:ext>
            </a:extLst>
          </p:cNvPr>
          <p:cNvPicPr>
            <a:picLocks noChangeAspect="1"/>
          </p:cNvPicPr>
          <p:nvPr/>
        </p:nvPicPr>
        <p:blipFill>
          <a:blip r:embed="rId4"/>
          <a:stretch>
            <a:fillRect/>
          </a:stretch>
        </p:blipFill>
        <p:spPr>
          <a:xfrm>
            <a:off x="4595147" y="2221824"/>
            <a:ext cx="3882041" cy="3246126"/>
          </a:xfrm>
          <a:prstGeom prst="rect">
            <a:avLst/>
          </a:prstGeom>
        </p:spPr>
      </p:pic>
      <p:sp>
        <p:nvSpPr>
          <p:cNvPr id="17" name="TextBox 16">
            <a:extLst>
              <a:ext uri="{FF2B5EF4-FFF2-40B4-BE49-F238E27FC236}">
                <a16:creationId xmlns:a16="http://schemas.microsoft.com/office/drawing/2014/main" id="{6D706CDB-2BE3-4BDD-808B-95661CA5E700}"/>
              </a:ext>
            </a:extLst>
          </p:cNvPr>
          <p:cNvSpPr txBox="1"/>
          <p:nvPr/>
        </p:nvSpPr>
        <p:spPr>
          <a:xfrm>
            <a:off x="5720358" y="1666297"/>
            <a:ext cx="1359668"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local extinction</a:t>
            </a:r>
          </a:p>
        </p:txBody>
      </p:sp>
      <p:cxnSp>
        <p:nvCxnSpPr>
          <p:cNvPr id="18" name="Straight Connector 17">
            <a:extLst>
              <a:ext uri="{FF2B5EF4-FFF2-40B4-BE49-F238E27FC236}">
                <a16:creationId xmlns:a16="http://schemas.microsoft.com/office/drawing/2014/main" id="{07038BDB-0371-4F44-A2A7-47323DA5DD63}"/>
              </a:ext>
            </a:extLst>
          </p:cNvPr>
          <p:cNvCxnSpPr>
            <a:cxnSpLocks/>
            <a:endCxn id="17" idx="2"/>
          </p:cNvCxnSpPr>
          <p:nvPr/>
        </p:nvCxnSpPr>
        <p:spPr>
          <a:xfrm flipV="1">
            <a:off x="5976471" y="1974074"/>
            <a:ext cx="423721" cy="63166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5D4C41E-82AD-436A-B2C3-2F811A53BBE3}"/>
              </a:ext>
            </a:extLst>
          </p:cNvPr>
          <p:cNvSpPr txBox="1"/>
          <p:nvPr/>
        </p:nvSpPr>
        <p:spPr>
          <a:xfrm>
            <a:off x="853078" y="5846690"/>
            <a:ext cx="1426994" cy="246221"/>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injection from main jet</a:t>
            </a:r>
          </a:p>
        </p:txBody>
      </p:sp>
      <p:cxnSp>
        <p:nvCxnSpPr>
          <p:cNvPr id="24" name="Straight Arrow Connector 23">
            <a:extLst>
              <a:ext uri="{FF2B5EF4-FFF2-40B4-BE49-F238E27FC236}">
                <a16:creationId xmlns:a16="http://schemas.microsoft.com/office/drawing/2014/main" id="{347975CC-3415-40B2-9EFB-766B2D60D449}"/>
              </a:ext>
            </a:extLst>
          </p:cNvPr>
          <p:cNvCxnSpPr>
            <a:stCxn id="20" idx="0"/>
          </p:cNvCxnSpPr>
          <p:nvPr/>
        </p:nvCxnSpPr>
        <p:spPr>
          <a:xfrm flipV="1">
            <a:off x="1566575" y="5467950"/>
            <a:ext cx="0" cy="3787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 name="Picture 1" descr="A picture containing drawing, food&#10;&#10;Description automatically generated">
            <a:extLst>
              <a:ext uri="{FF2B5EF4-FFF2-40B4-BE49-F238E27FC236}">
                <a16:creationId xmlns:a16="http://schemas.microsoft.com/office/drawing/2014/main" id="{122F3D8D-186B-4EF6-A56C-6706B0104682}"/>
              </a:ext>
            </a:extLst>
          </p:cNvPr>
          <p:cNvPicPr>
            <a:picLocks noChangeAspect="1"/>
          </p:cNvPicPr>
          <p:nvPr/>
        </p:nvPicPr>
        <p:blipFill>
          <a:blip r:embed="rId5"/>
          <a:stretch>
            <a:fillRect/>
          </a:stretch>
        </p:blipFill>
        <p:spPr>
          <a:xfrm>
            <a:off x="4987090" y="204461"/>
            <a:ext cx="2046697" cy="585355"/>
          </a:xfrm>
          <a:prstGeom prst="rect">
            <a:avLst/>
          </a:prstGeom>
        </p:spPr>
      </p:pic>
      <p:pic>
        <p:nvPicPr>
          <p:cNvPr id="3" name="Picture 2" descr="A close up of a sign&#10;&#10;Description automatically generated">
            <a:extLst>
              <a:ext uri="{FF2B5EF4-FFF2-40B4-BE49-F238E27FC236}">
                <a16:creationId xmlns:a16="http://schemas.microsoft.com/office/drawing/2014/main" id="{EA52FFAB-E4A0-48CA-827E-A79FD1D25447}"/>
              </a:ext>
            </a:extLst>
          </p:cNvPr>
          <p:cNvPicPr>
            <a:picLocks noChangeAspect="1"/>
          </p:cNvPicPr>
          <p:nvPr/>
        </p:nvPicPr>
        <p:blipFill rotWithShape="1">
          <a:blip r:embed="rId6"/>
          <a:srcRect b="19817"/>
          <a:stretch/>
        </p:blipFill>
        <p:spPr>
          <a:xfrm>
            <a:off x="7126254" y="239932"/>
            <a:ext cx="1682942" cy="516962"/>
          </a:xfrm>
          <a:prstGeom prst="rect">
            <a:avLst/>
          </a:prstGeom>
        </p:spPr>
      </p:pic>
    </p:spTree>
    <p:extLst>
      <p:ext uri="{BB962C8B-B14F-4D97-AF65-F5344CB8AC3E}">
        <p14:creationId xmlns:p14="http://schemas.microsoft.com/office/powerpoint/2010/main" val="2024938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5078" y="701160"/>
            <a:ext cx="8482312" cy="516962"/>
          </a:xfrm>
        </p:spPr>
        <p:txBody>
          <a:bodyPr>
            <a:noAutofit/>
          </a:bodyPr>
          <a:lstStyle/>
          <a:p>
            <a:r>
              <a:rPr lang="en-GB" sz="2800" b="1" cap="none" dirty="0">
                <a:latin typeface="Arial" panose="020B0604020202020204" pitchFamily="34" charset="0"/>
                <a:cs typeface="Arial" panose="020B0604020202020204" pitchFamily="34" charset="0"/>
              </a:rPr>
              <a:t>Results | </a:t>
            </a:r>
            <a:r>
              <a:rPr lang="en-GB" sz="2800" b="1" cap="none" dirty="0" err="1">
                <a:latin typeface="Arial" panose="020B0604020202020204" pitchFamily="34" charset="0"/>
                <a:cs typeface="Arial" panose="020B0604020202020204" pitchFamily="34" charset="0"/>
              </a:rPr>
              <a:t>Lagrangian</a:t>
            </a:r>
            <a:r>
              <a:rPr lang="en-GB" sz="2800" b="1" cap="none" dirty="0">
                <a:latin typeface="Arial" panose="020B0604020202020204" pitchFamily="34" charset="0"/>
                <a:cs typeface="Arial" panose="020B0604020202020204" pitchFamily="34" charset="0"/>
              </a:rPr>
              <a:t> tracking | Lr75-80</a:t>
            </a:r>
            <a:endParaRPr lang="en-US" sz="2800" b="1" cap="none" dirty="0">
              <a:latin typeface="Arial" panose="020B0604020202020204" pitchFamily="34" charset="0"/>
              <a:cs typeface="Arial" panose="020B0604020202020204" pitchFamily="34" charset="0"/>
            </a:endParaRPr>
          </a:p>
        </p:txBody>
      </p:sp>
      <p:sp>
        <p:nvSpPr>
          <p:cNvPr id="7" name="Footer Placeholder 2">
            <a:extLst>
              <a:ext uri="{FF2B5EF4-FFF2-40B4-BE49-F238E27FC236}">
                <a16:creationId xmlns:a16="http://schemas.microsoft.com/office/drawing/2014/main" id="{FDE854DD-D1E6-4132-ACDE-94F1C08121E3}"/>
              </a:ext>
            </a:extLst>
          </p:cNvPr>
          <p:cNvSpPr>
            <a:spLocks noGrp="1"/>
          </p:cNvSpPr>
          <p:nvPr>
            <p:ph type="ftr" sz="quarter" idx="11"/>
          </p:nvPr>
        </p:nvSpPr>
        <p:spPr>
          <a:xfrm>
            <a:off x="316610" y="6515196"/>
            <a:ext cx="7117461" cy="273844"/>
          </a:xfrm>
        </p:spPr>
        <p:txBody>
          <a:bodyPr/>
          <a:lstStyle/>
          <a:p>
            <a:r>
              <a:rPr lang="it-IT" sz="1100" cap="none" dirty="0">
                <a:latin typeface="Arial" panose="020B0604020202020204" pitchFamily="34" charset="0"/>
                <a:cs typeface="Arial" panose="020B0604020202020204" pitchFamily="34" charset="0"/>
              </a:rPr>
              <a:t>A. Soli, I. Langella, Z. X. Chen, </a:t>
            </a:r>
            <a:r>
              <a:rPr lang="it-IT" sz="1100" i="1" cap="none" dirty="0">
                <a:latin typeface="Arial" panose="020B0604020202020204" pitchFamily="34" charset="0"/>
                <a:cs typeface="Arial" panose="020B0604020202020204" pitchFamily="34" charset="0"/>
              </a:rPr>
              <a:t>UKCTRF Annual Meeting,</a:t>
            </a:r>
            <a:r>
              <a:rPr lang="it-IT" sz="1100" cap="none" dirty="0">
                <a:latin typeface="Arial" panose="020B0604020202020204" pitchFamily="34" charset="0"/>
                <a:cs typeface="Arial" panose="020B0604020202020204" pitchFamily="34" charset="0"/>
              </a:rPr>
              <a:t> 16th september 2020 </a:t>
            </a:r>
            <a:endParaRPr lang="en-US" sz="1100" cap="none"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9674B04D-1579-4F89-83A8-AE67119B5CCE}"/>
              </a:ext>
            </a:extLst>
          </p:cNvPr>
          <p:cNvSpPr>
            <a:spLocks noGrp="1"/>
          </p:cNvSpPr>
          <p:nvPr>
            <p:ph type="sldNum" sz="quarter" idx="12"/>
          </p:nvPr>
        </p:nvSpPr>
        <p:spPr>
          <a:xfrm>
            <a:off x="8038007" y="6517159"/>
            <a:ext cx="789383" cy="271881"/>
          </a:xfrm>
        </p:spPr>
        <p:txBody>
          <a:bodyPr/>
          <a:lstStyle/>
          <a:p>
            <a:fld id="{401CF334-2D5C-4859-84A6-CA7E6E43FAEB}" type="slidenum">
              <a:rPr lang="en-US" sz="1100">
                <a:latin typeface="Arial" panose="020B0604020202020204" pitchFamily="34" charset="0"/>
                <a:cs typeface="Arial" panose="020B0604020202020204" pitchFamily="34" charset="0"/>
              </a:rPr>
              <a:t>9</a:t>
            </a:fld>
            <a:endParaRPr lang="en-US" sz="11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43F3CE1F-D18E-40C3-857A-035E21826244}"/>
              </a:ext>
            </a:extLst>
          </p:cNvPr>
          <p:cNvCxnSpPr/>
          <p:nvPr/>
        </p:nvCxnSpPr>
        <p:spPr>
          <a:xfrm>
            <a:off x="316610" y="6471651"/>
            <a:ext cx="851078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4" name="Picture 13" descr="A picture containing different&#10;&#10;Description automatically generated">
            <a:extLst>
              <a:ext uri="{FF2B5EF4-FFF2-40B4-BE49-F238E27FC236}">
                <a16:creationId xmlns:a16="http://schemas.microsoft.com/office/drawing/2014/main" id="{FADC5B87-1869-4268-BF27-E7812D7AA566}"/>
              </a:ext>
            </a:extLst>
          </p:cNvPr>
          <p:cNvPicPr>
            <a:picLocks noChangeAspect="1"/>
          </p:cNvPicPr>
          <p:nvPr/>
        </p:nvPicPr>
        <p:blipFill>
          <a:blip r:embed="rId3"/>
          <a:stretch>
            <a:fillRect/>
          </a:stretch>
        </p:blipFill>
        <p:spPr>
          <a:xfrm>
            <a:off x="853078" y="2221823"/>
            <a:ext cx="3294895" cy="3246127"/>
          </a:xfrm>
          <a:prstGeom prst="rect">
            <a:avLst/>
          </a:prstGeom>
        </p:spPr>
      </p:pic>
      <p:pic>
        <p:nvPicPr>
          <p:cNvPr id="16" name="Picture 15" descr="A close up of text on a white background&#10;&#10;Description automatically generated">
            <a:extLst>
              <a:ext uri="{FF2B5EF4-FFF2-40B4-BE49-F238E27FC236}">
                <a16:creationId xmlns:a16="http://schemas.microsoft.com/office/drawing/2014/main" id="{552483F8-1D99-4C57-AE61-7A811A450630}"/>
              </a:ext>
            </a:extLst>
          </p:cNvPr>
          <p:cNvPicPr>
            <a:picLocks noChangeAspect="1"/>
          </p:cNvPicPr>
          <p:nvPr/>
        </p:nvPicPr>
        <p:blipFill>
          <a:blip r:embed="rId4"/>
          <a:stretch>
            <a:fillRect/>
          </a:stretch>
        </p:blipFill>
        <p:spPr>
          <a:xfrm>
            <a:off x="4595147" y="2221824"/>
            <a:ext cx="3882041" cy="3246126"/>
          </a:xfrm>
          <a:prstGeom prst="rect">
            <a:avLst/>
          </a:prstGeom>
        </p:spPr>
      </p:pic>
      <p:sp>
        <p:nvSpPr>
          <p:cNvPr id="17" name="TextBox 16">
            <a:extLst>
              <a:ext uri="{FF2B5EF4-FFF2-40B4-BE49-F238E27FC236}">
                <a16:creationId xmlns:a16="http://schemas.microsoft.com/office/drawing/2014/main" id="{6D706CDB-2BE3-4BDD-808B-95661CA5E700}"/>
              </a:ext>
            </a:extLst>
          </p:cNvPr>
          <p:cNvSpPr txBox="1"/>
          <p:nvPr/>
        </p:nvSpPr>
        <p:spPr>
          <a:xfrm>
            <a:off x="5720358" y="1666297"/>
            <a:ext cx="1359668"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local extinction</a:t>
            </a:r>
          </a:p>
        </p:txBody>
      </p:sp>
      <p:cxnSp>
        <p:nvCxnSpPr>
          <p:cNvPr id="18" name="Straight Connector 17">
            <a:extLst>
              <a:ext uri="{FF2B5EF4-FFF2-40B4-BE49-F238E27FC236}">
                <a16:creationId xmlns:a16="http://schemas.microsoft.com/office/drawing/2014/main" id="{07038BDB-0371-4F44-A2A7-47323DA5DD63}"/>
              </a:ext>
            </a:extLst>
          </p:cNvPr>
          <p:cNvCxnSpPr>
            <a:cxnSpLocks/>
            <a:endCxn id="17" idx="2"/>
          </p:cNvCxnSpPr>
          <p:nvPr/>
        </p:nvCxnSpPr>
        <p:spPr>
          <a:xfrm flipV="1">
            <a:off x="5976471" y="1974074"/>
            <a:ext cx="423721" cy="63166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5D4C41E-82AD-436A-B2C3-2F811A53BBE3}"/>
              </a:ext>
            </a:extLst>
          </p:cNvPr>
          <p:cNvSpPr txBox="1"/>
          <p:nvPr/>
        </p:nvSpPr>
        <p:spPr>
          <a:xfrm>
            <a:off x="853078" y="5846690"/>
            <a:ext cx="1426994" cy="246221"/>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injection from main jet</a:t>
            </a:r>
          </a:p>
        </p:txBody>
      </p:sp>
      <p:cxnSp>
        <p:nvCxnSpPr>
          <p:cNvPr id="24" name="Straight Arrow Connector 23">
            <a:extLst>
              <a:ext uri="{FF2B5EF4-FFF2-40B4-BE49-F238E27FC236}">
                <a16:creationId xmlns:a16="http://schemas.microsoft.com/office/drawing/2014/main" id="{347975CC-3415-40B2-9EFB-766B2D60D449}"/>
              </a:ext>
            </a:extLst>
          </p:cNvPr>
          <p:cNvCxnSpPr>
            <a:stCxn id="20" idx="0"/>
          </p:cNvCxnSpPr>
          <p:nvPr/>
        </p:nvCxnSpPr>
        <p:spPr>
          <a:xfrm flipV="1">
            <a:off x="1566575" y="5467950"/>
            <a:ext cx="0" cy="3787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31D397BC-4F4C-4A69-8502-779F920082ED}"/>
              </a:ext>
            </a:extLst>
          </p:cNvPr>
          <p:cNvSpPr txBox="1"/>
          <p:nvPr/>
        </p:nvSpPr>
        <p:spPr>
          <a:xfrm>
            <a:off x="4336806" y="5722237"/>
            <a:ext cx="2767104" cy="307777"/>
          </a:xfrm>
          <a:prstGeom prst="rect">
            <a:avLst/>
          </a:prstGeom>
          <a:solidFill>
            <a:schemeClr val="accent1">
              <a:lumMod val="20000"/>
              <a:lumOff val="80000"/>
            </a:schemeClr>
          </a:solidFill>
          <a:ln>
            <a:solidFill>
              <a:srgbClr val="0070C0"/>
            </a:solidFill>
          </a:ln>
        </p:spPr>
        <p:txBody>
          <a:bodyPr wrap="none" rtlCol="0">
            <a:spAutoFit/>
          </a:bodyPr>
          <a:lstStyle/>
          <a:p>
            <a:r>
              <a:rPr lang="en-GB" sz="1400" b="1" dirty="0">
                <a:latin typeface="Arial" panose="020B0604020202020204" pitchFamily="34" charset="0"/>
                <a:cs typeface="Arial" panose="020B0604020202020204" pitchFamily="34" charset="0"/>
              </a:rPr>
              <a:t>interaction with cold reactants</a:t>
            </a:r>
          </a:p>
        </p:txBody>
      </p:sp>
      <p:cxnSp>
        <p:nvCxnSpPr>
          <p:cNvPr id="31" name="Straight Arrow Connector 30">
            <a:extLst>
              <a:ext uri="{FF2B5EF4-FFF2-40B4-BE49-F238E27FC236}">
                <a16:creationId xmlns:a16="http://schemas.microsoft.com/office/drawing/2014/main" id="{73279E06-B1A7-4CEE-9D4A-41AD4E190C7A}"/>
              </a:ext>
            </a:extLst>
          </p:cNvPr>
          <p:cNvCxnSpPr>
            <a:stCxn id="27" idx="0"/>
          </p:cNvCxnSpPr>
          <p:nvPr/>
        </p:nvCxnSpPr>
        <p:spPr>
          <a:xfrm flipV="1">
            <a:off x="5720358" y="3429000"/>
            <a:ext cx="1964712" cy="2293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90D621F-17C5-4894-B64A-46F47142D334}"/>
              </a:ext>
            </a:extLst>
          </p:cNvPr>
          <p:cNvCxnSpPr>
            <a:cxnSpLocks/>
            <a:stCxn id="27" idx="0"/>
          </p:cNvCxnSpPr>
          <p:nvPr/>
        </p:nvCxnSpPr>
        <p:spPr>
          <a:xfrm flipV="1">
            <a:off x="5720358" y="4673591"/>
            <a:ext cx="1964712" cy="1048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30E7DE5-AFEE-4C53-B403-5D10CE4C8423}"/>
              </a:ext>
            </a:extLst>
          </p:cNvPr>
          <p:cNvSpPr txBox="1"/>
          <p:nvPr/>
        </p:nvSpPr>
        <p:spPr>
          <a:xfrm>
            <a:off x="1227304" y="1566084"/>
            <a:ext cx="1883849" cy="307777"/>
          </a:xfrm>
          <a:prstGeom prst="rect">
            <a:avLst/>
          </a:prstGeom>
          <a:solidFill>
            <a:schemeClr val="accent1">
              <a:lumMod val="20000"/>
              <a:lumOff val="80000"/>
            </a:schemeClr>
          </a:solidFill>
          <a:ln>
            <a:solidFill>
              <a:srgbClr val="0070C0"/>
            </a:solidFill>
          </a:ln>
        </p:spPr>
        <p:txBody>
          <a:bodyPr wrap="none" rtlCol="0">
            <a:spAutoFit/>
          </a:bodyPr>
          <a:lstStyle/>
          <a:p>
            <a:r>
              <a:rPr lang="en-GB" sz="1400" b="1" dirty="0">
                <a:latin typeface="Arial" panose="020B0604020202020204" pitchFamily="34" charset="0"/>
                <a:cs typeface="Arial" panose="020B0604020202020204" pitchFamily="34" charset="0"/>
              </a:rPr>
              <a:t>high resolved strain</a:t>
            </a:r>
          </a:p>
        </p:txBody>
      </p:sp>
      <p:cxnSp>
        <p:nvCxnSpPr>
          <p:cNvPr id="36" name="Straight Arrow Connector 35">
            <a:extLst>
              <a:ext uri="{FF2B5EF4-FFF2-40B4-BE49-F238E27FC236}">
                <a16:creationId xmlns:a16="http://schemas.microsoft.com/office/drawing/2014/main" id="{40C8AD8C-67E9-459C-8F74-3E7C94DFC850}"/>
              </a:ext>
            </a:extLst>
          </p:cNvPr>
          <p:cNvCxnSpPr>
            <a:cxnSpLocks/>
            <a:stCxn id="35" idx="2"/>
          </p:cNvCxnSpPr>
          <p:nvPr/>
        </p:nvCxnSpPr>
        <p:spPr>
          <a:xfrm>
            <a:off x="2169229" y="1873861"/>
            <a:ext cx="331296" cy="1141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descr="A picture containing drawing, food&#10;&#10;Description automatically generated">
            <a:extLst>
              <a:ext uri="{FF2B5EF4-FFF2-40B4-BE49-F238E27FC236}">
                <a16:creationId xmlns:a16="http://schemas.microsoft.com/office/drawing/2014/main" id="{B2039F61-4060-4D1A-A221-419C51EC9DF3}"/>
              </a:ext>
            </a:extLst>
          </p:cNvPr>
          <p:cNvPicPr>
            <a:picLocks noChangeAspect="1"/>
          </p:cNvPicPr>
          <p:nvPr/>
        </p:nvPicPr>
        <p:blipFill>
          <a:blip r:embed="rId5"/>
          <a:stretch>
            <a:fillRect/>
          </a:stretch>
        </p:blipFill>
        <p:spPr>
          <a:xfrm>
            <a:off x="4987090" y="204461"/>
            <a:ext cx="2046697" cy="585355"/>
          </a:xfrm>
          <a:prstGeom prst="rect">
            <a:avLst/>
          </a:prstGeom>
        </p:spPr>
      </p:pic>
      <p:pic>
        <p:nvPicPr>
          <p:cNvPr id="3" name="Picture 2" descr="A close up of a sign&#10;&#10;Description automatically generated">
            <a:extLst>
              <a:ext uri="{FF2B5EF4-FFF2-40B4-BE49-F238E27FC236}">
                <a16:creationId xmlns:a16="http://schemas.microsoft.com/office/drawing/2014/main" id="{1E989DA6-B11A-4A23-AEB5-8A7CA2882B4E}"/>
              </a:ext>
            </a:extLst>
          </p:cNvPr>
          <p:cNvPicPr>
            <a:picLocks noChangeAspect="1"/>
          </p:cNvPicPr>
          <p:nvPr/>
        </p:nvPicPr>
        <p:blipFill rotWithShape="1">
          <a:blip r:embed="rId6"/>
          <a:srcRect b="19817"/>
          <a:stretch/>
        </p:blipFill>
        <p:spPr>
          <a:xfrm>
            <a:off x="7126254" y="239932"/>
            <a:ext cx="1682942" cy="516962"/>
          </a:xfrm>
          <a:prstGeom prst="rect">
            <a:avLst/>
          </a:prstGeom>
        </p:spPr>
      </p:pic>
    </p:spTree>
    <p:extLst>
      <p:ext uri="{BB962C8B-B14F-4D97-AF65-F5344CB8AC3E}">
        <p14:creationId xmlns:p14="http://schemas.microsoft.com/office/powerpoint/2010/main" val="41068493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f0fafd2b-6929-4c95-b47d-7cd96d35d726"/>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312.7109"/>
  <p:tag name="ORIGINALWIDTH" val="3844.77"/>
  <p:tag name="LATEXADDIN" val="\documentclass{article}&#10;\usepackage{amsmath}&#10;\usepackage{xcolor}&#10;\pagestyle{empty}&#10;\begin{document}&#10;&#10;\begin{equation*}&#10;  \overline{\dot{\omega}_c} = \textcolor{blue}{\overline{\rho} \int_0^1 \int_0^1 \frac{\dot{\omega}_{\mathrm{fp}} \left( \zeta, \eta \right)}{\rho \left( \zeta, \eta \right)}&#10;   P\left( \zeta, \eta \right) \mathrm{d}\zeta \mathrm{d} \eta} + \textcolor{red}{\overline{\rho} \widetilde{c} \widetilde{\chi_{\xi}}&#10;   \int_0^1 \frac{1}{\psi_b \left(\eta\right)} \frac{\mathrm{d}^2 \psi_b \left(\eta\right) }{\mathrm{d}\eta^2}&#10;   P\left(\eta\right) \mathrm{d}\eta}&#10;\end{equation*}&#10;&#10;\end{document}&#10;"/>
  <p:tag name="IGUANATEXSIZE" val="16"/>
  <p:tag name="IGUANATEXCURSOR" val="577"/>
  <p:tag name="TRANSPARENCY" val="True"/>
  <p:tag name="FILENAME" val=""/>
  <p:tag name="LATEXENGINEID" val="0"/>
  <p:tag name="TEMPFOLDER" val="c:\temp\"/>
  <p:tag name="LATEXFORMHEIGHT" val="388.5"/>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959.88"/>
  <p:tag name="ORIGINALWIDTH" val="3443.569"/>
  <p:tag name="LATEXADDIN" val="\documentclass{article}&#10;\usepackage{amsmath}&#10;\usepackage{xcolor}&#10;\pagestyle{empty}&#10;\begin{document}&#10;&#10;\begin{equation*}&#10;    \overline{\rho}\frac{\mathrm{D} \phi}{\mathrm{D}t} = \nabla \cdot \left[ \left( \overline{\rho \mathcal{D}} + \frac{\mu_t}{\mathrm{Sc}_t} \right) \nabla \phi \right] + \overline{S^+_\phi} - \overline{S^-_\phi}&#10;\end{equation*}&#10;\begin{equation*}&#10;  \overline{S^+_\phi} = \left\{ \overline{\dot{\omega}_c}, 2 \frac{\mu_t}{\mathrm{Sc}_t} \left(\nabla\widetilde{c}\cdot\nabla\widetilde{c}\right) + 2 \left( \overline{c \dot{\omega}_c} - \widetilde{c}\overline{\dot{\omega}_c} \right), 0,  2 \frac{\mu_t}{\mathrm{Sc}_t}  \left(\nabla\widetilde{Z}\cdot\nabla\widetilde{Z}\right)\right\}&#10;\end{equation*}&#10;\begin{equation*}&#10;  \overline{S^-_\phi} =  \left\{0,  2\overline{\rho}\chi_{c\text{,sgs}},0, 2\overline{\rho}\chi_{Z\text{,sgs}}\right\}&#10;\end{equation*}&#10;\end{document}&#10;"/>
  <p:tag name="IGUANATEXSIZE" val="16"/>
  <p:tag name="IGUANATEXCURSOR" val="718"/>
  <p:tag name="TRANSPARENCY" val="True"/>
  <p:tag name="FILENAME" val=""/>
  <p:tag name="LATEXENGINEID" val="0"/>
  <p:tag name="TEMPFOLDER" val="c:\temp\"/>
  <p:tag name="LATEXFORMHEIGHT" val="388.5"/>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959.88"/>
  <p:tag name="ORIGINALWIDTH" val="3443.569"/>
  <p:tag name="LATEXADDIN" val="\documentclass{article}&#10;\usepackage{amsmath}&#10;\usepackage{xcolor}&#10;\pagestyle{empty}&#10;\begin{document}&#10;&#10;\begin{equation*}&#10;    \overline{\rho}\frac{\mathrm{D} \phi}{\mathrm{D}t} = \nabla \cdot \left[ \left( \overline{\rho \mathcal{D}} + \frac{\mu_t}{\mathrm{Sc}_t} \right) \nabla \phi \right] + \overline{S^+_\phi} - \overline{S^-_\phi}&#10;\end{equation*}&#10;\begin{equation*}&#10;  \overline{S^+_\phi} = \left\{ \overline{\dot{\omega}_c}, 2 \frac{\mu_t}{\mathrm{Sc}_t} \left(\nabla\widetilde{c}\cdot\nabla\widetilde{c}\right) + 2 \left( \overline{c \dot{\omega}_c} - \widetilde{c}\overline{\dot{\omega}_c} \right), 0,  2 \frac{\mu_t}{\mathrm{Sc}_t}  \left(\nabla\widetilde{Z}\cdot\nabla\widetilde{Z}\right)\right\}&#10;\end{equation*}&#10;\begin{equation*}&#10;  \overline{S^-_\phi} =  \left\{0,  2\overline{\rho}\chi_{c\text{,sgs}},0, 2\overline{\rho}\chi_{Z\text{,sgs}}\right\}&#10;\end{equation*}&#10;\end{document}&#10;"/>
  <p:tag name="IGUANATEXSIZE" val="16"/>
  <p:tag name="IGUANATEXCURSOR" val="718"/>
  <p:tag name="TRANSPARENCY" val="True"/>
  <p:tag name="FILENAME" val=""/>
  <p:tag name="LATEXENGINEID" val="0"/>
  <p:tag name="TEMPFOLDER" val="c:\temp\"/>
  <p:tag name="LATEXFORMHEIGHT" val="388.5"/>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323.9595"/>
  <p:tag name="ORIGINALWIDTH" val="2890.139"/>
  <p:tag name="LATEXADDIN" val="\documentclass{article}&#10;\usepackage{amsmath}&#10;\usepackage{multirow}&#10;\pagestyle{empty}&#10;\begin{document}&#10;\begin{equation*}&#10;\overline{\rho}\chi_{c\text{,sgs}} = \overline{\rho}\mathcal{F} \left[ 2K_c \frac{s_L}{\delta_\mathrm{th}} + \left(C_3-\tau C_4\mathrm{Da}_\Delta \right)\left( \frac{2{u^\prime}_\Delta}{3\Delta} \right) \right]\frac{\widetilde{c^{\prime\prime}}}{\beta_c}&#10;\end{equation*}&#10;&#10;\end{document}"/>
  <p:tag name="IGUANATEXSIZE" val="20"/>
  <p:tag name="IGUANATEXCURSOR" val="348"/>
  <p:tag name="TRANSPARENCY" val="True"/>
  <p:tag name="FILENAME" val=""/>
  <p:tag name="LATEXENGINEID" val="0"/>
  <p:tag name="TEMPFOLDER" val="c:\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54.4807"/>
  <p:tag name="ORIGINALWIDTH" val="1147.357"/>
  <p:tag name="LATEXADDIN" val="\documentclass{article}&#10;\usepackage{amsmath}&#10;\usepackage{multirow}&#10;\pagestyle{empty}&#10;\begin{document}&#10;&#10;\begin{equation*}&#10;\overline{\rho} \chi_{Z\text{,sgs}} = C_\zeta \left( \mu_t/\Delta^2 \right)&#10;\end{equation*}&#10;&#10;\end{document}"/>
  <p:tag name="IGUANATEXSIZE" val="20"/>
  <p:tag name="IGUANATEXCURSOR" val="144"/>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4E183824706749862C70C00A49954A" ma:contentTypeVersion="10" ma:contentTypeDescription="Create a new document." ma:contentTypeScope="" ma:versionID="437a1c5b4a4b3e92ed8545ea9f93d154">
  <xsd:schema xmlns:xsd="http://www.w3.org/2001/XMLSchema" xmlns:xs="http://www.w3.org/2001/XMLSchema" xmlns:p="http://schemas.microsoft.com/office/2006/metadata/properties" xmlns:ns3="29ceeb9b-fbb2-4323-aece-4c524507e398" xmlns:ns4="b10a6ca7-d634-40eb-95ab-8e8ce711ec9c" targetNamespace="http://schemas.microsoft.com/office/2006/metadata/properties" ma:root="true" ma:fieldsID="9b5b4f85fe6a9b2a13157506d29baf07" ns3:_="" ns4:_="">
    <xsd:import namespace="29ceeb9b-fbb2-4323-aece-4c524507e398"/>
    <xsd:import namespace="b10a6ca7-d634-40eb-95ab-8e8ce711ec9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ceeb9b-fbb2-4323-aece-4c524507e3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0a6ca7-d634-40eb-95ab-8e8ce711ec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F0DD24-B55B-48BB-9113-AAA6D99DEE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ceeb9b-fbb2-4323-aece-4c524507e398"/>
    <ds:schemaRef ds:uri="b10a6ca7-d634-40eb-95ab-8e8ce711ec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289AE2-D2AE-49D1-AFAC-3A79F6794255}">
  <ds:schemaRefs>
    <ds:schemaRef ds:uri="http://purl.org/dc/elements/1.1/"/>
    <ds:schemaRef ds:uri="http://schemas.microsoft.com/office/2006/metadata/properties"/>
    <ds:schemaRef ds:uri="http://purl.org/dc/terms/"/>
    <ds:schemaRef ds:uri="b10a6ca7-d634-40eb-95ab-8e8ce711ec9c"/>
    <ds:schemaRef ds:uri="http://schemas.openxmlformats.org/package/2006/metadata/core-properties"/>
    <ds:schemaRef ds:uri="http://schemas.microsoft.com/office/2006/documentManagement/types"/>
    <ds:schemaRef ds:uri="http://schemas.microsoft.com/office/infopath/2007/PartnerControls"/>
    <ds:schemaRef ds:uri="29ceeb9b-fbb2-4323-aece-4c524507e398"/>
    <ds:schemaRef ds:uri="http://www.w3.org/XML/1998/namespace"/>
    <ds:schemaRef ds:uri="http://purl.org/dc/dcmitype/"/>
  </ds:schemaRefs>
</ds:datastoreItem>
</file>

<file path=customXml/itemProps3.xml><?xml version="1.0" encoding="utf-8"?>
<ds:datastoreItem xmlns:ds="http://schemas.openxmlformats.org/officeDocument/2006/customXml" ds:itemID="{927BD4C1-B6B1-4715-ABF9-E660A51A4E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{647D69A4-0B7F-48B5-B9FD-1E9485A162CF}tf33552983_win32</Template>
  <TotalTime>1297</TotalTime>
  <Words>3563</Words>
  <Application>Microsoft Office PowerPoint</Application>
  <PresentationFormat>On-screen Show (4:3)</PresentationFormat>
  <Paragraphs>314</Paragraphs>
  <Slides>16</Slides>
  <Notes>16</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Cambria Math</vt:lpstr>
      <vt:lpstr>Franklin Gothic Book</vt:lpstr>
      <vt:lpstr>Franklin Gothic Demi</vt:lpstr>
      <vt:lpstr>Wingdings 2</vt:lpstr>
      <vt:lpstr>DividendVTI</vt:lpstr>
      <vt:lpstr>The role of strain and mixture fraction variance in the prediction of local extinctions in LES of partially premixed combustion</vt:lpstr>
      <vt:lpstr>Introduction | Motivation</vt:lpstr>
      <vt:lpstr>Introduction | Test case</vt:lpstr>
      <vt:lpstr>Turbulence and Combustion Modelling</vt:lpstr>
      <vt:lpstr>Turbulence and Combustion Modelling</vt:lpstr>
      <vt:lpstr>Lagrangian tracking</vt:lpstr>
      <vt:lpstr>Results | Lagrangian tracking | Lr75-80</vt:lpstr>
      <vt:lpstr>Results | Lagrangian tracking | Lr75-80</vt:lpstr>
      <vt:lpstr>Results | Lagrangian tracking | Lr75-80</vt:lpstr>
      <vt:lpstr>Results | Lagrangian tracking | Lr75-80</vt:lpstr>
      <vt:lpstr>Results | Lagrangian tracking | Lr75-80</vt:lpstr>
      <vt:lpstr>Results | Eulerian analysis | Lr75-80</vt:lpstr>
      <vt:lpstr>Results | Eulerian analysis | Lr75-80</vt:lpstr>
      <vt:lpstr>Results | Lr75-103</vt:lpstr>
      <vt:lpstr>Summary</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strain and mixture fraction variance in the prediction of local extinctions in LES of partially premixed combustion</dc:title>
  <dc:creator>Alessandro Soli</dc:creator>
  <cp:lastModifiedBy>Alessandro Soli</cp:lastModifiedBy>
  <cp:revision>5</cp:revision>
  <dcterms:created xsi:type="dcterms:W3CDTF">2020-09-09T12:22:51Z</dcterms:created>
  <dcterms:modified xsi:type="dcterms:W3CDTF">2020-09-19T18:33:26Z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0x0101003D4E183824706749862C70C00A49954A</vt:lpwstr>
  </property>
</Properties>
</file>