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17"/>
  </p:notesMasterIdLst>
  <p:sldIdLst>
    <p:sldId id="257" r:id="rId5"/>
    <p:sldId id="258" r:id="rId6"/>
    <p:sldId id="268" r:id="rId7"/>
    <p:sldId id="285" r:id="rId8"/>
    <p:sldId id="267" r:id="rId9"/>
    <p:sldId id="281" r:id="rId10"/>
    <p:sldId id="261" r:id="rId11"/>
    <p:sldId id="262" r:id="rId12"/>
    <p:sldId id="263" r:id="rId13"/>
    <p:sldId id="284" r:id="rId14"/>
    <p:sldId id="286"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3DD3B4-7468-4CF6-AA18-58FD6EA26D28}" v="6" dt="2020-09-14T12:44:09.311"/>
  </p1510:revLst>
</p1510:revInfo>
</file>

<file path=ppt/tableStyles.xml><?xml version="1.0" encoding="utf-8"?>
<a:tblStyleLst xmlns:a="http://schemas.openxmlformats.org/drawingml/2006/main" def="{5C22544A-7EE6-4342-B048-85BDC9FD1C3A}">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2" autoAdjust="0"/>
    <p:restoredTop sz="90843" autoAdjust="0"/>
  </p:normalViewPr>
  <p:slideViewPr>
    <p:cSldViewPr>
      <p:cViewPr varScale="1">
        <p:scale>
          <a:sx n="62" d="100"/>
          <a:sy n="62" d="100"/>
        </p:scale>
        <p:origin x="148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637FCD-CBD5-424B-95D8-85A3C9FDC3C9}" type="datetimeFigureOut">
              <a:rPr lang="en-US" smtClean="0"/>
              <a:pPr/>
              <a:t>9/16/2020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DA255-743E-49FF-8E13-A618AD7B5543}" type="slidenum">
              <a:rPr lang="en-US" smtClean="0"/>
              <a:pPr/>
              <a:t>‹#›</a:t>
            </a:fld>
            <a:endParaRPr lang="en-US"/>
          </a:p>
        </p:txBody>
      </p:sp>
    </p:spTree>
    <p:extLst>
      <p:ext uri="{BB962C8B-B14F-4D97-AF65-F5344CB8AC3E}">
        <p14:creationId xmlns:p14="http://schemas.microsoft.com/office/powerpoint/2010/main" val="3438082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6D70D-D5DA-4943-8494-7F23360121D5}" type="slidenum">
              <a:rPr lang="en-US"/>
              <a:pPr/>
              <a:t>1</a:t>
            </a:fld>
            <a:endParaRPr lang="en-US"/>
          </a:p>
        </p:txBody>
      </p:sp>
      <p:sp>
        <p:nvSpPr>
          <p:cNvPr id="5122" name="Rectangle 2"/>
          <p:cNvSpPr>
            <a:spLocks noGrp="1" noRot="1" noChangeAspect="1" noChangeArrowheads="1" noTextEdit="1"/>
          </p:cNvSpPr>
          <p:nvPr>
            <p:ph type="sldImg"/>
          </p:nvPr>
        </p:nvSpPr>
        <p:spPr>
          <a:xfrm>
            <a:off x="1144588" y="687388"/>
            <a:ext cx="4570412" cy="3429000"/>
          </a:xfrm>
          <a:ln/>
        </p:spPr>
      </p:sp>
      <p:sp>
        <p:nvSpPr>
          <p:cNvPr id="5123" name="Rectangle 3"/>
          <p:cNvSpPr>
            <a:spLocks noGrp="1" noChangeArrowheads="1"/>
          </p:cNvSpPr>
          <p:nvPr>
            <p:ph type="body" idx="1"/>
          </p:nvPr>
        </p:nvSpPr>
        <p:spPr>
          <a:xfrm>
            <a:off x="686100" y="4345216"/>
            <a:ext cx="5485805" cy="4110871"/>
          </a:xfrm>
        </p:spPr>
        <p:txBody>
          <a:bodyPr/>
          <a:lstStyle/>
          <a:p>
            <a:endParaRPr lang="en-GB" dirty="0"/>
          </a:p>
        </p:txBody>
      </p:sp>
    </p:spTree>
    <p:extLst>
      <p:ext uri="{BB962C8B-B14F-4D97-AF65-F5344CB8AC3E}">
        <p14:creationId xmlns:p14="http://schemas.microsoft.com/office/powerpoint/2010/main" val="3436016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6D70D-D5DA-4943-8494-7F23360121D5}" type="slidenum">
              <a:rPr lang="en-US"/>
              <a:pPr/>
              <a:t>2</a:t>
            </a:fld>
            <a:endParaRPr lang="en-US"/>
          </a:p>
        </p:txBody>
      </p:sp>
      <p:sp>
        <p:nvSpPr>
          <p:cNvPr id="5122" name="Rectangle 2"/>
          <p:cNvSpPr>
            <a:spLocks noGrp="1" noRot="1" noChangeAspect="1" noChangeArrowheads="1" noTextEdit="1"/>
          </p:cNvSpPr>
          <p:nvPr>
            <p:ph type="sldImg"/>
          </p:nvPr>
        </p:nvSpPr>
        <p:spPr>
          <a:xfrm>
            <a:off x="1144588" y="687388"/>
            <a:ext cx="4570412" cy="3429000"/>
          </a:xfrm>
          <a:ln/>
        </p:spPr>
      </p:sp>
      <p:sp>
        <p:nvSpPr>
          <p:cNvPr id="5123" name="Rectangle 3"/>
          <p:cNvSpPr>
            <a:spLocks noGrp="1" noChangeArrowheads="1"/>
          </p:cNvSpPr>
          <p:nvPr>
            <p:ph type="body" idx="1"/>
          </p:nvPr>
        </p:nvSpPr>
        <p:spPr>
          <a:xfrm>
            <a:off x="686100" y="4345216"/>
            <a:ext cx="5485805" cy="4110871"/>
          </a:xfrm>
        </p:spPr>
        <p:txBody>
          <a:bodyPr/>
          <a:lstStyle/>
          <a:p>
            <a:endParaRPr lang="en-GB" dirty="0"/>
          </a:p>
        </p:txBody>
      </p:sp>
    </p:spTree>
    <p:extLst>
      <p:ext uri="{BB962C8B-B14F-4D97-AF65-F5344CB8AC3E}">
        <p14:creationId xmlns:p14="http://schemas.microsoft.com/office/powerpoint/2010/main" val="961660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6D70D-D5DA-4943-8494-7F23360121D5}" type="slidenum">
              <a:rPr lang="en-US"/>
              <a:pPr/>
              <a:t>3</a:t>
            </a:fld>
            <a:endParaRPr lang="en-US"/>
          </a:p>
        </p:txBody>
      </p:sp>
      <p:sp>
        <p:nvSpPr>
          <p:cNvPr id="5122" name="Rectangle 2"/>
          <p:cNvSpPr>
            <a:spLocks noGrp="1" noRot="1" noChangeAspect="1" noChangeArrowheads="1" noTextEdit="1"/>
          </p:cNvSpPr>
          <p:nvPr>
            <p:ph type="sldImg"/>
          </p:nvPr>
        </p:nvSpPr>
        <p:spPr>
          <a:xfrm>
            <a:off x="1144588" y="687388"/>
            <a:ext cx="4570412" cy="3429000"/>
          </a:xfrm>
          <a:ln/>
        </p:spPr>
      </p:sp>
      <p:sp>
        <p:nvSpPr>
          <p:cNvPr id="5123" name="Rectangle 3"/>
          <p:cNvSpPr>
            <a:spLocks noGrp="1" noChangeArrowheads="1"/>
          </p:cNvSpPr>
          <p:nvPr>
            <p:ph type="body" idx="1"/>
          </p:nvPr>
        </p:nvSpPr>
        <p:spPr>
          <a:xfrm>
            <a:off x="686100" y="4345216"/>
            <a:ext cx="5485805" cy="4110871"/>
          </a:xfrm>
        </p:spPr>
        <p:txBody>
          <a:bodyPr/>
          <a:lstStyle/>
          <a:p>
            <a:endParaRPr lang="en-GB" dirty="0"/>
          </a:p>
        </p:txBody>
      </p:sp>
    </p:spTree>
    <p:extLst>
      <p:ext uri="{BB962C8B-B14F-4D97-AF65-F5344CB8AC3E}">
        <p14:creationId xmlns:p14="http://schemas.microsoft.com/office/powerpoint/2010/main" val="1443157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6D70D-D5DA-4943-8494-7F23360121D5}" type="slidenum">
              <a:rPr lang="en-US"/>
              <a:pPr/>
              <a:t>4</a:t>
            </a:fld>
            <a:endParaRPr lang="en-US"/>
          </a:p>
        </p:txBody>
      </p:sp>
      <p:sp>
        <p:nvSpPr>
          <p:cNvPr id="5122" name="Rectangle 2"/>
          <p:cNvSpPr>
            <a:spLocks noGrp="1" noRot="1" noChangeAspect="1" noChangeArrowheads="1" noTextEdit="1"/>
          </p:cNvSpPr>
          <p:nvPr>
            <p:ph type="sldImg"/>
          </p:nvPr>
        </p:nvSpPr>
        <p:spPr>
          <a:xfrm>
            <a:off x="1144588" y="687388"/>
            <a:ext cx="4570412" cy="3429000"/>
          </a:xfrm>
          <a:ln/>
        </p:spPr>
      </p:sp>
      <p:sp>
        <p:nvSpPr>
          <p:cNvPr id="5123" name="Rectangle 3"/>
          <p:cNvSpPr>
            <a:spLocks noGrp="1" noChangeArrowheads="1"/>
          </p:cNvSpPr>
          <p:nvPr>
            <p:ph type="body" idx="1"/>
          </p:nvPr>
        </p:nvSpPr>
        <p:spPr>
          <a:xfrm>
            <a:off x="686100" y="4345216"/>
            <a:ext cx="5485805" cy="4110871"/>
          </a:xfrm>
        </p:spPr>
        <p:txBody>
          <a:bodyPr/>
          <a:lstStyle/>
          <a:p>
            <a:endParaRPr lang="en-GB" dirty="0"/>
          </a:p>
        </p:txBody>
      </p:sp>
    </p:spTree>
    <p:extLst>
      <p:ext uri="{BB962C8B-B14F-4D97-AF65-F5344CB8AC3E}">
        <p14:creationId xmlns:p14="http://schemas.microsoft.com/office/powerpoint/2010/main" val="426081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6D70D-D5DA-4943-8494-7F23360121D5}" type="slidenum">
              <a:rPr lang="en-US"/>
              <a:pPr/>
              <a:t>5</a:t>
            </a:fld>
            <a:endParaRPr lang="en-US"/>
          </a:p>
        </p:txBody>
      </p:sp>
      <p:sp>
        <p:nvSpPr>
          <p:cNvPr id="5122" name="Rectangle 2"/>
          <p:cNvSpPr>
            <a:spLocks noGrp="1" noRot="1" noChangeAspect="1" noChangeArrowheads="1" noTextEdit="1"/>
          </p:cNvSpPr>
          <p:nvPr>
            <p:ph type="sldImg"/>
          </p:nvPr>
        </p:nvSpPr>
        <p:spPr>
          <a:xfrm>
            <a:off x="1144588" y="687388"/>
            <a:ext cx="4570412" cy="3429000"/>
          </a:xfrm>
          <a:ln/>
        </p:spPr>
      </p:sp>
      <p:sp>
        <p:nvSpPr>
          <p:cNvPr id="5123" name="Rectangle 3"/>
          <p:cNvSpPr>
            <a:spLocks noGrp="1" noChangeArrowheads="1"/>
          </p:cNvSpPr>
          <p:nvPr>
            <p:ph type="body" idx="1"/>
          </p:nvPr>
        </p:nvSpPr>
        <p:spPr>
          <a:xfrm>
            <a:off x="686100" y="4345216"/>
            <a:ext cx="5485805" cy="4110871"/>
          </a:xfrm>
        </p:spPr>
        <p:txBody>
          <a:bodyPr/>
          <a:lstStyle/>
          <a:p>
            <a:endParaRPr lang="en-GB" dirty="0"/>
          </a:p>
        </p:txBody>
      </p:sp>
    </p:spTree>
    <p:extLst>
      <p:ext uri="{BB962C8B-B14F-4D97-AF65-F5344CB8AC3E}">
        <p14:creationId xmlns:p14="http://schemas.microsoft.com/office/powerpoint/2010/main" val="273003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8DDA255-743E-49FF-8E13-A618AD7B5543}" type="slidenum">
              <a:rPr lang="en-US" smtClean="0"/>
              <a:pPr/>
              <a:t>8</a:t>
            </a:fld>
            <a:endParaRPr lang="en-US"/>
          </a:p>
        </p:txBody>
      </p:sp>
    </p:spTree>
    <p:extLst>
      <p:ext uri="{BB962C8B-B14F-4D97-AF65-F5344CB8AC3E}">
        <p14:creationId xmlns:p14="http://schemas.microsoft.com/office/powerpoint/2010/main" val="203558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8DDA255-743E-49FF-8E13-A618AD7B5543}" type="slidenum">
              <a:rPr lang="en-US" smtClean="0"/>
              <a:pPr/>
              <a:t>11</a:t>
            </a:fld>
            <a:endParaRPr lang="en-US"/>
          </a:p>
        </p:txBody>
      </p:sp>
    </p:spTree>
    <p:extLst>
      <p:ext uri="{BB962C8B-B14F-4D97-AF65-F5344CB8AC3E}">
        <p14:creationId xmlns:p14="http://schemas.microsoft.com/office/powerpoint/2010/main" val="3411633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5E66BD5-523F-40DE-9017-42C213A2C906}"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66BD5-523F-40DE-9017-42C213A2C906}"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66BD5-523F-40DE-9017-42C213A2C906}"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66BD5-523F-40DE-9017-42C213A2C906}"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E66BD5-523F-40DE-9017-42C213A2C906}"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E66BD5-523F-40DE-9017-42C213A2C906}"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E66BD5-523F-40DE-9017-42C213A2C906}" type="datetimeFigureOut">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E66BD5-523F-40DE-9017-42C213A2C906}" type="datetimeFigureOut">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66BD5-523F-40DE-9017-42C213A2C906}" type="datetimeFigureOut">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E66BD5-523F-40DE-9017-42C213A2C906}"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E66BD5-523F-40DE-9017-42C213A2C906}"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10EB99-D7CC-48F1-9F23-8D678AE8DC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66BD5-523F-40DE-9017-42C213A2C906}" type="datetimeFigureOut">
              <a:rPr lang="en-US" smtClean="0"/>
              <a:pPr/>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10EB99-D7CC-48F1-9F23-8D678AE8DC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mailto:w.lucas@epcc.ed.ac.uk"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forms.ncl.ac.uk/view.php?id=7731550"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www.ukctrf.com/index.php/conference-funding/" TargetMode="External"/><Relationship Id="rId3" Type="http://schemas.openxmlformats.org/officeDocument/2006/relationships/hyperlink" Target="http://www.ukctrf.com/" TargetMode="External"/><Relationship Id="rId7" Type="http://schemas.openxmlformats.org/officeDocument/2006/relationships/hyperlink" Target="http://www.ukctrf.com/wp-content/uploads/2018/12/Sample-Publications-for-Website_24.08.2017.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ukctrf.com/index.php/computer-time-allocation/" TargetMode="External"/><Relationship Id="rId5" Type="http://schemas.openxmlformats.org/officeDocument/2006/relationships/hyperlink" Target="http://www.ukctrf.com/index.php/travel-funding/" TargetMode="External"/><Relationship Id="rId4" Type="http://schemas.openxmlformats.org/officeDocument/2006/relationships/hyperlink" Target="http://www.ukctrf.com/index.php/reimbursement/" TargetMode="External"/><Relationship Id="rId9" Type="http://schemas.openxmlformats.org/officeDocument/2006/relationships/hyperlink" Target="http://www.ukctrf.com/index.php/event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Text Box 7"/>
          <p:cNvSpPr txBox="1">
            <a:spLocks noChangeArrowheads="1"/>
          </p:cNvSpPr>
          <p:nvPr/>
        </p:nvSpPr>
        <p:spPr bwMode="auto">
          <a:xfrm>
            <a:off x="1" y="806450"/>
            <a:ext cx="8915400" cy="5632311"/>
          </a:xfrm>
          <a:prstGeom prst="rect">
            <a:avLst/>
          </a:prstGeom>
          <a:noFill/>
          <a:ln w="9525">
            <a:noFill/>
            <a:miter lim="800000"/>
            <a:headEnd/>
            <a:tailEnd/>
          </a:ln>
          <a:effectLst/>
        </p:spPr>
        <p:txBody>
          <a:bodyPr wrap="square">
            <a:spAutoFit/>
          </a:bodyPr>
          <a:lstStyle/>
          <a:p>
            <a:pPr algn="ctr"/>
            <a:r>
              <a:rPr lang="en-GB" sz="3000" b="1" dirty="0">
                <a:solidFill>
                  <a:srgbClr val="C00000"/>
                </a:solidFill>
                <a:latin typeface="Times New Roman" pitchFamily="18" charset="0"/>
                <a:cs typeface="Times New Roman" pitchFamily="18" charset="0"/>
              </a:rPr>
              <a:t>UK Consortium on Turbulent Reacting Flows (UKCTRF):  EP/R029369/1: </a:t>
            </a:r>
          </a:p>
          <a:p>
            <a:pPr algn="ctr"/>
            <a:r>
              <a:rPr lang="en-GB" sz="3000" b="1" dirty="0">
                <a:solidFill>
                  <a:srgbClr val="C00000"/>
                </a:solidFill>
                <a:latin typeface="Times New Roman" pitchFamily="18" charset="0"/>
                <a:cs typeface="Times New Roman" pitchFamily="18" charset="0"/>
              </a:rPr>
              <a:t>Virtual student user conference </a:t>
            </a:r>
          </a:p>
          <a:p>
            <a:pPr algn="ctr"/>
            <a:endParaRPr lang="en-GB" sz="800" b="1" dirty="0">
              <a:solidFill>
                <a:srgbClr val="C00000"/>
              </a:solidFill>
              <a:latin typeface="Times New Roman" pitchFamily="18" charset="0"/>
              <a:cs typeface="Times New Roman" pitchFamily="18" charset="0"/>
            </a:endParaRPr>
          </a:p>
          <a:p>
            <a:pPr algn="ctr"/>
            <a:endParaRPr lang="en-GB" sz="800" b="1" dirty="0">
              <a:solidFill>
                <a:srgbClr val="C00000"/>
              </a:solidFill>
              <a:latin typeface="Times New Roman" pitchFamily="18" charset="0"/>
              <a:cs typeface="Times New Roman" pitchFamily="18" charset="0"/>
            </a:endParaRPr>
          </a:p>
          <a:p>
            <a:pPr algn="ctr"/>
            <a:endParaRPr lang="en-GB" sz="800" b="1" dirty="0">
              <a:solidFill>
                <a:srgbClr val="C00000"/>
              </a:solidFill>
              <a:latin typeface="Times New Roman" pitchFamily="18" charset="0"/>
              <a:cs typeface="Times New Roman" pitchFamily="18" charset="0"/>
            </a:endParaRPr>
          </a:p>
          <a:p>
            <a:pPr algn="ctr"/>
            <a:r>
              <a:rPr lang="en-GB" sz="2800" b="1" dirty="0">
                <a:latin typeface="Times New Roman" pitchFamily="18" charset="0"/>
              </a:rPr>
              <a:t>Nilanjan Chakraborty</a:t>
            </a:r>
            <a:endParaRPr lang="en-GB" sz="2800" b="1" baseline="30000" dirty="0">
              <a:latin typeface="Times New Roman" pitchFamily="18" charset="0"/>
            </a:endParaRPr>
          </a:p>
          <a:p>
            <a:pPr algn="ctr"/>
            <a:endParaRPr lang="en-GB" sz="1000" b="1" dirty="0">
              <a:latin typeface="Times New Roman" pitchFamily="18" charset="0"/>
            </a:endParaRPr>
          </a:p>
          <a:p>
            <a:pPr algn="ctr"/>
            <a:r>
              <a:rPr lang="en-GB" sz="2000" dirty="0">
                <a:latin typeface="Times New Roman" pitchFamily="18" charset="0"/>
                <a:cs typeface="Times New Roman" pitchFamily="18" charset="0"/>
              </a:rPr>
              <a:t>School of Engineering</a:t>
            </a:r>
          </a:p>
          <a:p>
            <a:pPr algn="ctr"/>
            <a:r>
              <a:rPr lang="en-GB" sz="2000" dirty="0">
                <a:latin typeface="Times New Roman" pitchFamily="18" charset="0"/>
                <a:cs typeface="Times New Roman" pitchFamily="18" charset="0"/>
              </a:rPr>
              <a:t>Newcastle University, Claremont Road, Newcastle-Upon-Tyne, NE1 7RU</a:t>
            </a:r>
          </a:p>
          <a:p>
            <a:pPr algn="ctr"/>
            <a:endParaRPr lang="en-GB" sz="2000" dirty="0">
              <a:latin typeface="Times New Roman" pitchFamily="18" charset="0"/>
              <a:cs typeface="Times New Roman" pitchFamily="18" charset="0"/>
            </a:endParaRPr>
          </a:p>
          <a:p>
            <a:pPr algn="ctr"/>
            <a:endParaRPr lang="en-GB" sz="800" dirty="0">
              <a:latin typeface="Times New Roman" pitchFamily="18" charset="0"/>
              <a:cs typeface="Times New Roman" pitchFamily="18" charset="0"/>
            </a:endParaRPr>
          </a:p>
          <a:p>
            <a:pPr algn="ctr"/>
            <a:endParaRPr lang="en-GB" sz="800" dirty="0">
              <a:latin typeface="Times New Roman" pitchFamily="18" charset="0"/>
              <a:cs typeface="Times New Roman" pitchFamily="18" charset="0"/>
            </a:endParaRPr>
          </a:p>
          <a:p>
            <a:pPr algn="ctr"/>
            <a:endParaRPr lang="en-GB" sz="2400" b="1" dirty="0">
              <a:latin typeface="Times New Roman" pitchFamily="18" charset="0"/>
              <a:cs typeface="Times New Roman" pitchFamily="18" charset="0"/>
            </a:endParaRPr>
          </a:p>
          <a:p>
            <a:pPr algn="ctr"/>
            <a:endParaRPr lang="en-GB" sz="2400" b="1" dirty="0">
              <a:latin typeface="Times New Roman" pitchFamily="18" charset="0"/>
              <a:cs typeface="Times New Roman" pitchFamily="18" charset="0"/>
            </a:endParaRPr>
          </a:p>
          <a:p>
            <a:pPr algn="ctr"/>
            <a:endParaRPr lang="en-GB" sz="2000" b="1" dirty="0">
              <a:latin typeface="Times New Roman" pitchFamily="18" charset="0"/>
              <a:cs typeface="Times New Roman" pitchFamily="18" charset="0"/>
            </a:endParaRPr>
          </a:p>
          <a:p>
            <a:pPr algn="ctr"/>
            <a:r>
              <a:rPr lang="en-GB" sz="2000" b="1" dirty="0">
                <a:latin typeface="Times New Roman" pitchFamily="18" charset="0"/>
                <a:cs typeface="Times New Roman" pitchFamily="18" charset="0"/>
              </a:rPr>
              <a:t>16</a:t>
            </a:r>
            <a:r>
              <a:rPr lang="en-GB" sz="2000" b="1" baseline="30000" dirty="0">
                <a:latin typeface="Times New Roman" pitchFamily="18" charset="0"/>
                <a:cs typeface="Times New Roman" pitchFamily="18" charset="0"/>
              </a:rPr>
              <a:t>th</a:t>
            </a:r>
            <a:r>
              <a:rPr lang="en-GB" sz="2000" b="1" dirty="0">
                <a:latin typeface="Times New Roman" pitchFamily="18" charset="0"/>
                <a:cs typeface="Times New Roman" pitchFamily="18" charset="0"/>
              </a:rPr>
              <a:t> September 2020</a:t>
            </a:r>
          </a:p>
          <a:p>
            <a:pPr algn="ctr"/>
            <a:endParaRPr lang="en-GB" sz="2000" b="1" dirty="0">
              <a:latin typeface="Times New Roman" pitchFamily="18" charset="0"/>
              <a:cs typeface="Times New Roman" pitchFamily="18" charset="0"/>
            </a:endParaRPr>
          </a:p>
          <a:p>
            <a:pPr algn="ctr"/>
            <a:endParaRPr lang="en-GB" sz="2400" b="1" dirty="0">
              <a:latin typeface="Times New Roman" pitchFamily="18" charset="0"/>
              <a:cs typeface="Times New Roman" pitchFamily="18" charset="0"/>
            </a:endParaRPr>
          </a:p>
        </p:txBody>
      </p:sp>
      <p:pic>
        <p:nvPicPr>
          <p:cNvPr id="6" name="Picture 5" descr="Picture 2.png"/>
          <p:cNvPicPr>
            <a:picLocks noChangeAspect="1"/>
          </p:cNvPicPr>
          <p:nvPr/>
        </p:nvPicPr>
        <p:blipFill>
          <a:blip r:embed="rId3" cstate="print"/>
          <a:stretch>
            <a:fillRect/>
          </a:stretch>
        </p:blipFill>
        <p:spPr>
          <a:xfrm>
            <a:off x="2851193" y="3877434"/>
            <a:ext cx="3441612" cy="1400856"/>
          </a:xfrm>
          <a:prstGeom prst="rect">
            <a:avLst/>
          </a:prstGeom>
        </p:spPr>
      </p:pic>
      <p:sp>
        <p:nvSpPr>
          <p:cNvPr id="3074"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081" name="Line 9"/>
          <p:cNvSpPr>
            <a:spLocks noChangeShapeType="1"/>
          </p:cNvSpPr>
          <p:nvPr/>
        </p:nvSpPr>
        <p:spPr bwMode="auto">
          <a:xfrm flipV="1">
            <a:off x="0" y="6477000"/>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2" name="TextBox 1">
            <a:extLst>
              <a:ext uri="{FF2B5EF4-FFF2-40B4-BE49-F238E27FC236}">
                <a16:creationId xmlns:a16="http://schemas.microsoft.com/office/drawing/2014/main" id="{ACF1434D-DDE5-41C6-A0D4-85FAE4D5311F}"/>
              </a:ext>
            </a:extLst>
          </p:cNvPr>
          <p:cNvSpPr txBox="1"/>
          <p:nvPr/>
        </p:nvSpPr>
        <p:spPr>
          <a:xfrm>
            <a:off x="304799" y="5697607"/>
            <a:ext cx="8534399" cy="707886"/>
          </a:xfrm>
          <a:prstGeom prst="rect">
            <a:avLst/>
          </a:prstGeom>
          <a:noFill/>
        </p:spPr>
        <p:txBody>
          <a:bodyPr wrap="square" rtlCol="0">
            <a:spAutoFit/>
          </a:bodyPr>
          <a:lstStyle/>
          <a:p>
            <a:pPr algn="ctr"/>
            <a:r>
              <a:rPr lang="en-GB" sz="2000" b="1" dirty="0">
                <a:solidFill>
                  <a:srgbClr val="FF0000"/>
                </a:solidFill>
                <a:latin typeface="Arial" panose="020B0604020202020204" pitchFamily="34" charset="0"/>
                <a:cs typeface="Arial" panose="020B0604020202020204" pitchFamily="34" charset="0"/>
              </a:rPr>
              <a:t>This virtual meeting is not the 2</a:t>
            </a:r>
            <a:r>
              <a:rPr lang="en-GB" sz="2000" b="1" baseline="30000" dirty="0">
                <a:solidFill>
                  <a:srgbClr val="FF0000"/>
                </a:solidFill>
                <a:latin typeface="Arial" panose="020B0604020202020204" pitchFamily="34" charset="0"/>
                <a:cs typeface="Arial" panose="020B0604020202020204" pitchFamily="34" charset="0"/>
              </a:rPr>
              <a:t>nd</a:t>
            </a:r>
            <a:r>
              <a:rPr lang="en-GB" sz="2000" b="1" dirty="0">
                <a:solidFill>
                  <a:srgbClr val="FF0000"/>
                </a:solidFill>
                <a:latin typeface="Arial" panose="020B0604020202020204" pitchFamily="34" charset="0"/>
                <a:cs typeface="Arial" panose="020B0604020202020204" pitchFamily="34" charset="0"/>
              </a:rPr>
              <a:t> annual progress meeting. We still hope to hold it at Daresbury Laboratory in March/April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2438400" y="168359"/>
            <a:ext cx="4513608" cy="492443"/>
          </a:xfrm>
          <a:prstGeom prst="rect">
            <a:avLst/>
          </a:prstGeom>
          <a:noFill/>
          <a:ln w="9525">
            <a:noFill/>
            <a:miter lim="800000"/>
            <a:headEnd/>
            <a:tailEnd/>
          </a:ln>
        </p:spPr>
        <p:txBody>
          <a:bodyPr wrap="none">
            <a:spAutoFit/>
          </a:bodyPr>
          <a:lstStyle/>
          <a:p>
            <a:r>
              <a:rPr lang="en-GB" sz="2600" dirty="0">
                <a:latin typeface="Arial Black" pitchFamily="34" charset="0"/>
              </a:rPr>
              <a:t>Current financial status</a:t>
            </a:r>
          </a:p>
        </p:txBody>
      </p:sp>
      <p:sp>
        <p:nvSpPr>
          <p:cNvPr id="5" name="TextBox 4"/>
          <p:cNvSpPr txBox="1"/>
          <p:nvPr/>
        </p:nvSpPr>
        <p:spPr>
          <a:xfrm>
            <a:off x="152400" y="762000"/>
            <a:ext cx="8382000" cy="3785652"/>
          </a:xfrm>
          <a:prstGeom prst="rect">
            <a:avLst/>
          </a:prstGeom>
          <a:noFill/>
        </p:spPr>
        <p:txBody>
          <a:bodyPr wrap="square" rtlCol="0">
            <a:spAutoFit/>
          </a:bodyPr>
          <a:lstStyle/>
          <a:p>
            <a:endParaRPr lang="en-GB" sz="2400" b="1" dirty="0">
              <a:solidFill>
                <a:srgbClr val="C00000"/>
              </a:solidFill>
            </a:endParaRPr>
          </a:p>
          <a:p>
            <a:r>
              <a:rPr lang="en-GB" sz="2400" b="1" dirty="0">
                <a:solidFill>
                  <a:srgbClr val="C00000"/>
                </a:solidFill>
              </a:rPr>
              <a:t>Total Available: </a:t>
            </a:r>
            <a:r>
              <a:rPr lang="en-GB" sz="2400" dirty="0"/>
              <a:t>£72,408.21 </a:t>
            </a:r>
          </a:p>
          <a:p>
            <a:endParaRPr lang="en-GB" sz="2400" dirty="0"/>
          </a:p>
          <a:p>
            <a:r>
              <a:rPr lang="en-GB" sz="2400" dirty="0"/>
              <a:t>No expenditure has been made since March 23</a:t>
            </a:r>
            <a:r>
              <a:rPr lang="en-GB" sz="2400" baseline="30000" dirty="0"/>
              <a:t>rd</a:t>
            </a:r>
            <a:r>
              <a:rPr lang="en-GB" sz="2400" dirty="0"/>
              <a:t> 2020 due to COVID-19.</a:t>
            </a:r>
          </a:p>
          <a:p>
            <a:endParaRPr lang="en-GB" sz="2400" dirty="0"/>
          </a:p>
          <a:p>
            <a:endParaRPr lang="en-GB" sz="2400" dirty="0"/>
          </a:p>
          <a:p>
            <a:endParaRPr lang="en-GB" sz="2400" dirty="0"/>
          </a:p>
          <a:p>
            <a:endParaRPr lang="en-GB" sz="2400" dirty="0"/>
          </a:p>
          <a:p>
            <a:r>
              <a:rPr lang="en-GB" sz="2400" dirty="0"/>
              <a:t> </a:t>
            </a:r>
            <a:endParaRPr lang="en-GB" dirty="0"/>
          </a:p>
        </p:txBody>
      </p:sp>
      <p:pic>
        <p:nvPicPr>
          <p:cNvPr id="7" name="Picture 1">
            <a:extLst>
              <a:ext uri="{FF2B5EF4-FFF2-40B4-BE49-F238E27FC236}">
                <a16:creationId xmlns:a16="http://schemas.microsoft.com/office/drawing/2014/main" id="{F4CDDDCE-B99A-4C3F-A526-AF5463F3B8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467"/>
          <a:stretch/>
        </p:blipFill>
        <p:spPr bwMode="auto">
          <a:xfrm>
            <a:off x="403799" y="3048000"/>
            <a:ext cx="8336401" cy="2057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468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3025743" y="106287"/>
            <a:ext cx="3092513" cy="492443"/>
          </a:xfrm>
          <a:prstGeom prst="rect">
            <a:avLst/>
          </a:prstGeom>
          <a:noFill/>
          <a:ln w="9525">
            <a:noFill/>
            <a:miter lim="800000"/>
            <a:headEnd/>
            <a:tailEnd/>
          </a:ln>
        </p:spPr>
        <p:txBody>
          <a:bodyPr wrap="none">
            <a:spAutoFit/>
          </a:bodyPr>
          <a:lstStyle/>
          <a:p>
            <a:r>
              <a:rPr lang="en-GB" sz="2600" dirty="0">
                <a:latin typeface="Arial Black" pitchFamily="34" charset="0"/>
              </a:rPr>
              <a:t>Success stories</a:t>
            </a:r>
          </a:p>
        </p:txBody>
      </p:sp>
      <p:sp>
        <p:nvSpPr>
          <p:cNvPr id="6" name="TextBox 5">
            <a:extLst>
              <a:ext uri="{FF2B5EF4-FFF2-40B4-BE49-F238E27FC236}">
                <a16:creationId xmlns:a16="http://schemas.microsoft.com/office/drawing/2014/main" id="{2C3C0E9A-360E-4E38-A68F-AC855673EBE4}"/>
              </a:ext>
            </a:extLst>
          </p:cNvPr>
          <p:cNvSpPr txBox="1"/>
          <p:nvPr/>
        </p:nvSpPr>
        <p:spPr>
          <a:xfrm>
            <a:off x="211163" y="762000"/>
            <a:ext cx="8721671" cy="5940088"/>
          </a:xfrm>
          <a:prstGeom prst="rect">
            <a:avLst/>
          </a:prstGeom>
          <a:noFill/>
        </p:spPr>
        <p:txBody>
          <a:bodyPr wrap="square" rtlCol="0">
            <a:spAutoFit/>
          </a:bodyPr>
          <a:lstStyle/>
          <a:p>
            <a:pPr marL="342900" indent="-342900" algn="just">
              <a:buFont typeface="Wingdings" panose="05000000000000000000" pitchFamily="2" charset="2"/>
              <a:buChar char="Ø"/>
            </a:pPr>
            <a:r>
              <a:rPr lang="en-US" sz="2400" b="1" dirty="0"/>
              <a:t> </a:t>
            </a:r>
            <a:r>
              <a:rPr lang="en-US" sz="1600" dirty="0">
                <a:solidFill>
                  <a:srgbClr val="FF0000"/>
                </a:solidFill>
              </a:rPr>
              <a:t>Prof. W. P. Jones  </a:t>
            </a:r>
            <a:r>
              <a:rPr lang="en-US" sz="1600" dirty="0"/>
              <a:t>has been awarded </a:t>
            </a:r>
            <a:r>
              <a:rPr lang="en-GB" sz="1600" dirty="0"/>
              <a:t>the </a:t>
            </a:r>
            <a:r>
              <a:rPr lang="en-GB" sz="1600" dirty="0">
                <a:solidFill>
                  <a:srgbClr val="FF0000"/>
                </a:solidFill>
              </a:rPr>
              <a:t>Alfred C. Egerton Gold Medal</a:t>
            </a:r>
            <a:r>
              <a:rPr lang="en-GB" sz="1600" dirty="0"/>
              <a:t>, which recognizes distinguished, continuing, and encouraging contributions to the field of combustion</a:t>
            </a:r>
            <a:r>
              <a:rPr lang="en-US" sz="1600" dirty="0"/>
              <a:t>. It is one of the highest </a:t>
            </a:r>
            <a:r>
              <a:rPr lang="en-GB" sz="1600" dirty="0"/>
              <a:t>awards of the Combustion Institute, presented biennially during the International Symposium on Combustion. </a:t>
            </a:r>
          </a:p>
          <a:p>
            <a:pPr marL="342900" indent="-342900" algn="just">
              <a:buFont typeface="Wingdings" panose="05000000000000000000" pitchFamily="2" charset="2"/>
              <a:buChar char="Ø"/>
            </a:pPr>
            <a:endParaRPr lang="en-GB" sz="800" dirty="0"/>
          </a:p>
          <a:p>
            <a:pPr marL="342900" indent="-342900" algn="just">
              <a:buFont typeface="Wingdings" panose="05000000000000000000" pitchFamily="2" charset="2"/>
              <a:buChar char="Ø"/>
            </a:pPr>
            <a:r>
              <a:rPr lang="en-GB" sz="1600" dirty="0"/>
              <a:t> </a:t>
            </a:r>
            <a:r>
              <a:rPr lang="en-GB" sz="1600" dirty="0">
                <a:solidFill>
                  <a:srgbClr val="FF0000"/>
                </a:solidFill>
              </a:rPr>
              <a:t>Profs. R. Stewart Cant, M. </a:t>
            </a:r>
            <a:r>
              <a:rPr lang="en-GB" sz="1600" dirty="0" err="1">
                <a:solidFill>
                  <a:srgbClr val="FF0000"/>
                </a:solidFill>
              </a:rPr>
              <a:t>Delichatos</a:t>
            </a:r>
            <a:r>
              <a:rPr lang="en-GB" sz="1600" dirty="0">
                <a:solidFill>
                  <a:srgbClr val="FF0000"/>
                </a:solidFill>
              </a:rPr>
              <a:t> and M. Kraft </a:t>
            </a:r>
            <a:r>
              <a:rPr lang="en-GB" sz="1600" dirty="0"/>
              <a:t>have been elected as </a:t>
            </a:r>
            <a:r>
              <a:rPr lang="en-GB" sz="1600" dirty="0">
                <a:solidFill>
                  <a:srgbClr val="FF0000"/>
                </a:solidFill>
              </a:rPr>
              <a:t>Fellows of the Combustion Institute</a:t>
            </a:r>
            <a:r>
              <a:rPr lang="en-GB" sz="1600" dirty="0"/>
              <a:t>.</a:t>
            </a:r>
          </a:p>
          <a:p>
            <a:pPr marL="342900" indent="-342900" algn="just">
              <a:buFont typeface="Wingdings" panose="05000000000000000000" pitchFamily="2" charset="2"/>
              <a:buChar char="Ø"/>
            </a:pPr>
            <a:endParaRPr lang="en-GB" sz="800" dirty="0"/>
          </a:p>
          <a:p>
            <a:pPr marL="342900" indent="-342900" algn="just">
              <a:buFont typeface="Wingdings" panose="05000000000000000000" pitchFamily="2" charset="2"/>
              <a:buChar char="Ø"/>
            </a:pPr>
            <a:r>
              <a:rPr lang="en-GB" sz="1600" dirty="0"/>
              <a:t> </a:t>
            </a:r>
            <a:r>
              <a:rPr lang="en-GB" sz="1600" dirty="0">
                <a:solidFill>
                  <a:srgbClr val="FF0000"/>
                </a:solidFill>
              </a:rPr>
              <a:t>Prof. E. </a:t>
            </a:r>
            <a:r>
              <a:rPr lang="en-GB" sz="1600" dirty="0" err="1">
                <a:solidFill>
                  <a:srgbClr val="FF0000"/>
                </a:solidFill>
              </a:rPr>
              <a:t>Mastorakos</a:t>
            </a:r>
            <a:r>
              <a:rPr lang="en-GB" sz="1600" dirty="0">
                <a:solidFill>
                  <a:srgbClr val="FF0000"/>
                </a:solidFill>
              </a:rPr>
              <a:t> </a:t>
            </a:r>
            <a:r>
              <a:rPr lang="en-GB" sz="1600" dirty="0"/>
              <a:t>is one of the recipients of the </a:t>
            </a:r>
            <a:r>
              <a:rPr lang="en-GB" sz="1600" dirty="0">
                <a:solidFill>
                  <a:srgbClr val="FF0000"/>
                </a:solidFill>
              </a:rPr>
              <a:t>Sugden Award 2020</a:t>
            </a:r>
            <a:r>
              <a:rPr lang="en-GB" sz="1600" dirty="0"/>
              <a:t>, for best Combustion paper by a section member in 2020.</a:t>
            </a:r>
          </a:p>
          <a:p>
            <a:pPr marL="342900" indent="-342900" algn="just">
              <a:buFont typeface="Wingdings" panose="05000000000000000000" pitchFamily="2" charset="2"/>
              <a:buChar char="Ø"/>
            </a:pPr>
            <a:endParaRPr lang="en-GB" sz="800" dirty="0"/>
          </a:p>
          <a:p>
            <a:pPr marL="342900" indent="-342900" algn="just">
              <a:buFont typeface="Wingdings" panose="05000000000000000000" pitchFamily="2" charset="2"/>
              <a:buChar char="Ø"/>
            </a:pPr>
            <a:r>
              <a:rPr lang="en-GB" sz="1600" dirty="0"/>
              <a:t>Prof. N. Chakraborty was the editor of the Engineering and Materials chapter of </a:t>
            </a:r>
            <a:r>
              <a:rPr lang="en-GB" sz="1600" dirty="0" err="1"/>
              <a:t>Exascale</a:t>
            </a:r>
            <a:r>
              <a:rPr lang="en-GB" sz="1600" dirty="0"/>
              <a:t> Computing Science case commissioned by EPSRC. This science case will be presented to the HM Treasury. The combustion section of this science case was authored by Profs. N. Chakraborty and D. Emerson, which was commended by international experts who served as reviewers. One reviewer notes: </a:t>
            </a:r>
          </a:p>
          <a:p>
            <a:pPr marL="357188"/>
            <a:r>
              <a:rPr lang="en-GB" sz="1400" dirty="0">
                <a:solidFill>
                  <a:srgbClr val="C00000"/>
                </a:solidFill>
                <a:highlight>
                  <a:srgbClr val="FFFF00"/>
                </a:highlight>
              </a:rPr>
              <a:t>1. Combustion simulations: Highest priority – internationally leading </a:t>
            </a:r>
          </a:p>
          <a:p>
            <a:pPr marL="357188"/>
            <a:r>
              <a:rPr lang="en-GB" sz="1400" dirty="0">
                <a:solidFill>
                  <a:srgbClr val="C00000"/>
                </a:solidFill>
              </a:rPr>
              <a:t>2. Materials chemistry: High priority – internationally competitive </a:t>
            </a:r>
          </a:p>
          <a:p>
            <a:pPr marL="357188"/>
            <a:r>
              <a:rPr lang="en-GB" sz="1400" dirty="0">
                <a:solidFill>
                  <a:srgbClr val="C00000"/>
                </a:solidFill>
              </a:rPr>
              <a:t>3. High powered lasers and quantum electrodynamics: High priority – internationally competitive </a:t>
            </a:r>
          </a:p>
          <a:p>
            <a:pPr marL="357188"/>
            <a:r>
              <a:rPr lang="en-GB" sz="1400" dirty="0">
                <a:solidFill>
                  <a:srgbClr val="C00000"/>
                </a:solidFill>
              </a:rPr>
              <a:t>4. Plasma accelerators and light sources: High priority – internationally competitive </a:t>
            </a:r>
          </a:p>
          <a:p>
            <a:pPr marL="357188"/>
            <a:r>
              <a:rPr lang="en-GB" sz="1400" dirty="0">
                <a:solidFill>
                  <a:srgbClr val="C00000"/>
                </a:solidFill>
              </a:rPr>
              <a:t>5. Magnetic confinement fusion: High priority – internationally competitive </a:t>
            </a:r>
          </a:p>
          <a:p>
            <a:pPr marL="357188"/>
            <a:r>
              <a:rPr lang="en-GB" sz="1400" dirty="0">
                <a:solidFill>
                  <a:srgbClr val="C00000"/>
                </a:solidFill>
              </a:rPr>
              <a:t>6. Mesoscopic simulations of multiphase flows: High priority – internationally competitive </a:t>
            </a:r>
          </a:p>
          <a:p>
            <a:pPr marL="357188"/>
            <a:r>
              <a:rPr lang="en-GB" sz="1400" dirty="0">
                <a:solidFill>
                  <a:srgbClr val="C00000"/>
                </a:solidFill>
              </a:rPr>
              <a:t>7. Computational aerodynamics: High priority – internationally competitive </a:t>
            </a:r>
          </a:p>
          <a:p>
            <a:pPr marL="357188"/>
            <a:r>
              <a:rPr lang="en-GB" sz="1400" dirty="0">
                <a:solidFill>
                  <a:srgbClr val="C00000"/>
                </a:solidFill>
              </a:rPr>
              <a:t>8. Quantum mechanics-based materials modelling: High priority – internationally competitive </a:t>
            </a:r>
          </a:p>
          <a:p>
            <a:pPr marL="357188"/>
            <a:r>
              <a:rPr lang="en-GB" sz="1400" dirty="0">
                <a:solidFill>
                  <a:srgbClr val="C00000"/>
                </a:solidFill>
              </a:rPr>
              <a:t>9. Simulations of turbulent flow: High priority – internationally competitive </a:t>
            </a:r>
          </a:p>
          <a:p>
            <a:pPr marL="357188"/>
            <a:r>
              <a:rPr lang="en-GB" sz="1400" dirty="0">
                <a:solidFill>
                  <a:srgbClr val="C00000"/>
                </a:solidFill>
              </a:rPr>
              <a:t>10. Atomic, molecular and optical R-matrix calculations: High priority – internationally competitive </a:t>
            </a:r>
          </a:p>
        </p:txBody>
      </p:sp>
    </p:spTree>
    <p:extLst>
      <p:ext uri="{BB962C8B-B14F-4D97-AF65-F5344CB8AC3E}">
        <p14:creationId xmlns:p14="http://schemas.microsoft.com/office/powerpoint/2010/main" val="578268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3124200" y="162878"/>
            <a:ext cx="3094117" cy="492443"/>
          </a:xfrm>
          <a:prstGeom prst="rect">
            <a:avLst/>
          </a:prstGeom>
          <a:noFill/>
          <a:ln w="9525">
            <a:noFill/>
            <a:miter lim="800000"/>
            <a:headEnd/>
            <a:tailEnd/>
          </a:ln>
        </p:spPr>
        <p:txBody>
          <a:bodyPr wrap="none">
            <a:spAutoFit/>
          </a:bodyPr>
          <a:lstStyle/>
          <a:p>
            <a:r>
              <a:rPr lang="en-GB" sz="2600" dirty="0">
                <a:latin typeface="Arial Black" pitchFamily="34" charset="0"/>
              </a:rPr>
              <a:t>Final comments</a:t>
            </a:r>
          </a:p>
        </p:txBody>
      </p:sp>
      <p:sp>
        <p:nvSpPr>
          <p:cNvPr id="5" name="TextBox 4"/>
          <p:cNvSpPr txBox="1"/>
          <p:nvPr/>
        </p:nvSpPr>
        <p:spPr>
          <a:xfrm>
            <a:off x="76200" y="568382"/>
            <a:ext cx="8839200" cy="5632311"/>
          </a:xfrm>
          <a:prstGeom prst="rect">
            <a:avLst/>
          </a:prstGeom>
          <a:noFill/>
        </p:spPr>
        <p:txBody>
          <a:bodyPr wrap="square" rtlCol="0">
            <a:spAutoFit/>
          </a:bodyPr>
          <a:lstStyle/>
          <a:p>
            <a:endParaRPr lang="en-US" sz="2400" b="1" dirty="0"/>
          </a:p>
          <a:p>
            <a:pPr marL="441325" indent="-441325" algn="just">
              <a:buFont typeface="Wingdings" pitchFamily="2" charset="2"/>
              <a:buChar char="Ø"/>
            </a:pPr>
            <a:r>
              <a:rPr lang="en-US" sz="2000" dirty="0"/>
              <a:t>The named investigators of the UKCTRF to request their users to clean the disk space on ARCHER as it is stopping people to use the resources. </a:t>
            </a:r>
            <a:r>
              <a:rPr lang="en-US" sz="2000" u="sng" dirty="0">
                <a:solidFill>
                  <a:srgbClr val="FF0000"/>
                </a:solidFill>
              </a:rPr>
              <a:t>After 30</a:t>
            </a:r>
            <a:r>
              <a:rPr lang="en-US" sz="2000" u="sng" baseline="30000" dirty="0">
                <a:solidFill>
                  <a:srgbClr val="FF0000"/>
                </a:solidFill>
              </a:rPr>
              <a:t>th</a:t>
            </a:r>
            <a:r>
              <a:rPr lang="en-US" sz="2000" u="sng" dirty="0">
                <a:solidFill>
                  <a:srgbClr val="FF0000"/>
                </a:solidFill>
              </a:rPr>
              <a:t> of September 2020, any data which is more than 3 months old will be deleted. No more reminders will be sent.</a:t>
            </a:r>
          </a:p>
          <a:p>
            <a:pPr marL="441325" indent="-441325" algn="just">
              <a:buFont typeface="Wingdings" pitchFamily="2" charset="2"/>
              <a:buChar char="Ø"/>
            </a:pPr>
            <a:endParaRPr lang="en-US" sz="800" u="sng" dirty="0">
              <a:solidFill>
                <a:srgbClr val="FF0000"/>
              </a:solidFill>
            </a:endParaRPr>
          </a:p>
          <a:p>
            <a:pPr marL="441325" indent="-441325" algn="just">
              <a:buFont typeface="Wingdings" pitchFamily="2" charset="2"/>
              <a:buChar char="Ø"/>
            </a:pPr>
            <a:r>
              <a:rPr lang="en-US" sz="2000" dirty="0"/>
              <a:t>8 nominated users will have access to ARCHER2 to run cases and test the system. Their experience will inform EPCC about the machine before it is released to all the users.</a:t>
            </a:r>
          </a:p>
          <a:p>
            <a:pPr algn="just"/>
            <a:r>
              <a:rPr lang="en-US" sz="2000" dirty="0"/>
              <a:t> </a:t>
            </a:r>
          </a:p>
          <a:p>
            <a:pPr marL="441325" indent="-441325" algn="just">
              <a:buFont typeface="Wingdings" pitchFamily="2" charset="2"/>
              <a:buChar char="Ø"/>
            </a:pPr>
            <a:r>
              <a:rPr lang="en-US" sz="2000" dirty="0"/>
              <a:t>The RDF facility may not be continued in its current form so please start planning about moving data.</a:t>
            </a:r>
          </a:p>
          <a:p>
            <a:pPr marL="441325" indent="-441325" algn="just">
              <a:buFont typeface="Wingdings" pitchFamily="2" charset="2"/>
              <a:buChar char="Ø"/>
            </a:pPr>
            <a:endParaRPr lang="en-US" sz="800" dirty="0"/>
          </a:p>
          <a:p>
            <a:pPr marL="441325" indent="-441325" algn="just">
              <a:buFont typeface="Wingdings" pitchFamily="2" charset="2"/>
              <a:buChar char="Ø"/>
            </a:pPr>
            <a:r>
              <a:rPr lang="en-US" sz="2000" dirty="0"/>
              <a:t>We still plan to hold the postponed meeting in March-April 2021 in person at Daresbury Laboratory. The next year’s annual meeting will take place at Brunel University.</a:t>
            </a:r>
          </a:p>
          <a:p>
            <a:pPr marL="441325" indent="-441325" algn="just">
              <a:buFont typeface="Wingdings" pitchFamily="2" charset="2"/>
              <a:buChar char="Ø"/>
            </a:pPr>
            <a:endParaRPr lang="en-US" sz="800" dirty="0"/>
          </a:p>
          <a:p>
            <a:pPr marL="441325" indent="-441325" algn="just">
              <a:buFont typeface="Wingdings" pitchFamily="2" charset="2"/>
              <a:buChar char="Ø"/>
            </a:pPr>
            <a:r>
              <a:rPr lang="en-US" sz="2000" dirty="0"/>
              <a:t>Thanks for attending this meeting. I would like to thank Ms. Jennifer Richmond for her administrative help.</a:t>
            </a:r>
            <a:r>
              <a:rPr lang="en-US" sz="2000" b="1"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6858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081" name="Line 9"/>
          <p:cNvSpPr>
            <a:spLocks noChangeShapeType="1"/>
          </p:cNvSpPr>
          <p:nvPr/>
        </p:nvSpPr>
        <p:spPr bwMode="auto">
          <a:xfrm flipV="1">
            <a:off x="0" y="6400800"/>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7" name="Text Box 7"/>
          <p:cNvSpPr txBox="1">
            <a:spLocks noChangeArrowheads="1"/>
          </p:cNvSpPr>
          <p:nvPr/>
        </p:nvSpPr>
        <p:spPr bwMode="auto">
          <a:xfrm>
            <a:off x="3756712" y="146863"/>
            <a:ext cx="1499128" cy="492443"/>
          </a:xfrm>
          <a:prstGeom prst="rect">
            <a:avLst/>
          </a:prstGeom>
          <a:noFill/>
          <a:ln w="9525">
            <a:noFill/>
            <a:miter lim="800000"/>
            <a:headEnd/>
            <a:tailEnd/>
          </a:ln>
        </p:spPr>
        <p:txBody>
          <a:bodyPr wrap="none">
            <a:spAutoFit/>
          </a:bodyPr>
          <a:lstStyle/>
          <a:p>
            <a:r>
              <a:rPr lang="en-GB" sz="2600" dirty="0">
                <a:latin typeface="Arial Black" pitchFamily="34" charset="0"/>
              </a:rPr>
              <a:t>Outline</a:t>
            </a:r>
          </a:p>
        </p:txBody>
      </p:sp>
      <p:sp>
        <p:nvSpPr>
          <p:cNvPr id="8" name="TextBox 7"/>
          <p:cNvSpPr txBox="1"/>
          <p:nvPr/>
        </p:nvSpPr>
        <p:spPr>
          <a:xfrm>
            <a:off x="381000" y="1143000"/>
            <a:ext cx="8610600" cy="3785652"/>
          </a:xfrm>
          <a:prstGeom prst="rect">
            <a:avLst/>
          </a:prstGeom>
          <a:noFill/>
        </p:spPr>
        <p:txBody>
          <a:bodyPr wrap="square" rtlCol="0">
            <a:spAutoFit/>
          </a:bodyPr>
          <a:lstStyle/>
          <a:p>
            <a:pPr>
              <a:buFont typeface="Wingdings" pitchFamily="2" charset="2"/>
              <a:buChar char="Ø"/>
            </a:pPr>
            <a:r>
              <a:rPr lang="en-US" sz="2400" b="1" dirty="0"/>
              <a:t> </a:t>
            </a:r>
            <a:r>
              <a:rPr lang="en-US" sz="2400" dirty="0"/>
              <a:t>Demands and availability of computational time</a:t>
            </a:r>
          </a:p>
          <a:p>
            <a:pPr>
              <a:buFont typeface="Wingdings" pitchFamily="2" charset="2"/>
              <a:buChar char="Ø"/>
            </a:pPr>
            <a:endParaRPr lang="en-US" sz="1200" dirty="0"/>
          </a:p>
          <a:p>
            <a:pPr>
              <a:buFont typeface="Wingdings" pitchFamily="2" charset="2"/>
              <a:buChar char="Ø"/>
            </a:pPr>
            <a:r>
              <a:rPr lang="en-US" sz="2400" dirty="0"/>
              <a:t>  Updates</a:t>
            </a:r>
          </a:p>
          <a:p>
            <a:endParaRPr lang="en-US" sz="1200" dirty="0"/>
          </a:p>
          <a:p>
            <a:pPr>
              <a:buFont typeface="Wingdings" pitchFamily="2" charset="2"/>
              <a:buChar char="Ø"/>
            </a:pPr>
            <a:r>
              <a:rPr lang="en-US" sz="2400" dirty="0"/>
              <a:t>  Travel funding by consortium</a:t>
            </a:r>
          </a:p>
          <a:p>
            <a:pPr>
              <a:buFont typeface="Wingdings" pitchFamily="2" charset="2"/>
              <a:buChar char="Ø"/>
            </a:pPr>
            <a:endParaRPr lang="en-US" sz="1200" dirty="0"/>
          </a:p>
          <a:p>
            <a:pPr>
              <a:buFont typeface="Wingdings" pitchFamily="2" charset="2"/>
              <a:buChar char="Ø"/>
            </a:pPr>
            <a:r>
              <a:rPr lang="en-US" sz="2400" dirty="0"/>
              <a:t>  Annual progress report</a:t>
            </a:r>
          </a:p>
          <a:p>
            <a:pPr>
              <a:buFont typeface="Wingdings" pitchFamily="2" charset="2"/>
              <a:buChar char="Ø"/>
            </a:pPr>
            <a:endParaRPr lang="en-US" sz="1200" dirty="0"/>
          </a:p>
          <a:p>
            <a:pPr>
              <a:buFont typeface="Wingdings" pitchFamily="2" charset="2"/>
              <a:buChar char="Ø"/>
            </a:pPr>
            <a:r>
              <a:rPr lang="en-US" sz="2400" dirty="0"/>
              <a:t>  Current financial status</a:t>
            </a:r>
          </a:p>
          <a:p>
            <a:pPr>
              <a:buFont typeface="Wingdings" pitchFamily="2" charset="2"/>
              <a:buChar char="Ø"/>
            </a:pPr>
            <a:endParaRPr lang="en-US" sz="1200" dirty="0"/>
          </a:p>
          <a:p>
            <a:pPr>
              <a:buFont typeface="Wingdings" pitchFamily="2" charset="2"/>
              <a:buChar char="Ø"/>
            </a:pPr>
            <a:r>
              <a:rPr lang="en-US" sz="2400" dirty="0"/>
              <a:t>  Success stories</a:t>
            </a:r>
          </a:p>
          <a:p>
            <a:endParaRPr lang="en-US" sz="1200" dirty="0"/>
          </a:p>
          <a:p>
            <a:pPr>
              <a:buFont typeface="Wingdings" pitchFamily="2" charset="2"/>
              <a:buChar char="Ø"/>
            </a:pPr>
            <a:r>
              <a:rPr lang="en-US" sz="2400" dirty="0"/>
              <a:t>  Final comments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081"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7" name="Text Box 7"/>
          <p:cNvSpPr txBox="1">
            <a:spLocks noChangeArrowheads="1"/>
          </p:cNvSpPr>
          <p:nvPr/>
        </p:nvSpPr>
        <p:spPr bwMode="auto">
          <a:xfrm>
            <a:off x="230640" y="134252"/>
            <a:ext cx="8736687" cy="492443"/>
          </a:xfrm>
          <a:prstGeom prst="rect">
            <a:avLst/>
          </a:prstGeom>
          <a:noFill/>
          <a:ln w="9525">
            <a:noFill/>
            <a:miter lim="800000"/>
            <a:headEnd/>
            <a:tailEnd/>
          </a:ln>
        </p:spPr>
        <p:txBody>
          <a:bodyPr wrap="none">
            <a:spAutoFit/>
          </a:bodyPr>
          <a:lstStyle/>
          <a:p>
            <a:r>
              <a:rPr lang="en-GB" sz="2600" dirty="0">
                <a:latin typeface="Arial Black" pitchFamily="34" charset="0"/>
              </a:rPr>
              <a:t>Demand and availability of computational time</a:t>
            </a:r>
          </a:p>
        </p:txBody>
      </p:sp>
      <p:sp>
        <p:nvSpPr>
          <p:cNvPr id="3" name="TextBox 2"/>
          <p:cNvSpPr txBox="1"/>
          <p:nvPr/>
        </p:nvSpPr>
        <p:spPr>
          <a:xfrm>
            <a:off x="-93329" y="2909654"/>
            <a:ext cx="655564" cy="369332"/>
          </a:xfrm>
          <a:prstGeom prst="rect">
            <a:avLst/>
          </a:prstGeom>
          <a:noFill/>
          <a:scene3d>
            <a:camera prst="orthographicFront">
              <a:rot lat="0" lon="0" rev="5400000"/>
            </a:camera>
            <a:lightRig rig="threePt" dir="t"/>
          </a:scene3d>
        </p:spPr>
        <p:txBody>
          <a:bodyPr wrap="none" rtlCol="0">
            <a:spAutoFit/>
          </a:bodyPr>
          <a:lstStyle/>
          <a:p>
            <a:r>
              <a:rPr lang="en-GB" dirty="0" err="1"/>
              <a:t>kAUs</a:t>
            </a:r>
            <a:endParaRPr lang="en-GB" dirty="0"/>
          </a:p>
        </p:txBody>
      </p:sp>
      <p:pic>
        <p:nvPicPr>
          <p:cNvPr id="4" name="Picture 3"/>
          <p:cNvPicPr>
            <a:picLocks noChangeAspect="1"/>
          </p:cNvPicPr>
          <p:nvPr/>
        </p:nvPicPr>
        <p:blipFill rotWithShape="1">
          <a:blip r:embed="rId3"/>
          <a:srcRect l="32513" t="90647" r="32513" b="2578"/>
          <a:stretch/>
        </p:blipFill>
        <p:spPr>
          <a:xfrm>
            <a:off x="1676400" y="5222848"/>
            <a:ext cx="5451919" cy="573886"/>
          </a:xfrm>
          <a:prstGeom prst="rect">
            <a:avLst/>
          </a:prstGeom>
        </p:spPr>
      </p:pic>
      <p:pic>
        <p:nvPicPr>
          <p:cNvPr id="5" name="Picture 4">
            <a:extLst>
              <a:ext uri="{FF2B5EF4-FFF2-40B4-BE49-F238E27FC236}">
                <a16:creationId xmlns:a16="http://schemas.microsoft.com/office/drawing/2014/main" id="{7F114E70-A9E8-4CE5-AE0B-97FA94A14DEA}"/>
              </a:ext>
            </a:extLst>
          </p:cNvPr>
          <p:cNvPicPr>
            <a:picLocks noChangeAspect="1"/>
          </p:cNvPicPr>
          <p:nvPr/>
        </p:nvPicPr>
        <p:blipFill rotWithShape="1">
          <a:blip r:embed="rId4"/>
          <a:srcRect b="5486"/>
          <a:stretch/>
        </p:blipFill>
        <p:spPr>
          <a:xfrm>
            <a:off x="550611" y="1156402"/>
            <a:ext cx="8382000" cy="4092276"/>
          </a:xfrm>
          <a:prstGeom prst="rect">
            <a:avLst/>
          </a:prstGeom>
        </p:spPr>
      </p:pic>
    </p:spTree>
    <p:extLst>
      <p:ext uri="{BB962C8B-B14F-4D97-AF65-F5344CB8AC3E}">
        <p14:creationId xmlns:p14="http://schemas.microsoft.com/office/powerpoint/2010/main" val="2861341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081" name="Line 9"/>
          <p:cNvSpPr>
            <a:spLocks noChangeShapeType="1"/>
          </p:cNvSpPr>
          <p:nvPr/>
        </p:nvSpPr>
        <p:spPr bwMode="auto">
          <a:xfrm flipV="1">
            <a:off x="0" y="6324600"/>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7" name="Text Box 7"/>
          <p:cNvSpPr txBox="1">
            <a:spLocks noChangeArrowheads="1"/>
          </p:cNvSpPr>
          <p:nvPr/>
        </p:nvSpPr>
        <p:spPr bwMode="auto">
          <a:xfrm>
            <a:off x="1660081" y="157499"/>
            <a:ext cx="5823838" cy="492443"/>
          </a:xfrm>
          <a:prstGeom prst="rect">
            <a:avLst/>
          </a:prstGeom>
          <a:noFill/>
          <a:ln w="9525">
            <a:noFill/>
            <a:miter lim="800000"/>
            <a:headEnd/>
            <a:tailEnd/>
          </a:ln>
        </p:spPr>
        <p:txBody>
          <a:bodyPr wrap="none">
            <a:spAutoFit/>
          </a:bodyPr>
          <a:lstStyle/>
          <a:p>
            <a:r>
              <a:rPr lang="en-GB" sz="2600" dirty="0">
                <a:latin typeface="Arial Black" pitchFamily="34" charset="0"/>
              </a:rPr>
              <a:t>Update on computational time </a:t>
            </a:r>
          </a:p>
        </p:txBody>
      </p:sp>
      <p:sp>
        <p:nvSpPr>
          <p:cNvPr id="8" name="TextBox 7">
            <a:extLst>
              <a:ext uri="{FF2B5EF4-FFF2-40B4-BE49-F238E27FC236}">
                <a16:creationId xmlns:a16="http://schemas.microsoft.com/office/drawing/2014/main" id="{4BE585E5-6DDD-4A67-8292-71D907FC4205}"/>
              </a:ext>
            </a:extLst>
          </p:cNvPr>
          <p:cNvSpPr txBox="1"/>
          <p:nvPr/>
        </p:nvSpPr>
        <p:spPr>
          <a:xfrm>
            <a:off x="211164" y="848228"/>
            <a:ext cx="8721671" cy="5186035"/>
          </a:xfrm>
          <a:prstGeom prst="rect">
            <a:avLst/>
          </a:prstGeom>
          <a:noFill/>
        </p:spPr>
        <p:txBody>
          <a:bodyPr wrap="square" rtlCol="0">
            <a:spAutoFit/>
          </a:bodyPr>
          <a:lstStyle/>
          <a:p>
            <a:pPr marL="342900" indent="-342900" algn="just">
              <a:buFont typeface="Wingdings" panose="05000000000000000000" pitchFamily="2" charset="2"/>
              <a:buChar char="Ø"/>
            </a:pPr>
            <a:r>
              <a:rPr lang="en-US" sz="2400" b="1" dirty="0"/>
              <a:t> </a:t>
            </a:r>
            <a:r>
              <a:rPr lang="en-US" sz="2000" dirty="0"/>
              <a:t>ARCHER was supposed to be unavailable from the beginning of 2020 and  our users were allocated to Tier-2 machines (e.g. CSD-3 and Cirrus)</a:t>
            </a:r>
          </a:p>
          <a:p>
            <a:pPr marL="171450" indent="-171450" algn="just">
              <a:buFont typeface="Wingdings" panose="05000000000000000000" pitchFamily="2" charset="2"/>
              <a:buChar char="Ø"/>
            </a:pPr>
            <a:endParaRPr lang="en-US" sz="1100" dirty="0"/>
          </a:p>
          <a:p>
            <a:pPr marL="342900" indent="-342900" algn="just">
              <a:buFont typeface="Wingdings" panose="05000000000000000000" pitchFamily="2" charset="2"/>
              <a:buChar char="Ø"/>
            </a:pPr>
            <a:r>
              <a:rPr lang="en-US" sz="2000" dirty="0"/>
              <a:t>EPSRC scrapped that plan in March and gave us access to ARCHER</a:t>
            </a:r>
          </a:p>
          <a:p>
            <a:pPr marL="171450" indent="-171450" algn="just">
              <a:buFont typeface="Wingdings" panose="05000000000000000000" pitchFamily="2" charset="2"/>
              <a:buChar char="Ø"/>
            </a:pPr>
            <a:endParaRPr lang="en-US" sz="1100" dirty="0"/>
          </a:p>
          <a:p>
            <a:pPr marL="342900" indent="-342900" algn="just">
              <a:buFont typeface="Wingdings" panose="05000000000000000000" pitchFamily="2" charset="2"/>
              <a:buChar char="Ø"/>
            </a:pPr>
            <a:r>
              <a:rPr lang="en-US" sz="2000" dirty="0"/>
              <a:t>Management team of the UKCTRF argued to EPSRC that the full allocation for 6 months (Jan.-Jun.2020) cannot be expected to be consumed in 3 months (Mar. -Jun. 2020). Travel funding by consortium.</a:t>
            </a:r>
          </a:p>
          <a:p>
            <a:pPr marL="171450" indent="-171450" algn="just">
              <a:buFont typeface="Wingdings" panose="05000000000000000000" pitchFamily="2" charset="2"/>
              <a:buChar char="Ø"/>
            </a:pPr>
            <a:endParaRPr lang="en-US" sz="1100" dirty="0"/>
          </a:p>
          <a:p>
            <a:pPr marL="342900" indent="-342900" algn="just">
              <a:buFont typeface="Wingdings" panose="05000000000000000000" pitchFamily="2" charset="2"/>
              <a:buChar char="Ø"/>
            </a:pPr>
            <a:r>
              <a:rPr lang="en-US" sz="2000" dirty="0"/>
              <a:t>EPSRC allowed rolling over of the remaining amount to the current allocation period (July –Dec. 2020). </a:t>
            </a:r>
          </a:p>
          <a:p>
            <a:pPr marL="171450" indent="-171450" algn="just">
              <a:buFont typeface="Wingdings" panose="05000000000000000000" pitchFamily="2" charset="2"/>
              <a:buChar char="Ø"/>
            </a:pPr>
            <a:endParaRPr lang="en-US" sz="1100" dirty="0"/>
          </a:p>
          <a:p>
            <a:pPr marL="342900" indent="-342900" algn="just">
              <a:buFont typeface="Wingdings" panose="05000000000000000000" pitchFamily="2" charset="2"/>
              <a:buChar char="Ø"/>
            </a:pPr>
            <a:r>
              <a:rPr lang="en-US" sz="2000" dirty="0"/>
              <a:t>So far, the usage is not satisfactory and there will be reallocation without any warning in the near future if the situation does not change.</a:t>
            </a:r>
          </a:p>
          <a:p>
            <a:pPr marL="171450" indent="-171450" algn="just">
              <a:buFont typeface="Wingdings" panose="05000000000000000000" pitchFamily="2" charset="2"/>
              <a:buChar char="Ø"/>
            </a:pPr>
            <a:endParaRPr lang="en-US" sz="1100" dirty="0"/>
          </a:p>
          <a:p>
            <a:pPr marL="342900" indent="-342900" algn="just">
              <a:buFont typeface="Wingdings" panose="05000000000000000000" pitchFamily="2" charset="2"/>
              <a:buChar char="Ø"/>
            </a:pPr>
            <a:r>
              <a:rPr lang="en-US" sz="2000" dirty="0"/>
              <a:t>It is very important that disk space is properly managed. Please delete the old files which are not used.</a:t>
            </a:r>
          </a:p>
          <a:p>
            <a:pPr marL="171450" indent="-171450">
              <a:buFont typeface="Wingdings" panose="05000000000000000000" pitchFamily="2" charset="2"/>
              <a:buChar char="Ø"/>
            </a:pPr>
            <a:endParaRPr lang="en-US" sz="1200" dirty="0"/>
          </a:p>
          <a:p>
            <a:pPr marL="342900" indent="-342900">
              <a:buFont typeface="Wingdings" panose="05000000000000000000" pitchFamily="2" charset="2"/>
              <a:buChar char="Ø"/>
            </a:pPr>
            <a:r>
              <a:rPr lang="en-US" sz="2000" dirty="0"/>
              <a:t>Our new EPCC contact is: Dr. William Lucas (</a:t>
            </a:r>
            <a:r>
              <a:rPr lang="en-US" sz="2000" dirty="0">
                <a:hlinkClick r:id="rId3"/>
              </a:rPr>
              <a:t>w.lucas@epcc.ed.ac.uk</a:t>
            </a:r>
            <a:r>
              <a:rPr lang="en-US" sz="2000" dirty="0"/>
              <a:t>)</a:t>
            </a:r>
          </a:p>
        </p:txBody>
      </p:sp>
    </p:spTree>
    <p:extLst>
      <p:ext uri="{BB962C8B-B14F-4D97-AF65-F5344CB8AC3E}">
        <p14:creationId xmlns:p14="http://schemas.microsoft.com/office/powerpoint/2010/main" val="4290611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081"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7" name="Text Box 7"/>
          <p:cNvSpPr txBox="1">
            <a:spLocks noChangeArrowheads="1"/>
          </p:cNvSpPr>
          <p:nvPr/>
        </p:nvSpPr>
        <p:spPr bwMode="auto">
          <a:xfrm>
            <a:off x="292859" y="110901"/>
            <a:ext cx="8851141" cy="492443"/>
          </a:xfrm>
          <a:prstGeom prst="rect">
            <a:avLst/>
          </a:prstGeom>
          <a:noFill/>
          <a:ln w="9525">
            <a:noFill/>
            <a:miter lim="800000"/>
            <a:headEnd/>
            <a:tailEnd/>
          </a:ln>
        </p:spPr>
        <p:txBody>
          <a:bodyPr wrap="none">
            <a:spAutoFit/>
          </a:bodyPr>
          <a:lstStyle/>
          <a:p>
            <a:r>
              <a:rPr lang="en-GB" sz="2600" dirty="0">
                <a:latin typeface="Arial Black" pitchFamily="34" charset="0"/>
              </a:rPr>
              <a:t>Current usage of computational time allocation</a:t>
            </a:r>
          </a:p>
        </p:txBody>
      </p:sp>
      <p:sp>
        <p:nvSpPr>
          <p:cNvPr id="8" name="TextBox 7"/>
          <p:cNvSpPr txBox="1"/>
          <p:nvPr/>
        </p:nvSpPr>
        <p:spPr>
          <a:xfrm>
            <a:off x="228600" y="935171"/>
            <a:ext cx="8686800" cy="5262979"/>
          </a:xfrm>
          <a:prstGeom prst="rect">
            <a:avLst/>
          </a:prstGeom>
          <a:noFill/>
        </p:spPr>
        <p:txBody>
          <a:bodyPr wrap="square" rtlCol="0">
            <a:spAutoFit/>
          </a:bodyPr>
          <a:lstStyle/>
          <a:p>
            <a:pPr algn="just">
              <a:buFont typeface="Wingdings" pitchFamily="2" charset="2"/>
              <a:buChar char="Ø"/>
            </a:pPr>
            <a:r>
              <a:rPr lang="en-US" sz="2400" b="1" dirty="0"/>
              <a:t> </a:t>
            </a:r>
            <a:r>
              <a:rPr lang="en-US" sz="2400" dirty="0"/>
              <a:t>All the available computational time for the current allocation period has been allocated. </a:t>
            </a:r>
          </a:p>
          <a:p>
            <a:pPr algn="just"/>
            <a:endParaRPr lang="en-US" sz="2400" dirty="0"/>
          </a:p>
          <a:p>
            <a:pPr algn="just">
              <a:buFont typeface="Wingdings" pitchFamily="2" charset="2"/>
              <a:buChar char="Ø"/>
            </a:pPr>
            <a:r>
              <a:rPr lang="en-US" sz="2400" dirty="0"/>
              <a:t> All the applications deal with Work Package 1: Fundamental investigation using DNS and Work Package 2: Combustion  applications dealing with LES simulations</a:t>
            </a:r>
          </a:p>
          <a:p>
            <a:pPr algn="just"/>
            <a:endParaRPr lang="en-US" sz="2400" dirty="0"/>
          </a:p>
          <a:p>
            <a:pPr algn="just">
              <a:buFont typeface="Wingdings" pitchFamily="2" charset="2"/>
              <a:buChar char="Ø"/>
            </a:pPr>
            <a:r>
              <a:rPr lang="en-US" sz="2400" dirty="0"/>
              <a:t>  It is important to use all the time allocation. If there is no substantial use of computational time over a period of 1.5 months, the computational time will be reallocated. No reminder will be sent.</a:t>
            </a:r>
          </a:p>
          <a:p>
            <a:pPr algn="just">
              <a:buFont typeface="Wingdings" pitchFamily="2" charset="2"/>
              <a:buChar char="Ø"/>
            </a:pPr>
            <a:endParaRPr lang="en-US" sz="2400" dirty="0"/>
          </a:p>
          <a:p>
            <a:pPr algn="just">
              <a:buFont typeface="Wingdings" pitchFamily="2" charset="2"/>
              <a:buChar char="Ø"/>
            </a:pPr>
            <a:r>
              <a:rPr lang="en-US" sz="2400" dirty="0"/>
              <a:t> Serial offenders will not receive computational time allocations in the future.</a:t>
            </a:r>
          </a:p>
        </p:txBody>
      </p:sp>
      <p:pic>
        <p:nvPicPr>
          <p:cNvPr id="2" name="Picture 1">
            <a:extLst>
              <a:ext uri="{FF2B5EF4-FFF2-40B4-BE49-F238E27FC236}">
                <a16:creationId xmlns:a16="http://schemas.microsoft.com/office/drawing/2014/main" id="{3BEB35B9-AF58-4DED-B24D-87241372EA34}"/>
              </a:ext>
            </a:extLst>
          </p:cNvPr>
          <p:cNvPicPr>
            <a:picLocks noChangeAspect="1"/>
          </p:cNvPicPr>
          <p:nvPr/>
        </p:nvPicPr>
        <p:blipFill rotWithShape="1">
          <a:blip r:embed="rId3"/>
          <a:srcRect r="13090"/>
          <a:stretch/>
        </p:blipFill>
        <p:spPr>
          <a:xfrm>
            <a:off x="0" y="635311"/>
            <a:ext cx="9144000" cy="6212592"/>
          </a:xfrm>
          <a:prstGeom prst="rect">
            <a:avLst/>
          </a:prstGeom>
        </p:spPr>
      </p:pic>
    </p:spTree>
    <p:extLst>
      <p:ext uri="{BB962C8B-B14F-4D97-AF65-F5344CB8AC3E}">
        <p14:creationId xmlns:p14="http://schemas.microsoft.com/office/powerpoint/2010/main" val="311945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pPr algn="ctr"/>
            <a:endParaRPr lang="en-US"/>
          </a:p>
        </p:txBody>
      </p:sp>
      <p:sp>
        <p:nvSpPr>
          <p:cNvPr id="3"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pPr algn="ctr"/>
            <a:endParaRPr lang="en-US"/>
          </a:p>
        </p:txBody>
      </p:sp>
      <p:sp>
        <p:nvSpPr>
          <p:cNvPr id="5" name="Text Box 7"/>
          <p:cNvSpPr txBox="1">
            <a:spLocks noChangeArrowheads="1"/>
          </p:cNvSpPr>
          <p:nvPr/>
        </p:nvSpPr>
        <p:spPr bwMode="auto">
          <a:xfrm>
            <a:off x="381000" y="115888"/>
            <a:ext cx="8557792" cy="492443"/>
          </a:xfrm>
          <a:prstGeom prst="rect">
            <a:avLst/>
          </a:prstGeom>
          <a:noFill/>
          <a:ln w="9525">
            <a:noFill/>
            <a:miter lim="800000"/>
            <a:headEnd/>
            <a:tailEnd/>
          </a:ln>
        </p:spPr>
        <p:txBody>
          <a:bodyPr wrap="none">
            <a:spAutoFit/>
          </a:bodyPr>
          <a:lstStyle/>
          <a:p>
            <a:pPr algn="ctr"/>
            <a:r>
              <a:rPr lang="en-GB" sz="2600" dirty="0">
                <a:latin typeface="Arial Black" pitchFamily="34" charset="0"/>
              </a:rPr>
              <a:t>Computational time allocation: Current status</a:t>
            </a:r>
          </a:p>
        </p:txBody>
      </p:sp>
      <p:graphicFrame>
        <p:nvGraphicFramePr>
          <p:cNvPr id="8" name="Table 7">
            <a:extLst>
              <a:ext uri="{FF2B5EF4-FFF2-40B4-BE49-F238E27FC236}">
                <a16:creationId xmlns:a16="http://schemas.microsoft.com/office/drawing/2014/main" id="{5223EEBD-ED8E-473F-9F36-1C7BB83CA75A}"/>
              </a:ext>
            </a:extLst>
          </p:cNvPr>
          <p:cNvGraphicFramePr>
            <a:graphicFrameLocks noGrp="1"/>
          </p:cNvGraphicFramePr>
          <p:nvPr>
            <p:extLst>
              <p:ext uri="{D42A27DB-BD31-4B8C-83A1-F6EECF244321}">
                <p14:modId xmlns:p14="http://schemas.microsoft.com/office/powerpoint/2010/main" val="4108317105"/>
              </p:ext>
            </p:extLst>
          </p:nvPr>
        </p:nvGraphicFramePr>
        <p:xfrm>
          <a:off x="914400" y="972956"/>
          <a:ext cx="7315200" cy="4876800"/>
        </p:xfrm>
        <a:graphic>
          <a:graphicData uri="http://schemas.openxmlformats.org/drawingml/2006/table">
            <a:tbl>
              <a:tblPr firstRow="1" firstCol="1" bandRow="1">
                <a:tableStyleId>{5C22544A-7EE6-4342-B048-85BDC9FD1C3A}</a:tableStyleId>
              </a:tblPr>
              <a:tblGrid>
                <a:gridCol w="2456289">
                  <a:extLst>
                    <a:ext uri="{9D8B030D-6E8A-4147-A177-3AD203B41FA5}">
                      <a16:colId xmlns:a16="http://schemas.microsoft.com/office/drawing/2014/main" val="118671535"/>
                    </a:ext>
                  </a:extLst>
                </a:gridCol>
                <a:gridCol w="1341670">
                  <a:extLst>
                    <a:ext uri="{9D8B030D-6E8A-4147-A177-3AD203B41FA5}">
                      <a16:colId xmlns:a16="http://schemas.microsoft.com/office/drawing/2014/main" val="3159588971"/>
                    </a:ext>
                  </a:extLst>
                </a:gridCol>
                <a:gridCol w="1382953">
                  <a:extLst>
                    <a:ext uri="{9D8B030D-6E8A-4147-A177-3AD203B41FA5}">
                      <a16:colId xmlns:a16="http://schemas.microsoft.com/office/drawing/2014/main" val="2631651086"/>
                    </a:ext>
                  </a:extLst>
                </a:gridCol>
                <a:gridCol w="2134288">
                  <a:extLst>
                    <a:ext uri="{9D8B030D-6E8A-4147-A177-3AD203B41FA5}">
                      <a16:colId xmlns:a16="http://schemas.microsoft.com/office/drawing/2014/main" val="3997232394"/>
                    </a:ext>
                  </a:extLst>
                </a:gridCol>
              </a:tblGrid>
              <a:tr h="286388">
                <a:tc>
                  <a:txBody>
                    <a:bodyPr/>
                    <a:lstStyle/>
                    <a:p>
                      <a:pPr algn="ctr">
                        <a:spcAft>
                          <a:spcPts val="0"/>
                        </a:spcAft>
                      </a:pPr>
                      <a:r>
                        <a:rPr lang="en-GB" sz="2000" dirty="0">
                          <a:effectLst/>
                        </a:rPr>
                        <a:t>Group</a:t>
                      </a:r>
                      <a:endParaRPr lang="en-GB" sz="2000" dirty="0">
                        <a:effectLst/>
                        <a:latin typeface="Calibri" panose="020F0502020204030204" pitchFamily="34" charset="0"/>
                        <a:ea typeface="Calibri" panose="020F0502020204030204" pitchFamily="34" charset="0"/>
                      </a:endParaRPr>
                    </a:p>
                  </a:txBody>
                  <a:tcPr marL="68580" marR="68580" marT="0" marB="0" anchor="b"/>
                </a:tc>
                <a:tc>
                  <a:txBody>
                    <a:bodyPr/>
                    <a:lstStyle/>
                    <a:p>
                      <a:pPr>
                        <a:spcAft>
                          <a:spcPts val="0"/>
                        </a:spcAft>
                      </a:pPr>
                      <a:r>
                        <a:rPr lang="en-GB" sz="2000">
                          <a:effectLst/>
                        </a:rPr>
                        <a:t>Allocation</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spcAft>
                          <a:spcPts val="0"/>
                        </a:spcAft>
                      </a:pPr>
                      <a:r>
                        <a:rPr lang="en-GB" sz="2000">
                          <a:effectLst/>
                        </a:rPr>
                        <a:t>Remaining</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spcAft>
                          <a:spcPts val="0"/>
                        </a:spcAft>
                      </a:pPr>
                      <a:r>
                        <a:rPr lang="en-GB" sz="2000">
                          <a:effectLst/>
                        </a:rPr>
                        <a:t>Percentage Change </a:t>
                      </a:r>
                      <a:endParaRPr lang="en-GB" sz="20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055631475"/>
                  </a:ext>
                </a:extLst>
              </a:tr>
              <a:tr h="286388">
                <a:tc>
                  <a:txBody>
                    <a:bodyPr/>
                    <a:lstStyle/>
                    <a:p>
                      <a:pPr algn="ctr">
                        <a:spcAft>
                          <a:spcPts val="0"/>
                        </a:spcAft>
                      </a:pPr>
                      <a:r>
                        <a:rPr lang="en-GB" sz="2000" baseline="0" dirty="0">
                          <a:solidFill>
                            <a:srgbClr val="FFFF00"/>
                          </a:solidFill>
                          <a:effectLst/>
                        </a:rPr>
                        <a:t>  A</a:t>
                      </a:r>
                      <a:endParaRPr lang="en-GB" sz="2000" baseline="0" dirty="0">
                        <a:solidFill>
                          <a:srgbClr val="FFFF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effectLst/>
                        </a:rPr>
                        <a:t>576</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effectLst/>
                        </a:rPr>
                        <a:t>366.4</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effectLst/>
                        </a:rPr>
                        <a:t>36.39%</a:t>
                      </a:r>
                      <a:endParaRPr lang="en-GB" sz="20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711231318"/>
                  </a:ext>
                </a:extLst>
              </a:tr>
              <a:tr h="286388">
                <a:tc>
                  <a:txBody>
                    <a:bodyPr/>
                    <a:lstStyle/>
                    <a:p>
                      <a:pPr algn="ctr">
                        <a:spcAft>
                          <a:spcPts val="0"/>
                        </a:spcAft>
                      </a:pPr>
                      <a:r>
                        <a:rPr lang="en-GB" sz="2000" baseline="0" dirty="0">
                          <a:solidFill>
                            <a:srgbClr val="FFFF00"/>
                          </a:solidFill>
                          <a:effectLst/>
                        </a:rPr>
                        <a:t>  B</a:t>
                      </a:r>
                      <a:endParaRPr lang="en-GB" sz="2000" baseline="0" dirty="0">
                        <a:solidFill>
                          <a:srgbClr val="FFFF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effectLst/>
                        </a:rPr>
                        <a:t>12,331.30</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effectLst/>
                        </a:rPr>
                        <a:t>7,818.00</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effectLst/>
                        </a:rPr>
                        <a:t>36.60%</a:t>
                      </a:r>
                      <a:endParaRPr lang="en-GB" sz="20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287446933"/>
                  </a:ext>
                </a:extLst>
              </a:tr>
              <a:tr h="286388">
                <a:tc>
                  <a:txBody>
                    <a:bodyPr/>
                    <a:lstStyle/>
                    <a:p>
                      <a:pPr algn="ctr">
                        <a:spcAft>
                          <a:spcPts val="0"/>
                        </a:spcAft>
                      </a:pPr>
                      <a:r>
                        <a:rPr lang="en-GB" sz="2000" dirty="0">
                          <a:solidFill>
                            <a:srgbClr val="FF0000"/>
                          </a:solidFill>
                          <a:effectLst/>
                        </a:rPr>
                        <a:t>  C</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2,252.70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1,733.30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23.06%</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714677886"/>
                  </a:ext>
                </a:extLst>
              </a:tr>
              <a:tr h="286388">
                <a:tc>
                  <a:txBody>
                    <a:bodyPr/>
                    <a:lstStyle/>
                    <a:p>
                      <a:pPr algn="ctr">
                        <a:spcAft>
                          <a:spcPts val="0"/>
                        </a:spcAft>
                      </a:pPr>
                      <a:r>
                        <a:rPr lang="en-GB" sz="2000" dirty="0">
                          <a:solidFill>
                            <a:srgbClr val="FF0000"/>
                          </a:solidFill>
                          <a:effectLst/>
                        </a:rPr>
                        <a:t>  D</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5,075.00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3,364.80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33.70%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668748554"/>
                  </a:ext>
                </a:extLst>
              </a:tr>
              <a:tr h="286388">
                <a:tc>
                  <a:txBody>
                    <a:bodyPr/>
                    <a:lstStyle/>
                    <a:p>
                      <a:pPr algn="ctr">
                        <a:spcAft>
                          <a:spcPts val="0"/>
                        </a:spcAft>
                      </a:pPr>
                      <a:r>
                        <a:rPr lang="en-GB" sz="2000" dirty="0">
                          <a:solidFill>
                            <a:srgbClr val="FF0000"/>
                          </a:solidFill>
                          <a:effectLst/>
                        </a:rPr>
                        <a:t>  E</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6,108.30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4,257.80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30.29%</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463282106"/>
                  </a:ext>
                </a:extLst>
              </a:tr>
              <a:tr h="286388">
                <a:tc>
                  <a:txBody>
                    <a:bodyPr/>
                    <a:lstStyle/>
                    <a:p>
                      <a:pPr algn="ctr">
                        <a:spcAft>
                          <a:spcPts val="0"/>
                        </a:spcAft>
                      </a:pPr>
                      <a:r>
                        <a:rPr lang="en-GB" sz="2000" dirty="0">
                          <a:solidFill>
                            <a:srgbClr val="FF0000"/>
                          </a:solidFill>
                          <a:effectLst/>
                        </a:rPr>
                        <a:t>  F</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12,317.20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9,464.20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3.16%</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553013250"/>
                  </a:ext>
                </a:extLst>
              </a:tr>
              <a:tr h="286388">
                <a:tc>
                  <a:txBody>
                    <a:bodyPr/>
                    <a:lstStyle/>
                    <a:p>
                      <a:pPr algn="ctr">
                        <a:spcAft>
                          <a:spcPts val="0"/>
                        </a:spcAft>
                      </a:pPr>
                      <a:r>
                        <a:rPr lang="en-GB" sz="2000" dirty="0">
                          <a:effectLst/>
                        </a:rPr>
                        <a:t> </a:t>
                      </a:r>
                      <a:r>
                        <a:rPr lang="en-GB" sz="2000" baseline="0" dirty="0">
                          <a:solidFill>
                            <a:srgbClr val="FFFF00"/>
                          </a:solidFill>
                          <a:effectLst/>
                        </a:rPr>
                        <a:t> G</a:t>
                      </a:r>
                      <a:endParaRPr lang="en-GB" sz="2000" baseline="0" dirty="0">
                        <a:solidFill>
                          <a:srgbClr val="FFFF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effectLst/>
                        </a:rPr>
                        <a:t>10,578.60</a:t>
                      </a:r>
                      <a:endParaRPr lang="en-GB" sz="2000" dirty="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effectLst/>
                        </a:rPr>
                        <a:t>6,084.30</a:t>
                      </a:r>
                      <a:endParaRPr lang="en-GB" sz="2000">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effectLst/>
                        </a:rPr>
                        <a:t>42.48%</a:t>
                      </a:r>
                      <a:endParaRPr lang="en-GB" sz="20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672521891"/>
                  </a:ext>
                </a:extLst>
              </a:tr>
              <a:tr h="286388">
                <a:tc>
                  <a:txBody>
                    <a:bodyPr/>
                    <a:lstStyle/>
                    <a:p>
                      <a:pPr algn="ctr">
                        <a:spcAft>
                          <a:spcPts val="0"/>
                        </a:spcAft>
                      </a:pPr>
                      <a:r>
                        <a:rPr lang="en-GB" sz="2000" dirty="0">
                          <a:solidFill>
                            <a:srgbClr val="FF0000"/>
                          </a:solidFill>
                          <a:effectLst/>
                        </a:rPr>
                        <a:t>  H</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13,414.70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10,119.90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4.56%</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713505287"/>
                  </a:ext>
                </a:extLst>
              </a:tr>
              <a:tr h="286388">
                <a:tc>
                  <a:txBody>
                    <a:bodyPr/>
                    <a:lstStyle/>
                    <a:p>
                      <a:pPr algn="ctr">
                        <a:spcAft>
                          <a:spcPts val="0"/>
                        </a:spcAft>
                      </a:pPr>
                      <a:r>
                        <a:rPr lang="en-GB" sz="2000" dirty="0">
                          <a:solidFill>
                            <a:srgbClr val="FF0000"/>
                          </a:solidFill>
                          <a:effectLst/>
                        </a:rPr>
                        <a:t>  I</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74,139.70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65,882.20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11.14%</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542964800"/>
                  </a:ext>
                </a:extLst>
              </a:tr>
              <a:tr h="286388">
                <a:tc>
                  <a:txBody>
                    <a:bodyPr/>
                    <a:lstStyle/>
                    <a:p>
                      <a:pPr algn="ctr">
                        <a:spcAft>
                          <a:spcPts val="0"/>
                        </a:spcAft>
                      </a:pPr>
                      <a:r>
                        <a:rPr lang="en-GB" sz="2000" dirty="0">
                          <a:solidFill>
                            <a:srgbClr val="FF0000"/>
                          </a:solidFill>
                          <a:effectLst/>
                        </a:rPr>
                        <a:t>   J</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4,652.50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4,652.50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0.00%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394975031"/>
                  </a:ext>
                </a:extLst>
              </a:tr>
              <a:tr h="286388">
                <a:tc>
                  <a:txBody>
                    <a:bodyPr/>
                    <a:lstStyle/>
                    <a:p>
                      <a:pPr algn="ctr">
                        <a:spcAft>
                          <a:spcPts val="0"/>
                        </a:spcAft>
                      </a:pPr>
                      <a:r>
                        <a:rPr lang="en-GB" sz="2000" dirty="0">
                          <a:solidFill>
                            <a:srgbClr val="FF0000"/>
                          </a:solidFill>
                          <a:effectLst/>
                        </a:rPr>
                        <a:t>   K</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2,395.50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2,395.50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0.00%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742441960"/>
                  </a:ext>
                </a:extLst>
              </a:tr>
              <a:tr h="105369">
                <a:tc>
                  <a:txBody>
                    <a:bodyPr/>
                    <a:lstStyle/>
                    <a:p>
                      <a:pPr algn="ctr">
                        <a:spcAft>
                          <a:spcPts val="0"/>
                        </a:spcAft>
                      </a:pPr>
                      <a:r>
                        <a:rPr lang="en-GB" sz="2000" dirty="0">
                          <a:solidFill>
                            <a:srgbClr val="FF0000"/>
                          </a:solidFill>
                          <a:effectLst/>
                        </a:rPr>
                        <a:t>  L</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15,437.40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13,894.20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10.00%</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428158960"/>
                  </a:ext>
                </a:extLst>
              </a:tr>
              <a:tr h="286388">
                <a:tc>
                  <a:txBody>
                    <a:bodyPr/>
                    <a:lstStyle/>
                    <a:p>
                      <a:pPr algn="ctr">
                        <a:spcAft>
                          <a:spcPts val="0"/>
                        </a:spcAft>
                      </a:pPr>
                      <a:r>
                        <a:rPr lang="en-GB" sz="2000" dirty="0">
                          <a:solidFill>
                            <a:srgbClr val="FF0000"/>
                          </a:solidFill>
                          <a:effectLst/>
                        </a:rPr>
                        <a:t> M</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10,227.70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7,154.30</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30.05%</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269145173"/>
                  </a:ext>
                </a:extLst>
              </a:tr>
              <a:tr h="0">
                <a:tc>
                  <a:txBody>
                    <a:bodyPr/>
                    <a:lstStyle/>
                    <a:p>
                      <a:pPr algn="ctr">
                        <a:spcAft>
                          <a:spcPts val="0"/>
                        </a:spcAft>
                      </a:pPr>
                      <a:r>
                        <a:rPr lang="en-GB" sz="2000" dirty="0">
                          <a:solidFill>
                            <a:srgbClr val="FF0000"/>
                          </a:solidFill>
                          <a:effectLst/>
                        </a:rPr>
                        <a:t>  N</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719.7</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a:solidFill>
                            <a:srgbClr val="FF0000"/>
                          </a:solidFill>
                          <a:effectLst/>
                        </a:rPr>
                        <a:t>684.3</a:t>
                      </a:r>
                      <a:endParaRPr lang="en-GB" sz="2000">
                        <a:solidFill>
                          <a:srgbClr val="FF0000"/>
                        </a:solidFill>
                        <a:effectLst/>
                        <a:latin typeface="Calibri" panose="020F0502020204030204" pitchFamily="34" charset="0"/>
                        <a:ea typeface="Calibri" panose="020F0502020204030204" pitchFamily="34" charset="0"/>
                      </a:endParaRPr>
                    </a:p>
                  </a:txBody>
                  <a:tcPr marL="68580" marR="68580" marT="0" marB="0" anchor="b"/>
                </a:tc>
                <a:tc>
                  <a:txBody>
                    <a:bodyPr/>
                    <a:lstStyle/>
                    <a:p>
                      <a:pPr algn="r">
                        <a:spcAft>
                          <a:spcPts val="0"/>
                        </a:spcAft>
                      </a:pPr>
                      <a:r>
                        <a:rPr lang="en-GB" sz="2000" dirty="0">
                          <a:solidFill>
                            <a:srgbClr val="FF0000"/>
                          </a:solidFill>
                          <a:effectLst/>
                        </a:rPr>
                        <a:t>4.92%</a:t>
                      </a:r>
                      <a:endParaRPr lang="en-GB" sz="2000" dirty="0">
                        <a:solidFill>
                          <a:srgbClr val="FF0000"/>
                        </a:solidFill>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2531680485"/>
                  </a:ext>
                </a:extLst>
              </a:tr>
            </a:tbl>
          </a:graphicData>
        </a:graphic>
      </p:graphicFrame>
    </p:spTree>
    <p:extLst>
      <p:ext uri="{BB962C8B-B14F-4D97-AF65-F5344CB8AC3E}">
        <p14:creationId xmlns:p14="http://schemas.microsoft.com/office/powerpoint/2010/main" val="401460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 name="Line 9"/>
          <p:cNvSpPr>
            <a:spLocks noChangeShapeType="1"/>
          </p:cNvSpPr>
          <p:nvPr/>
        </p:nvSpPr>
        <p:spPr bwMode="auto">
          <a:xfrm flipV="1">
            <a:off x="0" y="6324600"/>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1641533" y="115888"/>
            <a:ext cx="5495479" cy="492443"/>
          </a:xfrm>
          <a:prstGeom prst="rect">
            <a:avLst/>
          </a:prstGeom>
          <a:noFill/>
          <a:ln w="9525">
            <a:noFill/>
            <a:miter lim="800000"/>
            <a:headEnd/>
            <a:tailEnd/>
          </a:ln>
        </p:spPr>
        <p:txBody>
          <a:bodyPr wrap="none">
            <a:spAutoFit/>
          </a:bodyPr>
          <a:lstStyle/>
          <a:p>
            <a:r>
              <a:rPr lang="en-GB" sz="2600" dirty="0">
                <a:latin typeface="Arial Black" pitchFamily="34" charset="0"/>
              </a:rPr>
              <a:t>Travel funding by consortium</a:t>
            </a:r>
          </a:p>
        </p:txBody>
      </p:sp>
      <p:sp>
        <p:nvSpPr>
          <p:cNvPr id="5" name="TextBox 4"/>
          <p:cNvSpPr txBox="1"/>
          <p:nvPr/>
        </p:nvSpPr>
        <p:spPr>
          <a:xfrm>
            <a:off x="122072" y="769257"/>
            <a:ext cx="8869528" cy="5724644"/>
          </a:xfrm>
          <a:prstGeom prst="rect">
            <a:avLst/>
          </a:prstGeom>
          <a:noFill/>
        </p:spPr>
        <p:txBody>
          <a:bodyPr wrap="square" rtlCol="0">
            <a:spAutoFit/>
          </a:bodyPr>
          <a:lstStyle/>
          <a:p>
            <a:pPr marL="342900" indent="-342900" algn="just">
              <a:buFont typeface="Wingdings" panose="05000000000000000000" pitchFamily="2" charset="2"/>
              <a:buChar char="Ø"/>
            </a:pPr>
            <a:r>
              <a:rPr lang="en-US" sz="2000" dirty="0"/>
              <a:t>At the beginning of lockdown the management team of the UKCTRF decided to allocate £1500 per PI’s group who will orally present a paper in the 38</a:t>
            </a:r>
            <a:r>
              <a:rPr lang="en-US" sz="2000" baseline="30000" dirty="0"/>
              <a:t>th</a:t>
            </a:r>
            <a:r>
              <a:rPr lang="en-US" sz="2000" dirty="0"/>
              <a:t> International Combustion Symposium. Another £2000  was allocated for each PI’s group for orally presenting a paper at other conferences other than combustion symposium.  This will be revisited later today in the management team meeting.</a:t>
            </a:r>
          </a:p>
          <a:p>
            <a:pPr marL="342900" indent="-342900" algn="just">
              <a:buFont typeface="Wingdings" panose="05000000000000000000" pitchFamily="2" charset="2"/>
              <a:buChar char="Ø"/>
            </a:pPr>
            <a:endParaRPr lang="en-US" sz="2000" dirty="0"/>
          </a:p>
          <a:p>
            <a:pPr marL="342900" indent="-342900" algn="just">
              <a:buFont typeface="Wingdings" panose="05000000000000000000" pitchFamily="2" charset="2"/>
              <a:buChar char="Ø"/>
            </a:pPr>
            <a:r>
              <a:rPr lang="en-US" sz="2000" dirty="0"/>
              <a:t> We have received applications for symposium from 8 PIs and so far, we know of 17 papers which arose from the UKCTRF activities. The application form is open until the 30</a:t>
            </a:r>
            <a:r>
              <a:rPr lang="en-US" sz="2000" baseline="30000" dirty="0"/>
              <a:t>th</a:t>
            </a:r>
            <a:r>
              <a:rPr lang="en-US" sz="2000" dirty="0"/>
              <a:t> of September (</a:t>
            </a:r>
            <a:r>
              <a:rPr lang="en-GB" u="sng" dirty="0">
                <a:hlinkClick r:id="rId2"/>
              </a:rPr>
              <a:t>https://forms.ncl.ac.uk/view.php?id=7731550</a:t>
            </a:r>
            <a:r>
              <a:rPr lang="en-US" sz="2000" dirty="0"/>
              <a:t>)</a:t>
            </a:r>
          </a:p>
          <a:p>
            <a:pPr marL="342900" indent="-342900" algn="just">
              <a:buFont typeface="Wingdings" panose="05000000000000000000" pitchFamily="2" charset="2"/>
              <a:buChar char="Ø"/>
            </a:pPr>
            <a:endParaRPr lang="en-US" sz="2000" dirty="0"/>
          </a:p>
          <a:p>
            <a:pPr marL="342900" indent="-342900" algn="just">
              <a:buFont typeface="Wingdings" panose="05000000000000000000" pitchFamily="2" charset="2"/>
              <a:buChar char="Ø"/>
            </a:pPr>
            <a:r>
              <a:rPr lang="en-US" sz="2000" dirty="0"/>
              <a:t> The papers for which travel funding will be provided will need to meet the following requirements:</a:t>
            </a:r>
          </a:p>
          <a:p>
            <a:pPr marL="342900" indent="-342900" algn="just">
              <a:buFont typeface="Wingdings" panose="05000000000000000000" pitchFamily="2" charset="2"/>
              <a:buChar char="Ø"/>
            </a:pPr>
            <a:endParaRPr lang="en-US" sz="800" dirty="0"/>
          </a:p>
          <a:p>
            <a:pPr marL="342900" indent="22225" algn="just">
              <a:buFont typeface="Wingdings" panose="05000000000000000000" pitchFamily="2" charset="2"/>
              <a:buChar char="§"/>
            </a:pPr>
            <a:r>
              <a:rPr lang="en-US" sz="2400" b="1" dirty="0">
                <a:solidFill>
                  <a:srgbClr val="FF0000"/>
                </a:solidFill>
              </a:rPr>
              <a:t> </a:t>
            </a:r>
            <a:r>
              <a:rPr lang="en-US" sz="2200" b="1" dirty="0">
                <a:solidFill>
                  <a:srgbClr val="FF0000"/>
                </a:solidFill>
              </a:rPr>
              <a:t>It needs to deal with reacting flows. If the paper is on laminar flows, it must have some relevance to turbulent reacting flow modelling</a:t>
            </a:r>
          </a:p>
          <a:p>
            <a:pPr marL="342900" indent="22225" algn="just">
              <a:buFont typeface="Wingdings" panose="05000000000000000000" pitchFamily="2" charset="2"/>
              <a:buChar char="§"/>
            </a:pPr>
            <a:endParaRPr lang="en-US" sz="800" b="1" dirty="0">
              <a:solidFill>
                <a:srgbClr val="FF0000"/>
              </a:solidFill>
            </a:endParaRPr>
          </a:p>
          <a:p>
            <a:pPr marL="342900" indent="22225" algn="just">
              <a:buFont typeface="Wingdings" panose="05000000000000000000" pitchFamily="2" charset="2"/>
              <a:buChar char="§"/>
            </a:pPr>
            <a:r>
              <a:rPr lang="en-US" sz="2200" dirty="0">
                <a:solidFill>
                  <a:srgbClr val="FF0000"/>
                </a:solidFill>
              </a:rPr>
              <a:t> </a:t>
            </a:r>
            <a:r>
              <a:rPr lang="en-US" sz="2200" b="1" dirty="0">
                <a:solidFill>
                  <a:srgbClr val="FF0000"/>
                </a:solidFill>
              </a:rPr>
              <a:t>It needs to explicitly acknowledge ARCHER and consortium grant (</a:t>
            </a:r>
            <a:r>
              <a:rPr lang="en-GB" sz="2200" b="1" dirty="0">
                <a:solidFill>
                  <a:srgbClr val="FF0000"/>
                </a:solidFill>
              </a:rPr>
              <a:t>EP/R029369/1</a:t>
            </a:r>
            <a:r>
              <a:rPr lang="en-US" sz="2200" b="1" dirty="0">
                <a:solidFill>
                  <a:srgbClr val="FF0000"/>
                </a:solidFill>
              </a:rPr>
              <a:t>)</a:t>
            </a:r>
            <a:endParaRPr lang="en-US" sz="9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 name="Line 9"/>
          <p:cNvSpPr>
            <a:spLocks noChangeShapeType="1"/>
          </p:cNvSpPr>
          <p:nvPr/>
        </p:nvSpPr>
        <p:spPr bwMode="auto">
          <a:xfrm flipV="1">
            <a:off x="0" y="6324600"/>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838200" y="115888"/>
            <a:ext cx="7311360" cy="492443"/>
          </a:xfrm>
          <a:prstGeom prst="rect">
            <a:avLst/>
          </a:prstGeom>
          <a:noFill/>
          <a:ln w="9525">
            <a:noFill/>
            <a:miter lim="800000"/>
            <a:headEnd/>
            <a:tailEnd/>
          </a:ln>
        </p:spPr>
        <p:txBody>
          <a:bodyPr wrap="none">
            <a:spAutoFit/>
          </a:bodyPr>
          <a:lstStyle/>
          <a:p>
            <a:r>
              <a:rPr lang="en-GB" sz="2600" dirty="0">
                <a:latin typeface="Arial Black" pitchFamily="34" charset="0"/>
              </a:rPr>
              <a:t>Consortium website (</a:t>
            </a:r>
            <a:r>
              <a:rPr lang="en-GB" sz="2600" dirty="0">
                <a:latin typeface="Arial Black" pitchFamily="34" charset="0"/>
                <a:hlinkClick r:id="rId3"/>
              </a:rPr>
              <a:t>www.ukctrf.com</a:t>
            </a:r>
            <a:r>
              <a:rPr lang="en-GB" sz="2600" dirty="0">
                <a:latin typeface="Arial Black" pitchFamily="34" charset="0"/>
              </a:rPr>
              <a:t>)</a:t>
            </a:r>
          </a:p>
        </p:txBody>
      </p:sp>
      <p:sp>
        <p:nvSpPr>
          <p:cNvPr id="5" name="TextBox 4"/>
          <p:cNvSpPr txBox="1"/>
          <p:nvPr/>
        </p:nvSpPr>
        <p:spPr>
          <a:xfrm>
            <a:off x="188580" y="608331"/>
            <a:ext cx="8955420" cy="5693866"/>
          </a:xfrm>
          <a:prstGeom prst="rect">
            <a:avLst/>
          </a:prstGeom>
          <a:noFill/>
        </p:spPr>
        <p:txBody>
          <a:bodyPr wrap="square" rtlCol="0">
            <a:spAutoFit/>
          </a:bodyPr>
          <a:lstStyle/>
          <a:p>
            <a:endParaRPr lang="en-US" sz="1600" b="1" dirty="0"/>
          </a:p>
          <a:p>
            <a:pPr algn="just"/>
            <a:r>
              <a:rPr lang="en-US" sz="2400" dirty="0"/>
              <a:t>Please be familiar with the consortium website:</a:t>
            </a:r>
          </a:p>
          <a:p>
            <a:pPr algn="just"/>
            <a:endParaRPr lang="en-US" sz="800" dirty="0"/>
          </a:p>
          <a:p>
            <a:pPr marL="342900" indent="-342900" algn="just">
              <a:buFont typeface="Wingdings" panose="05000000000000000000" pitchFamily="2" charset="2"/>
              <a:buChar char="Ø"/>
            </a:pPr>
            <a:r>
              <a:rPr lang="en-US" sz="2400" dirty="0"/>
              <a:t>Application forms for reimbursement, travel funding and computational time application are available</a:t>
            </a:r>
          </a:p>
          <a:p>
            <a:pPr algn="just"/>
            <a:r>
              <a:rPr lang="en-US" sz="1700" dirty="0"/>
              <a:t>(</a:t>
            </a:r>
            <a:r>
              <a:rPr lang="en-US" sz="1700" dirty="0">
                <a:hlinkClick r:id="rId4"/>
              </a:rPr>
              <a:t>http://www.ukctrf.com/index.php/reimbursement/</a:t>
            </a:r>
            <a:r>
              <a:rPr lang="en-US" sz="1700" dirty="0"/>
              <a:t>,</a:t>
            </a:r>
            <a:r>
              <a:rPr lang="en-US" sz="1700" dirty="0">
                <a:hlinkClick r:id="rId5"/>
              </a:rPr>
              <a:t>http://www.ukctrf.com/index.php/travel-funding/</a:t>
            </a:r>
            <a:r>
              <a:rPr lang="en-US" sz="1700" dirty="0"/>
              <a:t>  , </a:t>
            </a:r>
            <a:r>
              <a:rPr lang="en-US" sz="1700" dirty="0">
                <a:hlinkClick r:id="rId6"/>
              </a:rPr>
              <a:t>http://www.ukctrf.com/index.php/computer-time-allocation/</a:t>
            </a:r>
            <a:r>
              <a:rPr lang="en-US" sz="1700" dirty="0"/>
              <a:t> )</a:t>
            </a:r>
          </a:p>
          <a:p>
            <a:pPr marL="342900" indent="-342900" algn="just">
              <a:buFont typeface="Wingdings" panose="05000000000000000000" pitchFamily="2" charset="2"/>
              <a:buChar char="Ø"/>
            </a:pPr>
            <a:endParaRPr lang="en-US" sz="800" dirty="0"/>
          </a:p>
          <a:p>
            <a:pPr marL="342900" indent="-342900" algn="just">
              <a:buFont typeface="Wingdings" panose="05000000000000000000" pitchFamily="2" charset="2"/>
              <a:buChar char="Ø"/>
            </a:pPr>
            <a:r>
              <a:rPr lang="en-US" sz="2400" dirty="0"/>
              <a:t>List of sample publications by the consortium members</a:t>
            </a:r>
          </a:p>
          <a:p>
            <a:pPr algn="just"/>
            <a:r>
              <a:rPr lang="en-US" sz="2000" dirty="0"/>
              <a:t>(</a:t>
            </a:r>
            <a:r>
              <a:rPr lang="en-US" sz="2000" dirty="0">
                <a:hlinkClick r:id="rId7"/>
              </a:rPr>
              <a:t>http://www.ukctrf.com/wp-content/uploads/2018/12/Sample-Publications-for-Website_24.08.2017.pdf</a:t>
            </a:r>
            <a:r>
              <a:rPr lang="en-US" sz="2000" dirty="0"/>
              <a:t> )</a:t>
            </a:r>
          </a:p>
          <a:p>
            <a:pPr marL="342900" indent="-342900" algn="just">
              <a:buFont typeface="Wingdings" panose="05000000000000000000" pitchFamily="2" charset="2"/>
              <a:buChar char="Ø"/>
            </a:pPr>
            <a:endParaRPr lang="en-US" sz="800" dirty="0"/>
          </a:p>
          <a:p>
            <a:pPr marL="342900" indent="-342900" algn="just">
              <a:buFont typeface="Wingdings" panose="05000000000000000000" pitchFamily="2" charset="2"/>
              <a:buChar char="Ø"/>
            </a:pPr>
            <a:r>
              <a:rPr lang="en-US" sz="2400" dirty="0"/>
              <a:t>List of the travel grants for PhD students and RAs</a:t>
            </a:r>
          </a:p>
          <a:p>
            <a:pPr algn="just"/>
            <a:r>
              <a:rPr lang="en-US" sz="2000" dirty="0"/>
              <a:t>(</a:t>
            </a:r>
            <a:r>
              <a:rPr lang="en-US" sz="2000" dirty="0">
                <a:hlinkClick r:id="rId8"/>
              </a:rPr>
              <a:t>http://www.ukctrf.com/index.php/conference-funding/</a:t>
            </a:r>
            <a:r>
              <a:rPr lang="en-US" sz="2000" dirty="0"/>
              <a:t> ) </a:t>
            </a:r>
          </a:p>
          <a:p>
            <a:pPr marL="342900" indent="-342900" algn="just">
              <a:buFont typeface="Wingdings" panose="05000000000000000000" pitchFamily="2" charset="2"/>
              <a:buChar char="Ø"/>
            </a:pPr>
            <a:endParaRPr lang="en-US" sz="800" dirty="0"/>
          </a:p>
          <a:p>
            <a:pPr marL="342900" indent="-342900" algn="just">
              <a:buFont typeface="Wingdings" panose="05000000000000000000" pitchFamily="2" charset="2"/>
              <a:buChar char="Ø"/>
            </a:pPr>
            <a:r>
              <a:rPr lang="en-US" sz="2400" dirty="0"/>
              <a:t>List of presentations given in earlier meetings, annual reports and case studies are available on the website  </a:t>
            </a:r>
            <a:r>
              <a:rPr lang="en-US" sz="2000" dirty="0"/>
              <a:t>(</a:t>
            </a:r>
            <a:r>
              <a:rPr lang="en-US" sz="2000" dirty="0">
                <a:hlinkClick r:id="rId9"/>
              </a:rPr>
              <a:t>http://www.ukctrf.com/index.php/events/</a:t>
            </a:r>
            <a:r>
              <a:rPr lang="en-US" sz="2000" dirty="0"/>
              <a:t> )</a:t>
            </a:r>
          </a:p>
          <a:p>
            <a:pPr marL="342900" indent="-342900" algn="just">
              <a:buFont typeface="Wingdings" panose="05000000000000000000" pitchFamily="2" charset="2"/>
              <a:buChar char="Ø"/>
            </a:pPr>
            <a:endParaRPr lang="en-US" sz="800" dirty="0"/>
          </a:p>
          <a:p>
            <a:pPr marL="342900" indent="-342900" algn="just">
              <a:buFont typeface="Wingdings" panose="05000000000000000000" pitchFamily="2" charset="2"/>
              <a:buChar char="Ø"/>
            </a:pPr>
            <a:r>
              <a:rPr lang="en-US" sz="2400" dirty="0"/>
              <a:t>Materials for the website and annual report will be requested soon.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
          <p:cNvSpPr>
            <a:spLocks noChangeShapeType="1"/>
          </p:cNvSpPr>
          <p:nvPr/>
        </p:nvSpPr>
        <p:spPr bwMode="auto">
          <a:xfrm>
            <a:off x="0" y="762000"/>
            <a:ext cx="79248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3" name="Line 9"/>
          <p:cNvSpPr>
            <a:spLocks noChangeShapeType="1"/>
          </p:cNvSpPr>
          <p:nvPr/>
        </p:nvSpPr>
        <p:spPr bwMode="auto">
          <a:xfrm flipV="1">
            <a:off x="0" y="6165304"/>
            <a:ext cx="9144000" cy="0"/>
          </a:xfrm>
          <a:prstGeom prst="line">
            <a:avLst/>
          </a:prstGeom>
          <a:noFill/>
          <a:ln w="63500">
            <a:solidFill>
              <a:srgbClr val="333399"/>
            </a:solidFill>
            <a:round/>
            <a:headEnd/>
            <a:tailEnd/>
          </a:ln>
          <a:effectLst>
            <a:outerShdw dist="77251" dir="5967739" algn="ctr" rotWithShape="0">
              <a:schemeClr val="bg2"/>
            </a:outerShdw>
          </a:effectLst>
        </p:spPr>
        <p:txBody>
          <a:bodyPr/>
          <a:lstStyle/>
          <a:p>
            <a:endParaRPr lang="en-US"/>
          </a:p>
        </p:txBody>
      </p:sp>
      <p:sp>
        <p:nvSpPr>
          <p:cNvPr id="4" name="Text Box 7"/>
          <p:cNvSpPr txBox="1">
            <a:spLocks noChangeArrowheads="1"/>
          </p:cNvSpPr>
          <p:nvPr/>
        </p:nvSpPr>
        <p:spPr bwMode="auto">
          <a:xfrm>
            <a:off x="2133600" y="115888"/>
            <a:ext cx="4410503" cy="492443"/>
          </a:xfrm>
          <a:prstGeom prst="rect">
            <a:avLst/>
          </a:prstGeom>
          <a:noFill/>
          <a:ln w="9525">
            <a:noFill/>
            <a:miter lim="800000"/>
            <a:headEnd/>
            <a:tailEnd/>
          </a:ln>
        </p:spPr>
        <p:txBody>
          <a:bodyPr wrap="none">
            <a:spAutoFit/>
          </a:bodyPr>
          <a:lstStyle/>
          <a:p>
            <a:r>
              <a:rPr lang="en-GB" sz="2600" dirty="0">
                <a:latin typeface="Arial Black" pitchFamily="34" charset="0"/>
              </a:rPr>
              <a:t>Annual progress report</a:t>
            </a:r>
          </a:p>
        </p:txBody>
      </p:sp>
      <p:sp>
        <p:nvSpPr>
          <p:cNvPr id="5" name="TextBox 4"/>
          <p:cNvSpPr txBox="1"/>
          <p:nvPr/>
        </p:nvSpPr>
        <p:spPr>
          <a:xfrm>
            <a:off x="228600" y="762000"/>
            <a:ext cx="8686800" cy="5386090"/>
          </a:xfrm>
          <a:prstGeom prst="rect">
            <a:avLst/>
          </a:prstGeom>
          <a:noFill/>
        </p:spPr>
        <p:txBody>
          <a:bodyPr wrap="square" rtlCol="0">
            <a:spAutoFit/>
          </a:bodyPr>
          <a:lstStyle/>
          <a:p>
            <a:pPr marL="171450" indent="-171450" algn="just">
              <a:buFont typeface="Wingdings" panose="05000000000000000000" pitchFamily="2" charset="2"/>
              <a:buChar char="Ø"/>
            </a:pPr>
            <a:endParaRPr lang="en-US" sz="800" b="1" dirty="0"/>
          </a:p>
          <a:p>
            <a:pPr marL="342900" indent="-342900" algn="just">
              <a:buFont typeface="Wingdings" panose="05000000000000000000" pitchFamily="2" charset="2"/>
              <a:buChar char="Ø"/>
            </a:pPr>
            <a:r>
              <a:rPr lang="en-US" sz="2400" dirty="0"/>
              <a:t>EPSRC needs an extensive report and a minimum of 3 case studies based on our year 2 activities </a:t>
            </a:r>
          </a:p>
          <a:p>
            <a:pPr marL="342900" indent="-342900" algn="just">
              <a:buFont typeface="Wingdings" panose="05000000000000000000" pitchFamily="2" charset="2"/>
              <a:buChar char="Ø"/>
            </a:pPr>
            <a:endParaRPr lang="en-US" sz="2400" dirty="0"/>
          </a:p>
          <a:p>
            <a:pPr marL="342900" indent="-342900" algn="just">
              <a:buFont typeface="Wingdings" panose="05000000000000000000" pitchFamily="2" charset="2"/>
              <a:buChar char="Ø"/>
            </a:pPr>
            <a:r>
              <a:rPr lang="en-US" sz="2400" dirty="0"/>
              <a:t>We will need list of publications, list of grants and prizes and case studies from the consortium members for the next annual progress report and future </a:t>
            </a:r>
            <a:r>
              <a:rPr lang="en-US" sz="2400" dirty="0" err="1"/>
              <a:t>Researchfish</a:t>
            </a:r>
            <a:r>
              <a:rPr lang="en-US" sz="2400" dirty="0"/>
              <a:t> submissions.</a:t>
            </a:r>
          </a:p>
          <a:p>
            <a:pPr marL="342900" indent="-342900" algn="just">
              <a:buFont typeface="Wingdings" panose="05000000000000000000" pitchFamily="2" charset="2"/>
              <a:buChar char="Ø"/>
            </a:pPr>
            <a:endParaRPr lang="en-US" sz="2400" dirty="0"/>
          </a:p>
          <a:p>
            <a:pPr marL="342900" indent="-342900" algn="just">
              <a:buFont typeface="Wingdings" panose="05000000000000000000" pitchFamily="2" charset="2"/>
              <a:buChar char="Ø"/>
            </a:pPr>
            <a:r>
              <a:rPr lang="en-US" sz="2400" dirty="0"/>
              <a:t> Please respond to the request for the impact summary survey. No response in that survey will mean that the usage of computational time did not lead to any meaningful outcome. Thus, those members can expect no computational time from the consortium in the future. </a:t>
            </a:r>
          </a:p>
          <a:p>
            <a:endParaRPr lang="en-US" sz="2400" b="1" dirty="0"/>
          </a:p>
          <a:p>
            <a:endParaRPr lang="en-US" sz="2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959B2D8FA5C4980890EF71530081A" ma:contentTypeVersion="13" ma:contentTypeDescription="Create a new document." ma:contentTypeScope="" ma:versionID="4aa5920817718044214eb4e1e30f6abb">
  <xsd:schema xmlns:xsd="http://www.w3.org/2001/XMLSchema" xmlns:xs="http://www.w3.org/2001/XMLSchema" xmlns:p="http://schemas.microsoft.com/office/2006/metadata/properties" xmlns:ns3="917767b3-d7cc-4621-8ad9-27e46fe3c43e" xmlns:ns4="1ff86b73-d2ed-45d1-9e31-5b4a0d263f49" targetNamespace="http://schemas.microsoft.com/office/2006/metadata/properties" ma:root="true" ma:fieldsID="a8068a472387c3195b2338309335c02a" ns3:_="" ns4:_="">
    <xsd:import namespace="917767b3-d7cc-4621-8ad9-27e46fe3c43e"/>
    <xsd:import namespace="1ff86b73-d2ed-45d1-9e31-5b4a0d263f4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7767b3-d7cc-4621-8ad9-27e46fe3c43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f86b73-d2ed-45d1-9e31-5b4a0d263f4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296645-A0B8-4ABE-8E19-939D81CCC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7767b3-d7cc-4621-8ad9-27e46fe3c43e"/>
    <ds:schemaRef ds:uri="1ff86b73-d2ed-45d1-9e31-5b4a0d263f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09498A-911F-4EA0-98AB-E44DCCE65B1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EFCED57-1891-4E27-8416-D4E9692E6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2732</TotalTime>
  <Words>1432</Words>
  <Application>Microsoft Office PowerPoint</Application>
  <PresentationFormat>On-screen Show (4:3)</PresentationFormat>
  <Paragraphs>195</Paragraphs>
  <Slides>12</Slides>
  <Notes>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Nilanjan Chakraborty</cp:lastModifiedBy>
  <cp:revision>207</cp:revision>
  <dcterms:created xsi:type="dcterms:W3CDTF">2013-08-30T12:06:04Z</dcterms:created>
  <dcterms:modified xsi:type="dcterms:W3CDTF">2020-09-16T08:54:35Z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0x010100D9D959B2D8FA5C4980890EF71530081A</vt:lpwstr>
  </property>
</Properties>
</file>