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6880A-4C4E-46CC-99D7-96859AA0BD2A}" v="2" dt="2020-09-16T07:57:18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un Varma (PGR)" userId="639f38e4-26ea-4ce4-bd62-9bd9567a5a78" providerId="ADAL" clId="{0C06880A-4C4E-46CC-99D7-96859AA0BD2A}"/>
    <pc:docChg chg="undo custSel modSld">
      <pc:chgData name="Arun Varma (PGR)" userId="639f38e4-26ea-4ce4-bd62-9bd9567a5a78" providerId="ADAL" clId="{0C06880A-4C4E-46CC-99D7-96859AA0BD2A}" dt="2020-09-16T07:57:18.390" v="10"/>
      <pc:docMkLst>
        <pc:docMk/>
      </pc:docMkLst>
      <pc:sldChg chg="modAnim">
        <pc:chgData name="Arun Varma (PGR)" userId="639f38e4-26ea-4ce4-bd62-9bd9567a5a78" providerId="ADAL" clId="{0C06880A-4C4E-46CC-99D7-96859AA0BD2A}" dt="2020-09-16T07:57:18.390" v="10"/>
        <pc:sldMkLst>
          <pc:docMk/>
          <pc:sldMk cId="3620724110" sldId="262"/>
        </pc:sldMkLst>
      </pc:sldChg>
      <pc:sldChg chg="addSp delSp modSp mod addAnim delAnim modAnim">
        <pc:chgData name="Arun Varma (PGR)" userId="639f38e4-26ea-4ce4-bd62-9bd9567a5a78" providerId="ADAL" clId="{0C06880A-4C4E-46CC-99D7-96859AA0BD2A}" dt="2020-09-16T07:02:14.603" v="9"/>
        <pc:sldMkLst>
          <pc:docMk/>
          <pc:sldMk cId="2360601976" sldId="267"/>
        </pc:sldMkLst>
        <pc:spChg chg="add del mod">
          <ac:chgData name="Arun Varma (PGR)" userId="639f38e4-26ea-4ce4-bd62-9bd9567a5a78" providerId="ADAL" clId="{0C06880A-4C4E-46CC-99D7-96859AA0BD2A}" dt="2020-09-16T05:17:54.875" v="3" actId="478"/>
          <ac:spMkLst>
            <pc:docMk/>
            <pc:sldMk cId="2360601976" sldId="267"/>
            <ac:spMk id="5" creationId="{823A71EE-95E9-4722-B429-F9ACE25798DB}"/>
          </ac:spMkLst>
        </pc:spChg>
        <pc:picChg chg="add del ord">
          <ac:chgData name="Arun Varma (PGR)" userId="639f38e4-26ea-4ce4-bd62-9bd9567a5a78" providerId="ADAL" clId="{0C06880A-4C4E-46CC-99D7-96859AA0BD2A}" dt="2020-09-16T05:18:00.246" v="4" actId="167"/>
          <ac:picMkLst>
            <pc:docMk/>
            <pc:sldMk cId="2360601976" sldId="267"/>
            <ac:picMk id="9" creationId="{735690E2-8B34-4314-A2DB-5BC9ADAF8269}"/>
          </ac:picMkLst>
        </pc:picChg>
        <pc:picChg chg="del">
          <ac:chgData name="Arun Varma (PGR)" userId="639f38e4-26ea-4ce4-bd62-9bd9567a5a78" providerId="ADAL" clId="{0C06880A-4C4E-46CC-99D7-96859AA0BD2A}" dt="2020-09-16T05:18:01.872" v="5" actId="478"/>
          <ac:picMkLst>
            <pc:docMk/>
            <pc:sldMk cId="2360601976" sldId="267"/>
            <ac:picMk id="11" creationId="{7695F50B-E20E-4770-AFA6-BA5D2F4553C0}"/>
          </ac:picMkLst>
        </pc:picChg>
      </pc:sldChg>
      <pc:sldChg chg="modSp mod modShow">
        <pc:chgData name="Arun Varma (PGR)" userId="639f38e4-26ea-4ce4-bd62-9bd9567a5a78" providerId="ADAL" clId="{0C06880A-4C4E-46CC-99D7-96859AA0BD2A}" dt="2020-09-16T06:12:33.799" v="8" actId="729"/>
        <pc:sldMkLst>
          <pc:docMk/>
          <pc:sldMk cId="1686961514" sldId="273"/>
        </pc:sldMkLst>
        <pc:spChg chg="mod">
          <ac:chgData name="Arun Varma (PGR)" userId="639f38e4-26ea-4ce4-bd62-9bd9567a5a78" providerId="ADAL" clId="{0C06880A-4C4E-46CC-99D7-96859AA0BD2A}" dt="2020-09-16T05:47:32.165" v="7" actId="14100"/>
          <ac:spMkLst>
            <pc:docMk/>
            <pc:sldMk cId="1686961514" sldId="273"/>
            <ac:spMk id="3" creationId="{6DC7B7F8-4CFC-4E80-8A5F-2B677D78B1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5642A-1A39-4680-A5E0-EADF41E9C352}" type="datetimeFigureOut">
              <a:rPr lang="en-IN" smtClean="0"/>
              <a:t>16-09-2020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15414-AB8D-40C8-B5D9-CCEFA10D3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088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78C6-67C9-485B-9792-17CA9E4DE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E6114-4F21-4DAE-B491-4EC4AE82A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7D248-53D8-4F12-A33E-26F6ACF8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1DEE-A66D-498C-BEAB-73D83AB7B4D3}" type="datetime1">
              <a:rPr lang="en-IN" smtClean="0"/>
              <a:t>16-09-2020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A0BA-CA6A-42C0-A3FA-0705EF39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827FE-FDF4-4622-AC65-2A7D5510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16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2F7E-9D61-430C-99A5-04D6C31A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7C2B-03D8-4529-A2E6-FE9E7B1F1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91B8-932B-41DE-8DF4-EAA735B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3281-DF95-4074-B689-5B9203F0E87F}" type="datetime1">
              <a:rPr lang="en-IN" smtClean="0"/>
              <a:t>16-09-2020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A2361-4FD1-4C78-9C43-A2E3502E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5AF96-F159-4C48-A17A-60574651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97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23E68-9F09-4FFE-B3E4-CDD8B7DE7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AB4BA-A01B-492E-ACEF-8BBFABE0A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02CB-C183-494B-82D9-3042EBFF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DE21-8209-4EE2-B552-7C2545127181}" type="datetime1">
              <a:rPr lang="en-IN" smtClean="0"/>
              <a:t>16-09-2020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1AE87-DA5B-4F6B-920E-B5586207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CA849-3CA1-4FB5-9E3D-AEC4738C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6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58CD-FA24-43B8-BCCA-90914B5C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178D-19D1-4B6A-B292-ED5DFDA8B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B8055-4AAF-4A9C-90B6-63B0C9EC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374-B4D6-4D5D-BD98-843A38BED4FB}" type="datetime1">
              <a:rPr lang="en-IN" smtClean="0"/>
              <a:t>16-09-2020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8C90E-6EB9-4397-9EDD-E10E74F3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F93AD-295E-4871-B779-529D3A50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51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6BC2-B2AD-49D4-AE31-48ADB8BF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D653D-6837-40B6-97B1-C78AAF8FF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48153-63B0-41E7-96D3-2010F87B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56CA-444F-4FD9-838C-2587B423AAFD}" type="datetime1">
              <a:rPr lang="en-IN" smtClean="0"/>
              <a:t>16-09-2020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2F61F-FED2-4947-A217-B44DB502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6CE3-26DE-4A56-90B2-890BE002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01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C2F9-9ED3-4548-904E-11F93EFB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D4A3E-13B8-4234-874E-4081401E3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37CA3-0A02-4F9F-809E-4C1401A54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E7D53-57F8-4D2B-ADA9-10C38130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4B1F-4AF8-4F78-8543-08B931070B8F}" type="datetime1">
              <a:rPr lang="en-IN" smtClean="0"/>
              <a:t>16-09-2020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1B9E5-A451-4950-BDE6-880BE2FA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84186-DEAF-4AE2-9598-0932D559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233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8699-E775-43A4-9846-180C61C8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B34EB-53C3-4CC0-B9AD-BA18E4BB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6C27-C607-403E-A82E-3A4B2B0D3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93372-78BB-4AEE-8053-1B3EAA43D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69079-A905-4C00-A8B1-C3D4BBD6E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0A71A-94F3-4D1F-A11D-558E591D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ED2-53A3-4102-9576-0526544A05EE}" type="datetime1">
              <a:rPr lang="en-IN" smtClean="0"/>
              <a:t>16-09-2020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AF99E-4598-4991-A2B5-ED08999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A11A76-0FB9-44DB-B520-10A58A50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27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F76C-4932-482E-A051-A321BAB8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5DB56-8E38-4E6C-AA9D-3393EC1E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6718-68AD-4716-8D72-6A7F07C707B0}" type="datetime1">
              <a:rPr lang="en-IN" smtClean="0"/>
              <a:t>16-09-2020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C1304-B023-436D-ABE1-765569CC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78EA3-1B9A-4867-9FD8-92B08EF5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975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2F7EE-7C9D-420A-979A-3995E785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91B-202C-4CA3-8032-8B0F32B557D3}" type="datetime1">
              <a:rPr lang="en-IN" smtClean="0"/>
              <a:t>16-09-2020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78F67-5BC9-470C-912A-741194E8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846DA-42B8-4928-B1F6-A502E262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3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D4E2-91A9-4E33-A390-5B4DCBB7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C6F14-3766-4543-B46B-7A73F54A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96AD2-B17C-4400-B5FC-FAC8BA733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761BE-9698-4545-A4EB-2AE97892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A793-73C7-465A-93A4-2F42A018B3B2}" type="datetime1">
              <a:rPr lang="en-IN" smtClean="0"/>
              <a:t>16-09-2020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A834B-E03C-4523-BF65-D10951E4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FA08F-5BC4-4299-A37F-285A60B5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24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0E4E-C02A-43C6-AB75-B2FD2254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C56F3-F8D9-4F9B-8B17-9F603CD7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AF175-F435-4DD5-9750-4518963F5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B41E9-F149-4F8B-BEAD-7D66267B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9074-B558-45B8-BA39-BBCC09C415C6}" type="datetime1">
              <a:rPr lang="en-IN" smtClean="0"/>
              <a:t>16-09-2020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EE1CB-01CD-4A36-AADB-B959D75F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8C046-8AB7-4AD1-B867-FAA88877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3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7254-CA35-46FD-8166-BAFB56B9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707F0-5FF3-43C3-8720-D46BFAF18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A503-E5C9-4AF1-AD74-F9A492F65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027C1-2589-42D6-A3E4-E1C469A7D3C4}" type="datetime1">
              <a:rPr lang="en-IN" smtClean="0"/>
              <a:t>16-09-2020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51BD5-3390-47CC-8E28-E09614BBE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F79C-C9A0-44C4-9A5B-AFC7273BC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3F43-AE59-4F14-8F12-82AAB89023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21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3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0.png"/><Relationship Id="rId5" Type="http://schemas.openxmlformats.org/officeDocument/2006/relationships/image" Target="../media/image50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5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71.png"/><Relationship Id="rId5" Type="http://schemas.openxmlformats.org/officeDocument/2006/relationships/image" Target="../media/image63.pn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1A4C-E5BE-4073-801F-A35714A2D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0968"/>
            <a:ext cx="12192000" cy="2387600"/>
          </a:xfrm>
        </p:spPr>
        <p:txBody>
          <a:bodyPr>
            <a:noAutofit/>
          </a:bodyPr>
          <a:lstStyle/>
          <a:p>
            <a:r>
              <a:rPr lang="en-US" sz="4400" b="1" cap="none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 Light" panose="020F0302020204030204" pitchFamily="34" charset="0"/>
              </a:rPr>
              <a:t>Investigation of the effects of body </a:t>
            </a:r>
            <a:r>
              <a:rPr lang="en-US" sz="4400" b="1" cap="none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 Light" panose="020F0302020204030204" pitchFamily="34" charset="0"/>
              </a:rPr>
              <a:t>fo</a:t>
            </a:r>
            <a:r>
              <a:rPr lang="en-US" sz="4400" b="1" cap="none" dirty="0">
                <a:ln>
                  <a:noFill/>
                </a:ln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 Light" panose="020F0302020204030204" pitchFamily="34" charset="0"/>
              </a:rPr>
              <a:t>rces on flame-turbulence interactions in turbulent premixed combustion </a:t>
            </a:r>
            <a:endParaRPr lang="en-IN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F940B-9078-4A86-B44D-C2924CB3D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638" y="3224370"/>
            <a:ext cx="10406725" cy="934634"/>
          </a:xfrm>
        </p:spPr>
        <p:txBody>
          <a:bodyPr/>
          <a:lstStyle/>
          <a:p>
            <a:r>
              <a:rPr lang="en-IN" sz="24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Arun Ravi Varma</a:t>
            </a:r>
            <a:r>
              <a:rPr lang="en-IN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Umair Ahmed, Nilanjan Chakraborty</a:t>
            </a:r>
          </a:p>
          <a:p>
            <a:r>
              <a:rPr lang="en-US" sz="24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School of Engineering, Newcastle University, Newcastle-Upon-Tyne, NE17RU, UK</a:t>
            </a:r>
            <a:endParaRPr lang="en-IN" sz="2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AA4D399-AA54-41A8-A2BE-8612B3694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32661" r="11926" b="30625"/>
          <a:stretch/>
        </p:blipFill>
        <p:spPr>
          <a:xfrm>
            <a:off x="9375721" y="5699484"/>
            <a:ext cx="2465608" cy="889853"/>
          </a:xfrm>
          <a:prstGeom prst="rect">
            <a:avLst/>
          </a:prstGeom>
        </p:spPr>
      </p:pic>
      <p:pic>
        <p:nvPicPr>
          <p:cNvPr id="6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9EB36-5B0E-492A-B0E0-003180A35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1" y="5625778"/>
            <a:ext cx="2316576" cy="1037273"/>
          </a:xfrm>
          <a:prstGeom prst="rect">
            <a:avLst/>
          </a:prstGeom>
        </p:spPr>
      </p:pic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8247B70-E5A4-4682-9051-8DA4AA07C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72" y="5790174"/>
            <a:ext cx="2337955" cy="708471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4B2EB38-E1A4-4E6E-8019-1044A1EEB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38" y="5625778"/>
            <a:ext cx="2989397" cy="114521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3B90BD1-A403-48AD-BCF2-C5A5F16BCB57}"/>
              </a:ext>
            </a:extLst>
          </p:cNvPr>
          <p:cNvSpPr txBox="1">
            <a:spLocks/>
          </p:cNvSpPr>
          <p:nvPr/>
        </p:nvSpPr>
        <p:spPr>
          <a:xfrm>
            <a:off x="1168081" y="4452590"/>
            <a:ext cx="9840229" cy="745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UKCTRF Annual Meeting</a:t>
            </a:r>
          </a:p>
          <a:p>
            <a:r>
              <a:rPr lang="en-IN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IN" sz="2400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N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September 2020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6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Normalized flame surface area and turbulent flame speed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0367F-C7FA-4144-8B50-C4EAA5A29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" y="1225352"/>
            <a:ext cx="3060000" cy="306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9B35FB-F083-443F-8F85-B5A7B9D521DC}"/>
                  </a:ext>
                </a:extLst>
              </p:cNvPr>
              <p:cNvSpPr txBox="1"/>
              <p:nvPr/>
            </p:nvSpPr>
            <p:spPr>
              <a:xfrm>
                <a:off x="874811" y="990460"/>
                <a:ext cx="1645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I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3.0</a:t>
                </a:r>
                <a:endParaRPr lang="en-I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9B35FB-F083-443F-8F85-B5A7B9D52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1" y="990460"/>
                <a:ext cx="1645317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3BCF50D-4AF9-4E18-895C-728FA8A83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31" y="1223408"/>
            <a:ext cx="30600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6C3E3E-1565-42E6-95AA-B29959073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74" y="1223408"/>
            <a:ext cx="30600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22AF4-0528-4354-81D5-0C67B3FFDC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552" y="1214077"/>
            <a:ext cx="3060000" cy="306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90EF53-152C-4156-95EB-CBA9A20AE725}"/>
                  </a:ext>
                </a:extLst>
              </p:cNvPr>
              <p:cNvSpPr txBox="1"/>
              <p:nvPr/>
            </p:nvSpPr>
            <p:spPr>
              <a:xfrm>
                <a:off x="3786972" y="990460"/>
                <a:ext cx="1645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I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5.0</a:t>
                </a:r>
                <a:endParaRPr lang="en-I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90EF53-152C-4156-95EB-CBA9A20AE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72" y="990460"/>
                <a:ext cx="1645317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A1117A-7D01-495C-BD4B-8CE289043968}"/>
                  </a:ext>
                </a:extLst>
              </p:cNvPr>
              <p:cNvSpPr txBox="1"/>
              <p:nvPr/>
            </p:nvSpPr>
            <p:spPr>
              <a:xfrm>
                <a:off x="6814450" y="990460"/>
                <a:ext cx="1645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I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7.5</a:t>
                </a:r>
                <a:endParaRPr lang="en-I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A1117A-7D01-495C-BD4B-8CE289043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0" y="990460"/>
                <a:ext cx="1645317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A38959-8B82-4C5F-A0A0-0350B8552D54}"/>
                  </a:ext>
                </a:extLst>
              </p:cNvPr>
              <p:cNvSpPr txBox="1"/>
              <p:nvPr/>
            </p:nvSpPr>
            <p:spPr>
              <a:xfrm>
                <a:off x="9835859" y="1004691"/>
                <a:ext cx="1645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I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10.0</a:t>
                </a:r>
                <a:endParaRPr lang="en-I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A38959-8B82-4C5F-A0A0-0350B8552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859" y="1004691"/>
                <a:ext cx="1645317" cy="400110"/>
              </a:xfrm>
              <a:prstGeom prst="rect">
                <a:avLst/>
              </a:prstGeom>
              <a:blipFill>
                <a:blip r:embed="rId9"/>
                <a:stretch>
                  <a:fillRect t="-9231" r="-370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8631EA-02CC-40B7-8D8D-02FA6EAB4046}"/>
                  </a:ext>
                </a:extLst>
              </p:cNvPr>
              <p:cNvSpPr txBox="1"/>
              <p:nvPr/>
            </p:nvSpPr>
            <p:spPr>
              <a:xfrm>
                <a:off x="8285630" y="5097324"/>
                <a:ext cx="2446116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IN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pHide m:val="on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acc>
                            <m:accPr>
                              <m:chr m:val="̇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nary>
                      <m:r>
                        <a:rPr lang="en-IN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8631EA-02CC-40B7-8D8D-02FA6EAB4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630" y="5097324"/>
                <a:ext cx="2446116" cy="7234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9B86DF-D2BC-45DC-941C-866097EEB0E2}"/>
                  </a:ext>
                </a:extLst>
              </p:cNvPr>
              <p:cNvSpPr txBox="1"/>
              <p:nvPr/>
            </p:nvSpPr>
            <p:spPr>
              <a:xfrm>
                <a:off x="8254767" y="4373921"/>
                <a:ext cx="3312976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IN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pHide m:val="on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r>
                        <a:rPr lang="en-IN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pHide m:val="on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0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e>
                      </m:nary>
                      <m:r>
                        <a:rPr lang="en-IN" sz="2000" i="1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9B86DF-D2BC-45DC-941C-866097EE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767" y="4373921"/>
                <a:ext cx="3312976" cy="723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AD0127-1FAC-40A4-BA0D-D195120B76D1}"/>
                  </a:ext>
                </a:extLst>
              </p:cNvPr>
              <p:cNvSpPr txBox="1"/>
              <p:nvPr/>
            </p:nvSpPr>
            <p:spPr>
              <a:xfrm>
                <a:off x="8254767" y="5820727"/>
                <a:ext cx="39002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flame area projected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direction</a:t>
                </a:r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AD0127-1FAC-40A4-BA0D-D195120B7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767" y="5820727"/>
                <a:ext cx="3900253" cy="646331"/>
              </a:xfrm>
              <a:prstGeom prst="rect">
                <a:avLst/>
              </a:prstGeom>
              <a:blipFill>
                <a:blip r:embed="rId12"/>
                <a:stretch>
                  <a:fillRect l="-1250" t="-5660" b="-132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44392DF-BF06-42F3-960E-135A61E7CA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614" y="4389336"/>
                <a:ext cx="6814451" cy="21616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I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I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I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/</m:t>
                    </m:r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sub>
                    </m:sSub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44392DF-BF06-42F3-960E-135A61E7C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" y="4389336"/>
                <a:ext cx="6814451" cy="2161611"/>
              </a:xfrm>
              <a:prstGeom prst="rect">
                <a:avLst/>
              </a:prstGeom>
              <a:blipFill>
                <a:blip r:embed="rId13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03EAC7-CEC8-48D4-A919-A7095A289B4E}"/>
              </a:ext>
            </a:extLst>
          </p:cNvPr>
          <p:cNvCxnSpPr/>
          <p:nvPr/>
        </p:nvCxnSpPr>
        <p:spPr>
          <a:xfrm flipV="1">
            <a:off x="1308683" y="4457811"/>
            <a:ext cx="0" cy="51682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ADF331-F1D8-465C-B8AB-728D0CB2805B}"/>
              </a:ext>
            </a:extLst>
          </p:cNvPr>
          <p:cNvCxnSpPr/>
          <p:nvPr/>
        </p:nvCxnSpPr>
        <p:spPr>
          <a:xfrm flipV="1">
            <a:off x="2702655" y="4457811"/>
            <a:ext cx="0" cy="51682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49642F-1E15-41DE-B4D6-52756EB499E6}"/>
              </a:ext>
            </a:extLst>
          </p:cNvPr>
          <p:cNvCxnSpPr/>
          <p:nvPr/>
        </p:nvCxnSpPr>
        <p:spPr>
          <a:xfrm flipV="1">
            <a:off x="3870123" y="4457811"/>
            <a:ext cx="0" cy="516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4B3A51-9C94-4621-9D92-CA2A546912A1}"/>
              </a:ext>
            </a:extLst>
          </p:cNvPr>
          <p:cNvCxnSpPr/>
          <p:nvPr/>
        </p:nvCxnSpPr>
        <p:spPr>
          <a:xfrm flipV="1">
            <a:off x="1308683" y="5121939"/>
            <a:ext cx="0" cy="51682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1107B5-6918-42E2-8AED-B50CE1C6574D}"/>
              </a:ext>
            </a:extLst>
          </p:cNvPr>
          <p:cNvCxnSpPr/>
          <p:nvPr/>
        </p:nvCxnSpPr>
        <p:spPr>
          <a:xfrm flipV="1">
            <a:off x="2722230" y="5121939"/>
            <a:ext cx="0" cy="51682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8EF431-9DD4-4E00-8B86-DC621F5684F9}"/>
              </a:ext>
            </a:extLst>
          </p:cNvPr>
          <p:cNvCxnSpPr/>
          <p:nvPr/>
        </p:nvCxnSpPr>
        <p:spPr>
          <a:xfrm flipV="1">
            <a:off x="4215469" y="5121939"/>
            <a:ext cx="0" cy="516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8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39F4AA8-4B0C-464E-85F9-C5E2182D9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75" y="1223071"/>
            <a:ext cx="5431445" cy="4411858"/>
          </a:xfrm>
          <a:prstGeom prst="rect">
            <a:avLst/>
          </a:prstGeom>
        </p:spPr>
      </p:pic>
      <p:pic>
        <p:nvPicPr>
          <p:cNvPr id="13" name="Content Placeholder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DEF8FC8-3D78-4D46-BE3F-73062C111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12" y="1224238"/>
            <a:ext cx="5430008" cy="441069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Mean reaction rate closure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6">
                <a:extLst>
                  <a:ext uri="{FF2B5EF4-FFF2-40B4-BE49-F238E27FC236}">
                    <a16:creationId xmlns:a16="http://schemas.microsoft.com/office/drawing/2014/main" id="{F6571626-7AA4-45FA-BE44-FE94A06A3B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1451634"/>
                  </p:ext>
                </p:extLst>
              </p:nvPr>
            </p:nvGraphicFramePr>
            <p:xfrm>
              <a:off x="6372837" y="822121"/>
              <a:ext cx="5791683" cy="5365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913">
                      <a:extLst>
                        <a:ext uri="{9D8B030D-6E8A-4147-A177-3AD203B41FA5}">
                          <a16:colId xmlns:a16="http://schemas.microsoft.com/office/drawing/2014/main" val="3099150040"/>
                        </a:ext>
                      </a:extLst>
                    </a:gridCol>
                    <a:gridCol w="1804131">
                      <a:extLst>
                        <a:ext uri="{9D8B030D-6E8A-4147-A177-3AD203B41FA5}">
                          <a16:colId xmlns:a16="http://schemas.microsoft.com/office/drawing/2014/main" val="4202916280"/>
                        </a:ext>
                      </a:extLst>
                    </a:gridCol>
                    <a:gridCol w="1812022">
                      <a:extLst>
                        <a:ext uri="{9D8B030D-6E8A-4147-A177-3AD203B41FA5}">
                          <a16:colId xmlns:a16="http://schemas.microsoft.com/office/drawing/2014/main" val="1236882717"/>
                        </a:ext>
                      </a:extLst>
                    </a:gridCol>
                    <a:gridCol w="1879617">
                      <a:extLst>
                        <a:ext uri="{9D8B030D-6E8A-4147-A177-3AD203B41FA5}">
                          <a16:colId xmlns:a16="http://schemas.microsoft.com/office/drawing/2014/main" val="1231944405"/>
                        </a:ext>
                      </a:extLst>
                    </a:gridCol>
                  </a:tblGrid>
                  <a:tr h="38484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3.0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=10.0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25571913"/>
                      </a:ext>
                    </a:extLst>
                  </a:tr>
                  <a:tr h="1436135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IN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IN" sz="18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sz="18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𝒘</m:t>
                                        </m:r>
                                      </m:e>
                                    </m:acc>
                                  </m:e>
                                </m:acc>
                                <m:r>
                                  <a:rPr lang="en-GB" sz="1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I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𝒁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GB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𝝆</m:t>
                                    </m:r>
                                  </m:e>
                                  <m:sub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I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4797333"/>
                      </a:ext>
                    </a:extLst>
                  </a:tr>
                  <a:tr h="1535653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9254963"/>
                      </a:ext>
                    </a:extLst>
                  </a:tr>
                  <a:tr h="1546862">
                    <a:tc vMerge="1">
                      <a:txBody>
                        <a:bodyPr/>
                        <a:lstStyle/>
                        <a:p>
                          <a:pPr algn="ctr"/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06248778"/>
                      </a:ext>
                    </a:extLst>
                  </a:tr>
                  <a:tr h="461817"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7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6">
                <a:extLst>
                  <a:ext uri="{FF2B5EF4-FFF2-40B4-BE49-F238E27FC236}">
                    <a16:creationId xmlns:a16="http://schemas.microsoft.com/office/drawing/2014/main" id="{F6571626-7AA4-45FA-BE44-FE94A06A3B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1451634"/>
                  </p:ext>
                </p:extLst>
              </p:nvPr>
            </p:nvGraphicFramePr>
            <p:xfrm>
              <a:off x="6372837" y="822121"/>
              <a:ext cx="5791683" cy="5365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913">
                      <a:extLst>
                        <a:ext uri="{9D8B030D-6E8A-4147-A177-3AD203B41FA5}">
                          <a16:colId xmlns:a16="http://schemas.microsoft.com/office/drawing/2014/main" val="3099150040"/>
                        </a:ext>
                      </a:extLst>
                    </a:gridCol>
                    <a:gridCol w="1804131">
                      <a:extLst>
                        <a:ext uri="{9D8B030D-6E8A-4147-A177-3AD203B41FA5}">
                          <a16:colId xmlns:a16="http://schemas.microsoft.com/office/drawing/2014/main" val="4202916280"/>
                        </a:ext>
                      </a:extLst>
                    </a:gridCol>
                    <a:gridCol w="1812022">
                      <a:extLst>
                        <a:ext uri="{9D8B030D-6E8A-4147-A177-3AD203B41FA5}">
                          <a16:colId xmlns:a16="http://schemas.microsoft.com/office/drawing/2014/main" val="1236882717"/>
                        </a:ext>
                      </a:extLst>
                    </a:gridCol>
                    <a:gridCol w="1879617">
                      <a:extLst>
                        <a:ext uri="{9D8B030D-6E8A-4147-A177-3AD203B41FA5}">
                          <a16:colId xmlns:a16="http://schemas.microsoft.com/office/drawing/2014/main" val="1231944405"/>
                        </a:ext>
                      </a:extLst>
                    </a:gridCol>
                  </a:tblGrid>
                  <a:tr h="38484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554" t="-7937" r="-204730" b="-12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6162" t="-7937" r="-104040" b="-12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767" t="-7937" b="-1298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5571913"/>
                      </a:ext>
                    </a:extLst>
                  </a:tr>
                  <a:tr h="1436135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9164" r="-1840816" b="-10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4797333"/>
                      </a:ext>
                    </a:extLst>
                  </a:tr>
                  <a:tr h="1535653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9254963"/>
                      </a:ext>
                    </a:extLst>
                  </a:tr>
                  <a:tr h="1546862">
                    <a:tc vMerge="1">
                      <a:txBody>
                        <a:bodyPr/>
                        <a:lstStyle/>
                        <a:p>
                          <a:pPr algn="ctr"/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06248778"/>
                      </a:ext>
                    </a:extLst>
                  </a:tr>
                  <a:tr h="461817"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554" t="-1065789" r="-204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6162" t="-1065789" r="-10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767" t="-106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72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EBCBC5-064F-4A31-833A-17DC25692BA1}"/>
                  </a:ext>
                </a:extLst>
              </p:cNvPr>
              <p:cNvSpPr txBox="1"/>
              <p:nvPr/>
            </p:nvSpPr>
            <p:spPr>
              <a:xfrm>
                <a:off x="0" y="822121"/>
                <a:ext cx="6372837" cy="3396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Boger et al.</a:t>
                </a:r>
                <a:r>
                  <a:rPr lang="en-I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̇"/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</m:acc>
                    <m:r>
                      <a:rPr lang="en-IN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8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IN" sz="2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  <m:sSub>
                                  <m:sSubPr>
                                    <m:ctrlPr>
                                      <a:rPr lang="en-IN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N" sz="28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  <m:r>
                      <a:rPr lang="en-IN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I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𝑔𝑒𝑛</m:t>
                        </m:r>
                      </m:sub>
                    </m:sSub>
                  </m:oMath>
                </a14:m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unity Lewis number, according to several previous studies</a:t>
                </a:r>
                <a:r>
                  <a:rPr lang="en-I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2,3</a:t>
                </a:r>
              </a:p>
              <a:p>
                <a:pPr marL="530352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I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I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I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0352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density of the unburned gas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EBCBC5-064F-4A31-833A-17DC2569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2121"/>
                <a:ext cx="6372837" cy="3396892"/>
              </a:xfrm>
              <a:prstGeom prst="rect">
                <a:avLst/>
              </a:prstGeom>
              <a:blipFill>
                <a:blip r:embed="rId5"/>
                <a:stretch>
                  <a:fillRect l="-1722" b="-41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84F9005-4B1D-47EF-9C7B-2F2480624742}"/>
              </a:ext>
            </a:extLst>
          </p:cNvPr>
          <p:cNvSpPr txBox="1"/>
          <p:nvPr/>
        </p:nvSpPr>
        <p:spPr>
          <a:xfrm>
            <a:off x="0" y="5686256"/>
            <a:ext cx="62246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Boger, D.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Veynante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Boughanem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Trouvé, Proc. Combust. Inst. 27, pp. 917-925, 1998.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R.S. Cant, S.B. Pope, K.N.C. Bray, Proc. Combust. Inst. 27, 809-815, 1990.</a:t>
            </a:r>
          </a:p>
          <a:p>
            <a:r>
              <a:rPr lang="en-I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Candel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Venante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Lacas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Maistret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Darabhia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Poinsot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Recent Advances in Combustion Modelling, World Scientific, Singapore, 1990, pp. 19-64, 1990.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9C5267-2B07-4168-ACC1-1B74EB229976}"/>
              </a:ext>
            </a:extLst>
          </p:cNvPr>
          <p:cNvSpPr txBox="1"/>
          <p:nvPr/>
        </p:nvSpPr>
        <p:spPr>
          <a:xfrm>
            <a:off x="7318257" y="6100261"/>
            <a:ext cx="426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data (solid line) and predictions of the model (dotted line) </a:t>
            </a:r>
          </a:p>
        </p:txBody>
      </p:sp>
    </p:spTree>
    <p:extLst>
      <p:ext uri="{BB962C8B-B14F-4D97-AF65-F5344CB8AC3E}">
        <p14:creationId xmlns:p14="http://schemas.microsoft.com/office/powerpoint/2010/main" val="1831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35690E2-8B34-4314-A2DB-5BC9ADAF8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16" y="1248011"/>
            <a:ext cx="5410955" cy="448690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AA5A7-5443-42EB-88DB-6354633FF6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822121"/>
              </a:xfrm>
              <a:solidFill>
                <a:srgbClr val="003173"/>
              </a:solidFill>
            </p:spPr>
            <p:txBody>
              <a:bodyPr>
                <a:normAutofit/>
              </a:bodyPr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Results: Modelling of the turbulent transport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AA5A7-5443-42EB-88DB-6354633FF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822121"/>
              </a:xfrm>
              <a:blipFill>
                <a:blip r:embed="rId3"/>
                <a:stretch>
                  <a:fillRect l="-1250" b="-5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4345A75B-CB35-44F7-8693-CF058310A5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4387189"/>
                  </p:ext>
                </p:extLst>
              </p:nvPr>
            </p:nvGraphicFramePr>
            <p:xfrm>
              <a:off x="6095997" y="822121"/>
              <a:ext cx="6095999" cy="54097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8418">
                      <a:extLst>
                        <a:ext uri="{9D8B030D-6E8A-4147-A177-3AD203B41FA5}">
                          <a16:colId xmlns:a16="http://schemas.microsoft.com/office/drawing/2014/main" val="3099150040"/>
                        </a:ext>
                      </a:extLst>
                    </a:gridCol>
                    <a:gridCol w="1778685">
                      <a:extLst>
                        <a:ext uri="{9D8B030D-6E8A-4147-A177-3AD203B41FA5}">
                          <a16:colId xmlns:a16="http://schemas.microsoft.com/office/drawing/2014/main" val="4202916280"/>
                        </a:ext>
                      </a:extLst>
                    </a:gridCol>
                    <a:gridCol w="1803414">
                      <a:extLst>
                        <a:ext uri="{9D8B030D-6E8A-4147-A177-3AD203B41FA5}">
                          <a16:colId xmlns:a16="http://schemas.microsoft.com/office/drawing/2014/main" val="1236882717"/>
                        </a:ext>
                      </a:extLst>
                    </a:gridCol>
                    <a:gridCol w="1915482">
                      <a:extLst>
                        <a:ext uri="{9D8B030D-6E8A-4147-A177-3AD203B41FA5}">
                          <a16:colId xmlns:a16="http://schemas.microsoft.com/office/drawing/2014/main" val="1231944405"/>
                        </a:ext>
                      </a:extLst>
                    </a:gridCol>
                  </a:tblGrid>
                  <a:tr h="41153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3.0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=10.0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25571913"/>
                      </a:ext>
                    </a:extLst>
                  </a:tr>
                  <a:tr h="1535724">
                    <a:tc row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N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IN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IN" sz="1800" b="1" i="1" kern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IN" sz="1800" b="1" i="1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GB" sz="1800" b="1" i="1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GB" sz="1800" b="1" i="1" kern="120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𝟏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GB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𝒔</m:t>
                                                </m:r>
                                              </m:sub>
                                            </m:sSub>
                                          </m:e>
                                        </m:bar>
                                        <m:r>
                                          <a:rPr lang="en-GB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IN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I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𝜮</m:t>
                                        </m:r>
                                      </m:e>
                                      <m:sub>
                                        <m:r>
                                          <a:rPr lang="en-GB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𝒈𝒆𝒏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1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I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𝒁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GB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4797333"/>
                      </a:ext>
                    </a:extLst>
                  </a:tr>
                  <a:tr h="1642143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9254963"/>
                      </a:ext>
                    </a:extLst>
                  </a:tr>
                  <a:tr h="1326548">
                    <a:tc vMerge="1">
                      <a:txBody>
                        <a:bodyPr/>
                        <a:lstStyle/>
                        <a:p>
                          <a:pPr algn="ctr"/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06248778"/>
                      </a:ext>
                    </a:extLst>
                  </a:tr>
                  <a:tr h="493842"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7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4345A75B-CB35-44F7-8693-CF058310A5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4387189"/>
                  </p:ext>
                </p:extLst>
              </p:nvPr>
            </p:nvGraphicFramePr>
            <p:xfrm>
              <a:off x="6095997" y="822121"/>
              <a:ext cx="6095999" cy="54097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8418">
                      <a:extLst>
                        <a:ext uri="{9D8B030D-6E8A-4147-A177-3AD203B41FA5}">
                          <a16:colId xmlns:a16="http://schemas.microsoft.com/office/drawing/2014/main" val="3099150040"/>
                        </a:ext>
                      </a:extLst>
                    </a:gridCol>
                    <a:gridCol w="1778685">
                      <a:extLst>
                        <a:ext uri="{9D8B030D-6E8A-4147-A177-3AD203B41FA5}">
                          <a16:colId xmlns:a16="http://schemas.microsoft.com/office/drawing/2014/main" val="4202916280"/>
                        </a:ext>
                      </a:extLst>
                    </a:gridCol>
                    <a:gridCol w="1803414">
                      <a:extLst>
                        <a:ext uri="{9D8B030D-6E8A-4147-A177-3AD203B41FA5}">
                          <a16:colId xmlns:a16="http://schemas.microsoft.com/office/drawing/2014/main" val="1236882717"/>
                        </a:ext>
                      </a:extLst>
                    </a:gridCol>
                    <a:gridCol w="1915482">
                      <a:extLst>
                        <a:ext uri="{9D8B030D-6E8A-4147-A177-3AD203B41FA5}">
                          <a16:colId xmlns:a16="http://schemas.microsoft.com/office/drawing/2014/main" val="1231944405"/>
                        </a:ext>
                      </a:extLst>
                    </a:gridCol>
                  </a:tblGrid>
                  <a:tr h="41153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219" t="-7353" r="-209247" b="-120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1419" t="-7353" r="-106419" b="-120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7460" t="-7353" b="-1207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5571913"/>
                      </a:ext>
                    </a:extLst>
                  </a:tr>
                  <a:tr h="1535724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1020" t="-9865" r="-921429" b="-10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4797333"/>
                      </a:ext>
                    </a:extLst>
                  </a:tr>
                  <a:tr h="1642143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9254963"/>
                      </a:ext>
                    </a:extLst>
                  </a:tr>
                  <a:tr h="1326548">
                    <a:tc vMerge="1">
                      <a:txBody>
                        <a:bodyPr/>
                        <a:lstStyle/>
                        <a:p>
                          <a:pPr algn="ctr"/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06248778"/>
                      </a:ext>
                    </a:extLst>
                  </a:tr>
                  <a:tr h="493842"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3219" t="-1003704" r="-209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1419" t="-1003704" r="-106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7460" t="-10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72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B15096-D750-4FA2-BF7C-A590B450B73F}"/>
                  </a:ext>
                </a:extLst>
              </p:cNvPr>
              <p:cNvSpPr txBox="1"/>
              <p:nvPr/>
            </p:nvSpPr>
            <p:spPr>
              <a:xfrm>
                <a:off x="0" y="822121"/>
                <a:ext cx="5931017" cy="3246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dependent on the modelling of the </a:t>
                </a:r>
                <a:r>
                  <a:rPr lang="en-IN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turbulent flux of generalized FSD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proposed by Chakraborty and Cant</a:t>
                </a:r>
                <a:r>
                  <a:rPr lang="en-I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B15096-D750-4FA2-BF7C-A590B450B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2121"/>
                <a:ext cx="5931017" cy="3246530"/>
              </a:xfrm>
              <a:prstGeom prst="rect">
                <a:avLst/>
              </a:prstGeom>
              <a:blipFill>
                <a:blip r:embed="rId6"/>
                <a:stretch>
                  <a:fillRect l="-1850" r="-2569" b="-45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67B7F64-46FB-4F6F-A23E-55DA1B7EF130}"/>
              </a:ext>
            </a:extLst>
          </p:cNvPr>
          <p:cNvSpPr txBox="1"/>
          <p:nvPr/>
        </p:nvSpPr>
        <p:spPr>
          <a:xfrm>
            <a:off x="0" y="6203875"/>
            <a:ext cx="4616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Chakraborty, R.S. Cant, Phys. Fluids 21 (2009) 035110, 1–11. 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C83DC-2529-48BB-BFDB-A0F0C5DF7093}"/>
              </a:ext>
            </a:extLst>
          </p:cNvPr>
          <p:cNvSpPr txBox="1"/>
          <p:nvPr/>
        </p:nvSpPr>
        <p:spPr>
          <a:xfrm>
            <a:off x="7318257" y="6100261"/>
            <a:ext cx="426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data (solid line) and predictions of the model (dotted line)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6CE862-BA5C-4D61-A86E-359F52BC8289}"/>
                  </a:ext>
                </a:extLst>
              </p:cNvPr>
              <p:cNvSpPr txBox="1"/>
              <p:nvPr/>
            </p:nvSpPr>
            <p:spPr>
              <a:xfrm>
                <a:off x="452291" y="4376720"/>
                <a:ext cx="5114913" cy="1112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I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IN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bar>
                          <m:r>
                            <a:rPr lang="en-IN" sz="2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200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  <m:r>
                        <a:rPr lang="en-IN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i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acc>
                                <m:accPr>
                                  <m:chr m:val="̃"/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  <m:bar>
                            <m:barPr>
                              <m:pos m:val="top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bSup>
                                <m:sSubSupPr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IN" sz="2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2200" i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IN" sz="2200" i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bar>
                          <m:sSub>
                            <m:sSub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20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bar>
                            <m:barPr>
                              <m:pos m:val="top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IN" sz="2200" i="0">
                                      <a:latin typeface="Cambria Math" panose="02040503050406030204" pitchFamily="18" charset="0"/>
                                    </a:rPr>
                                    <m:t>′′2</m:t>
                                  </m:r>
                                </m:sup>
                              </m:sSup>
                            </m:e>
                          </m:bar>
                          <m:r>
                            <a:rPr lang="en-IN" sz="2200" i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acc>
                                <m:accPr>
                                  <m:chr m:val="̃"/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bar>
                          <m:d>
                            <m:d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acc>
                                <m:accPr>
                                  <m:chr m:val="̃"/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6CE862-BA5C-4D61-A86E-359F52BC8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91" y="4376720"/>
                <a:ext cx="5114913" cy="1112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60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" y="914399"/>
                <a:ext cx="6516426" cy="565417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r>
                  <a:rPr lang="en-I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I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IN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IN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GB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</m:acc>
                          </m:den>
                        </m:f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d>
                                  <m:dPr>
                                    <m:ctrlPr>
                                      <a:rPr lang="en-IN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ba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𝑔𝑒𝑛</m:t>
                            </m:r>
                          </m:sub>
                        </m:sSub>
                      </m:e>
                    </m:d>
                    <m:r>
                      <a:rPr lang="en-IN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</m:acc>
                      </m:den>
                    </m:f>
                    <m:f>
                      <m:f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d>
                                  <m:dPr>
                                    <m:ctrlPr>
                                      <a:rPr lang="en-IN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ba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𝑔𝑒𝑛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limLow>
                      <m:limLowPr>
                        <m:ctrlPr>
                          <a:rPr lang="en-GB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GB" sz="200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𝑐𝑝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𝑔𝑒𝑛</m:t>
                                    </m:r>
                                  </m:sub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IN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groupChr>
                      </m:e>
                      <m:lim>
                        <m:r>
                          <a:rPr lang="en-IN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𝑈𝑛𝑟𝑒𝑠𝑜𝑙𝑣𝑒𝑑</m:t>
                        </m:r>
                        <m:r>
                          <a:rPr lang="en-IN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𝑝𝑎𝑟𝑡</m:t>
                        </m:r>
                      </m:lim>
                    </m:limLow>
                  </m:oMath>
                </a14:m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Satisfactorily predicts the combined propagation and curvature term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914399"/>
                <a:ext cx="6516426" cy="5654179"/>
              </a:xfrm>
              <a:blipFill>
                <a:blip r:embed="rId2"/>
                <a:stretch>
                  <a:fillRect l="-16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AA5A7-5443-42EB-88DB-6354633FF6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822121"/>
              </a:xfrm>
              <a:solidFill>
                <a:srgbClr val="003173"/>
              </a:solidFill>
            </p:spPr>
            <p:txBody>
              <a:bodyPr>
                <a:normAutofit/>
              </a:bodyPr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Results: Modelling of the combined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AA5A7-5443-42EB-88DB-6354633FF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822121"/>
              </a:xfrm>
              <a:blipFill>
                <a:blip r:embed="rId3"/>
                <a:stretch>
                  <a:fillRect l="-1250" b="-5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EACFFB3F-FB25-4F45-B2B3-92AB8EC73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810390"/>
                  </p:ext>
                </p:extLst>
              </p:nvPr>
            </p:nvGraphicFramePr>
            <p:xfrm>
              <a:off x="6383521" y="937962"/>
              <a:ext cx="5679427" cy="533021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0163">
                      <a:extLst>
                        <a:ext uri="{9D8B030D-6E8A-4147-A177-3AD203B41FA5}">
                          <a16:colId xmlns:a16="http://schemas.microsoft.com/office/drawing/2014/main" val="30991500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4202916280"/>
                        </a:ext>
                      </a:extLst>
                    </a:gridCol>
                    <a:gridCol w="1847850">
                      <a:extLst>
                        <a:ext uri="{9D8B030D-6E8A-4147-A177-3AD203B41FA5}">
                          <a16:colId xmlns:a16="http://schemas.microsoft.com/office/drawing/2014/main" val="1236882717"/>
                        </a:ext>
                      </a:extLst>
                    </a:gridCol>
                    <a:gridCol w="1655014">
                      <a:extLst>
                        <a:ext uri="{9D8B030D-6E8A-4147-A177-3AD203B41FA5}">
                          <a16:colId xmlns:a16="http://schemas.microsoft.com/office/drawing/2014/main" val="1231944405"/>
                        </a:ext>
                      </a:extLst>
                    </a:gridCol>
                  </a:tblGrid>
                  <a:tr h="38484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3.0</a:t>
                          </a:r>
                          <a:endParaRPr lang="en-IN" sz="1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8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=10.0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25571913"/>
                      </a:ext>
                    </a:extLst>
                  </a:tr>
                  <a:tr h="1436135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N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GB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GB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I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GB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1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bSup>
                                  <m:sSubSupPr>
                                    <m:ctrlPr>
                                      <a:rPr lang="en-I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𝒁</m:t>
                                    </m:r>
                                  </m:sub>
                                  <m:sup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m:rPr>
                                    <m:lit/>
                                  </m:rPr>
                                  <a:rPr lang="en-GB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4797333"/>
                      </a:ext>
                    </a:extLst>
                  </a:tr>
                  <a:tr h="1535653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9254963"/>
                      </a:ext>
                    </a:extLst>
                  </a:tr>
                  <a:tr h="1546862">
                    <a:tc vMerge="1">
                      <a:txBody>
                        <a:bodyPr/>
                        <a:lstStyle/>
                        <a:p>
                          <a:pPr algn="ctr"/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06248778"/>
                      </a:ext>
                    </a:extLst>
                  </a:tr>
                  <a:tr h="340310"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7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EACFFB3F-FB25-4F45-B2B3-92AB8EC73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810390"/>
                  </p:ext>
                </p:extLst>
              </p:nvPr>
            </p:nvGraphicFramePr>
            <p:xfrm>
              <a:off x="6383521" y="937962"/>
              <a:ext cx="5679427" cy="533021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0163">
                      <a:extLst>
                        <a:ext uri="{9D8B030D-6E8A-4147-A177-3AD203B41FA5}">
                          <a16:colId xmlns:a16="http://schemas.microsoft.com/office/drawing/2014/main" val="3099150040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4202916280"/>
                        </a:ext>
                      </a:extLst>
                    </a:gridCol>
                    <a:gridCol w="1847850">
                      <a:extLst>
                        <a:ext uri="{9D8B030D-6E8A-4147-A177-3AD203B41FA5}">
                          <a16:colId xmlns:a16="http://schemas.microsoft.com/office/drawing/2014/main" val="1236882717"/>
                        </a:ext>
                      </a:extLst>
                    </a:gridCol>
                    <a:gridCol w="1655014">
                      <a:extLst>
                        <a:ext uri="{9D8B030D-6E8A-4147-A177-3AD203B41FA5}">
                          <a16:colId xmlns:a16="http://schemas.microsoft.com/office/drawing/2014/main" val="1231944405"/>
                        </a:ext>
                      </a:extLst>
                    </a:gridCol>
                  </a:tblGrid>
                  <a:tr h="38484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818" t="-9524" r="-209091" b="-12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7822" t="-9524" r="-89769" b="-12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2647" t="-9524" b="-12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5571913"/>
                      </a:ext>
                    </a:extLst>
                  </a:tr>
                  <a:tr h="1436135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9287" r="-1036585" b="-9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4797333"/>
                      </a:ext>
                    </a:extLst>
                  </a:tr>
                  <a:tr h="1535653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9254963"/>
                      </a:ext>
                    </a:extLst>
                  </a:tr>
                  <a:tr h="1546862">
                    <a:tc vMerge="1">
                      <a:txBody>
                        <a:bodyPr/>
                        <a:lstStyle/>
                        <a:p>
                          <a:pPr algn="ctr"/>
                          <a:endParaRPr lang="en-I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0624877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818" t="-1160000" r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7822" t="-1160000" r="-89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2647" t="-11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72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FD0643-F11B-477D-8C21-2E92F89326F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46" y="1348562"/>
            <a:ext cx="1796018" cy="14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F9D7E7-9408-46B3-9B81-2F6C4E4C71A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64" y="1348562"/>
            <a:ext cx="1796018" cy="14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E51BC1-A6B5-4C32-B85B-142725AE2EE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982" y="1348562"/>
            <a:ext cx="1796018" cy="14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921D05-70E8-4222-B962-0B2D2A15835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46" y="2859004"/>
            <a:ext cx="1796018" cy="14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FE178-3413-4262-BCF7-3A6C950A35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64" y="2859003"/>
            <a:ext cx="1796018" cy="14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56D159-D104-4521-97F6-61D2E66CB63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982" y="2899525"/>
            <a:ext cx="1796018" cy="14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014E9B-63E9-4DF7-BA16-4544D6C9B92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46" y="4295818"/>
            <a:ext cx="1796018" cy="14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742BA-1D4A-44EF-BC2B-E44F8F783D05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63" y="4295818"/>
            <a:ext cx="1796018" cy="14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5DC5B9-B92B-40F6-9DCA-6410FE451938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982" y="4295817"/>
            <a:ext cx="1796018" cy="143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742BBD5-912C-40DD-BFEC-DD1BA5323907}"/>
              </a:ext>
            </a:extLst>
          </p:cNvPr>
          <p:cNvSpPr txBox="1"/>
          <p:nvPr/>
        </p:nvSpPr>
        <p:spPr>
          <a:xfrm>
            <a:off x="7367432" y="6181617"/>
            <a:ext cx="426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data (solid line) and predictions of the model (dotted line)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2464B-116C-4E2B-913E-ACDF1DA0BCD8}"/>
              </a:ext>
            </a:extLst>
          </p:cNvPr>
          <p:cNvSpPr txBox="1"/>
          <p:nvPr/>
        </p:nvSpPr>
        <p:spPr>
          <a:xfrm>
            <a:off x="-1605" y="6089283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Hun, K.Y. Huh, Combust. Flame 152, 194-205, 2008.</a:t>
            </a:r>
          </a:p>
          <a:p>
            <a:r>
              <a:rPr lang="en-GB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Chakraborty, R.S. Cant, Combust. Flame 158, 1768-1787, 2011</a:t>
            </a:r>
          </a:p>
        </p:txBody>
      </p:sp>
    </p:spTree>
    <p:extLst>
      <p:ext uri="{BB962C8B-B14F-4D97-AF65-F5344CB8AC3E}">
        <p14:creationId xmlns:p14="http://schemas.microsoft.com/office/powerpoint/2010/main" val="49486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14399"/>
                <a:ext cx="6627486" cy="565417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Existing models: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CPB model</a:t>
                </a:r>
                <a:r>
                  <a:rPr lang="en-I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(dotted lines) – based on the Kolmogorov time scale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CFM model</a:t>
                </a:r>
                <a:r>
                  <a:rPr lang="en-I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2,3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(dashed lines) – based on integral time scale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DNS data (solid lines)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 satisfactorily captured by the existing models</a:t>
                </a:r>
              </a:p>
              <a:p>
                <a:pPr>
                  <a:lnSpc>
                    <a:spcPct val="100000"/>
                  </a:lnSpc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Alternative model proposed</a:t>
                </a:r>
              </a:p>
              <a:p>
                <a:pPr>
                  <a:lnSpc>
                    <a:spcPct val="100000"/>
                  </a:lnSpc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Predictions of the alternative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(line with circles)</a:t>
                </a:r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14399"/>
                <a:ext cx="6627486" cy="5654179"/>
              </a:xfrm>
              <a:blipFill>
                <a:blip r:embed="rId2"/>
                <a:stretch>
                  <a:fillRect l="-1196" t="-8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AA5A7-5443-42EB-88DB-6354633FF6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822121"/>
              </a:xfrm>
              <a:solidFill>
                <a:srgbClr val="003173"/>
              </a:solidFill>
            </p:spPr>
            <p:txBody>
              <a:bodyPr>
                <a:normAutofit/>
              </a:bodyPr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Results: Modelling the strain rate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AA5A7-5443-42EB-88DB-6354633FF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822121"/>
              </a:xfrm>
              <a:blipFill>
                <a:blip r:embed="rId3"/>
                <a:stretch>
                  <a:fillRect l="-1250" b="-5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0E6FB7-ED95-46A4-9F55-8E04FC8FF9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5146805"/>
                  </p:ext>
                </p:extLst>
              </p:nvPr>
            </p:nvGraphicFramePr>
            <p:xfrm>
              <a:off x="6733702" y="893552"/>
              <a:ext cx="5347122" cy="5146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25925">
                      <a:extLst>
                        <a:ext uri="{9D8B030D-6E8A-4147-A177-3AD203B41FA5}">
                          <a16:colId xmlns:a16="http://schemas.microsoft.com/office/drawing/2014/main" val="2433510680"/>
                        </a:ext>
                      </a:extLst>
                    </a:gridCol>
                    <a:gridCol w="1702051">
                      <a:extLst>
                        <a:ext uri="{9D8B030D-6E8A-4147-A177-3AD203B41FA5}">
                          <a16:colId xmlns:a16="http://schemas.microsoft.com/office/drawing/2014/main" val="1580695030"/>
                        </a:ext>
                      </a:extLst>
                    </a:gridCol>
                    <a:gridCol w="1674891">
                      <a:extLst>
                        <a:ext uri="{9D8B030D-6E8A-4147-A177-3AD203B41FA5}">
                          <a16:colId xmlns:a16="http://schemas.microsoft.com/office/drawing/2014/main" val="927524312"/>
                        </a:ext>
                      </a:extLst>
                    </a:gridCol>
                    <a:gridCol w="1644255">
                      <a:extLst>
                        <a:ext uri="{9D8B030D-6E8A-4147-A177-3AD203B41FA5}">
                          <a16:colId xmlns:a16="http://schemas.microsoft.com/office/drawing/2014/main" val="937212944"/>
                        </a:ext>
                      </a:extLst>
                    </a:gridCol>
                  </a:tblGrid>
                  <a:tr h="3516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lit/>
                                  </m:rP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N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lit/>
                                  </m:rP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N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lit/>
                                  </m:rP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N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42808465"/>
                      </a:ext>
                    </a:extLst>
                  </a:tr>
                  <a:tr h="1413888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GB" sz="1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bSup>
                                  <m:sSubSupPr>
                                    <m:ctrlPr>
                                      <a:rPr lang="en-I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𝒁</m:t>
                                    </m:r>
                                  </m:sub>
                                  <m:sup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m:rPr>
                                    <m:lit/>
                                  </m:rPr>
                                  <a:rPr lang="en-GB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GB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vert="vert27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9717710"/>
                      </a:ext>
                    </a:extLst>
                  </a:tr>
                  <a:tr h="1426401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0790187"/>
                      </a:ext>
                    </a:extLst>
                  </a:tr>
                  <a:tr h="1519110">
                    <a:tc vMerge="1"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66104686"/>
                      </a:ext>
                    </a:extLst>
                  </a:tr>
                  <a:tr h="43549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IN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466775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0E6FB7-ED95-46A4-9F55-8E04FC8FF9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5146805"/>
                  </p:ext>
                </p:extLst>
              </p:nvPr>
            </p:nvGraphicFramePr>
            <p:xfrm>
              <a:off x="6733702" y="893552"/>
              <a:ext cx="5347122" cy="514652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25925">
                      <a:extLst>
                        <a:ext uri="{9D8B030D-6E8A-4147-A177-3AD203B41FA5}">
                          <a16:colId xmlns:a16="http://schemas.microsoft.com/office/drawing/2014/main" val="2433510680"/>
                        </a:ext>
                      </a:extLst>
                    </a:gridCol>
                    <a:gridCol w="1702051">
                      <a:extLst>
                        <a:ext uri="{9D8B030D-6E8A-4147-A177-3AD203B41FA5}">
                          <a16:colId xmlns:a16="http://schemas.microsoft.com/office/drawing/2014/main" val="1580695030"/>
                        </a:ext>
                      </a:extLst>
                    </a:gridCol>
                    <a:gridCol w="1674891">
                      <a:extLst>
                        <a:ext uri="{9D8B030D-6E8A-4147-A177-3AD203B41FA5}">
                          <a16:colId xmlns:a16="http://schemas.microsoft.com/office/drawing/2014/main" val="927524312"/>
                        </a:ext>
                      </a:extLst>
                    </a:gridCol>
                    <a:gridCol w="1644255">
                      <a:extLst>
                        <a:ext uri="{9D8B030D-6E8A-4147-A177-3AD203B41FA5}">
                          <a16:colId xmlns:a16="http://schemas.microsoft.com/office/drawing/2014/main" val="937212944"/>
                        </a:ext>
                      </a:extLst>
                    </a:gridCol>
                  </a:tblGrid>
                  <a:tr h="3516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55" r="-195341" b="-135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1091" r="-98182" b="-135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5185" b="-135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2808465"/>
                      </a:ext>
                    </a:extLst>
                  </a:tr>
                  <a:tr h="1413888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vert="vert27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112" r="-1525926" b="-10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9717710"/>
                      </a:ext>
                    </a:extLst>
                  </a:tr>
                  <a:tr h="1426401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0790187"/>
                      </a:ext>
                    </a:extLst>
                  </a:tr>
                  <a:tr h="1519110">
                    <a:tc vMerge="1"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66104686"/>
                      </a:ext>
                    </a:extLst>
                  </a:tr>
                  <a:tr h="43549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IN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355" t="-1073611" r="-195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1091" t="-1073611" r="-9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5185" t="-1073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667752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E0A201-4194-4AED-9F9F-1C1DA2C8614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81" y="1126075"/>
            <a:ext cx="1796020" cy="14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B1FB10-B778-4AF0-8313-CDA294E8DC5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01" y="2605771"/>
            <a:ext cx="180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DB17E4-81A1-4C7F-BB33-5534A7C57A9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01" y="4135895"/>
            <a:ext cx="180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DF7597-DDEE-4240-898E-0C414165ABF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02" y="1126075"/>
            <a:ext cx="180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7EF583-5C1F-47E6-A37B-7CEB1FE17FA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022" y="2578045"/>
            <a:ext cx="180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A3A5BE-CFBF-4CD9-B1E7-FEBC62B0CED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00" y="4135895"/>
            <a:ext cx="180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6BE7D-005C-4AF4-B88D-9BE1D92F6AED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023" y="1128435"/>
            <a:ext cx="180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184428-1BFE-497E-BB82-6DE19BA67F8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041" y="2603929"/>
            <a:ext cx="180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C46E86-9265-4B5A-A29D-23510BD1DC49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041" y="4135895"/>
            <a:ext cx="180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49E9538-CB8C-4E0E-9831-31F23E7ED8C3}"/>
              </a:ext>
            </a:extLst>
          </p:cNvPr>
          <p:cNvSpPr txBox="1"/>
          <p:nvPr/>
        </p:nvSpPr>
        <p:spPr>
          <a:xfrm>
            <a:off x="9726847" y="5851353"/>
            <a:ext cx="2465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data (solid lines) </a:t>
            </a:r>
          </a:p>
          <a:p>
            <a:pPr algn="r"/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CPB model (dotted lines) </a:t>
            </a:r>
          </a:p>
          <a:p>
            <a:pPr algn="r"/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CFM model (dashed lines)</a:t>
            </a:r>
          </a:p>
          <a:p>
            <a:pPr algn="r"/>
            <a:r>
              <a:rPr lang="en-I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(lines with circles)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477652-85CC-409E-B651-9F609632DC7A}"/>
              </a:ext>
            </a:extLst>
          </p:cNvPr>
          <p:cNvSpPr txBox="1"/>
          <p:nvPr/>
        </p:nvSpPr>
        <p:spPr>
          <a:xfrm>
            <a:off x="0" y="5805187"/>
            <a:ext cx="6097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R.S. Cant, S.B. Pope, K.N.C. Bray, Proc. Combust. Inst. 27, 809-815, 1990.</a:t>
            </a:r>
          </a:p>
          <a:p>
            <a:r>
              <a:rPr lang="en-I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Veynante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Piana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J.M. Duclos, C. Martel, Proc. Combust. Inst. 26 pp. 413–420, 1996.</a:t>
            </a:r>
          </a:p>
          <a:p>
            <a:r>
              <a:rPr lang="en-I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Candel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Venante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Lacas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Maistret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Darabhia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Poinsot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Recent Advances in Combustion Modelling, World Scientific, Singapore, 1990, pp. 19-64, 1990.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90742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AEB7D-7D4A-416E-8DC5-E8413D8356CD}"/>
              </a:ext>
            </a:extLst>
          </p:cNvPr>
          <p:cNvSpPr/>
          <p:nvPr/>
        </p:nvSpPr>
        <p:spPr>
          <a:xfrm>
            <a:off x="2394038" y="2670411"/>
            <a:ext cx="136261" cy="2294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F7E5E-07BD-4FF5-835D-B3C7C7DE25F8}"/>
              </a:ext>
            </a:extLst>
          </p:cNvPr>
          <p:cNvSpPr/>
          <p:nvPr/>
        </p:nvSpPr>
        <p:spPr>
          <a:xfrm>
            <a:off x="10100345" y="2655115"/>
            <a:ext cx="218114" cy="2600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F78B78-E40B-42C1-B0BB-89D9D8DD810E}"/>
              </a:ext>
            </a:extLst>
          </p:cNvPr>
          <p:cNvSpPr/>
          <p:nvPr/>
        </p:nvSpPr>
        <p:spPr>
          <a:xfrm>
            <a:off x="10626833" y="2655115"/>
            <a:ext cx="193565" cy="2600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AA5A7-5443-42EB-88DB-6354633FF6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822121"/>
              </a:xfrm>
              <a:solidFill>
                <a:srgbClr val="003173"/>
              </a:solidFill>
            </p:spPr>
            <p:txBody>
              <a:bodyPr>
                <a:normAutofit/>
              </a:bodyPr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Results: Alternative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AA5A7-5443-42EB-88DB-6354633FF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822121"/>
              </a:xfrm>
              <a:blipFill>
                <a:blip r:embed="rId2"/>
                <a:stretch>
                  <a:fillRect l="-1250" b="-5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C93F4-82FA-4109-98BD-54636426723E}"/>
              </a:ext>
            </a:extLst>
          </p:cNvPr>
          <p:cNvSpPr txBox="1"/>
          <p:nvPr/>
        </p:nvSpPr>
        <p:spPr>
          <a:xfrm>
            <a:off x="2394038" y="2063476"/>
            <a:ext cx="2913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E2F16-A0A0-47EB-9DEB-2336D77BE7C7}"/>
              </a:ext>
            </a:extLst>
          </p:cNvPr>
          <p:cNvSpPr txBox="1"/>
          <p:nvPr/>
        </p:nvSpPr>
        <p:spPr>
          <a:xfrm>
            <a:off x="10027103" y="1970841"/>
            <a:ext cx="2913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0495F-BE4D-46D8-A1C2-40DC244E17DF}"/>
              </a:ext>
            </a:extLst>
          </p:cNvPr>
          <p:cNvSpPr txBox="1"/>
          <p:nvPr/>
        </p:nvSpPr>
        <p:spPr>
          <a:xfrm>
            <a:off x="10590830" y="2063476"/>
            <a:ext cx="2913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14399"/>
                <a:ext cx="12191998" cy="565417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the alignment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I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local fluctuating strain rates</a:t>
                </a:r>
                <a:r>
                  <a:rPr lang="en-I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proposed model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 is given by: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16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∇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</m:ba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IN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𝐹𝑆𝐷</m:t>
                              </m:r>
                            </m:sub>
                          </m:sSub>
                        </m:lim>
                      </m:limLow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16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1−</m:t>
                                          </m:r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I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𝜁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𝑔𝑒𝑛</m:t>
                                          </m:r>
                                        </m:sub>
                                      </m:s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∇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en-I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IN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𝐹𝑆𝐷</m:t>
                              </m:r>
                            </m:sub>
                          </m:sSub>
                        </m:lim>
                      </m:limLow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16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d>
                                        <m:dPr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ba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d>
                                        <m:dPr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ba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𝑔𝑒𝑛</m:t>
                                  </m:r>
                                </m:sub>
                              </m:s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d>
                                <m:d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m:rPr>
                                      <m:lit/>
                                    </m:rP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pos m:val="top"/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d>
                                            <m:dPr>
                                              <m:ctrlPr>
                                                <a:rPr lang="en-IN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16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pos m:val="top"/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d>
                                            <m:dPr>
                                              <m:ctrlPr>
                                                <a:rPr lang="en-IN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16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600" i="1"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𝑔𝑒𝑛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IN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𝐹𝑆𝐷</m:t>
                              </m:r>
                            </m:sub>
                          </m:sSub>
                        </m:lim>
                      </m:limLow>
                      <m:r>
                        <a:rPr lang="en-GB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16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𝜖</m:t>
                                      </m:r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  <m:sSub>
                                    <m:sSub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𝑔𝑒𝑛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IN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IN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𝐹𝑆𝐷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b>
                      <m:sSubPr>
                        <m:ctrlP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𝐹𝑆𝐷</m:t>
                        </m:r>
                      </m:sub>
                    </m:sSub>
                  </m:oMath>
                </a14:m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b>
                      <m:sSubPr>
                        <m:ctrlP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𝐹𝑆𝐷</m:t>
                        </m:r>
                      </m:sub>
                    </m:sSub>
                  </m:oMath>
                </a14:m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contributions of the dilatation rate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sz="18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sSub>
                      <m:sSubPr>
                        <m:ctrlP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𝐹𝑆𝐷</m:t>
                        </m:r>
                      </m:sub>
                    </m:sSub>
                  </m:oMath>
                </a14:m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sSub>
                      <m:sSubPr>
                        <m:ctrlP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b>
                        <m:r>
                          <a:rPr lang="en-I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𝐹𝑆𝐷</m:t>
                        </m:r>
                      </m:sub>
                    </m:sSub>
                  </m:oMath>
                </a14:m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 strain rate contribution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parameters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functions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</a:t>
                </a:r>
                <a:r>
                  <a:rPr lang="en-IN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Froude number)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14399"/>
                <a:ext cx="12191998" cy="5654179"/>
              </a:xfrm>
              <a:blipFill>
                <a:blip r:embed="rId3"/>
                <a:stretch>
                  <a:fillRect l="-900" t="-10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227552C4-F107-4FB4-9712-915DCC83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85991"/>
            <a:ext cx="7136716" cy="382587"/>
          </a:xfrm>
        </p:spPr>
        <p:txBody>
          <a:bodyPr/>
          <a:lstStyle/>
          <a:p>
            <a:pPr algn="l"/>
            <a:r>
              <a:rPr lang="en-IN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Katragadda, S.P. Malkeson, N. Chakraborty, Proc. Combust. Inst. 33, pp. 1429-1437, 2011.</a:t>
            </a:r>
          </a:p>
          <a:p>
            <a:pPr algn="l"/>
            <a:r>
              <a:rPr lang="en-IN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 Sellmann, J. Lai, N. Chakraborty, A.M. Kempf, Proc. Combust. Inst., 36, pp. 1817-1825, 2017.</a:t>
            </a:r>
            <a:endParaRPr lang="en-IN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14399"/>
                <a:ext cx="12191998" cy="565417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 effects of body force on the statistical behaviours of FSD and its transport have been evaluated using a DNS database of three-dimensional statistically planar turbulent premixed flames 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using the decaying turbulence approach.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 unstable (stable) density stratification promotes (weakens) flame wrinkling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Existing models satisfactorily capture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Alternative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Effects of body force weakens with increasing turbulence intensity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GB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14399"/>
                <a:ext cx="12191998" cy="5654179"/>
              </a:xfr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9F4E53-2865-4257-BAED-26EFD4CC7B5C}"/>
              </a:ext>
            </a:extLst>
          </p:cNvPr>
          <p:cNvSpPr txBox="1">
            <a:spLocks/>
          </p:cNvSpPr>
          <p:nvPr/>
        </p:nvSpPr>
        <p:spPr>
          <a:xfrm>
            <a:off x="-3176" y="952150"/>
            <a:ext cx="12191998" cy="565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8CE03D-E37F-434F-9820-A3612CB5D327}"/>
                  </a:ext>
                </a:extLst>
              </p:cNvPr>
              <p:cNvSpPr txBox="1"/>
              <p:nvPr/>
            </p:nvSpPr>
            <p:spPr>
              <a:xfrm>
                <a:off x="745958" y="5204500"/>
                <a:ext cx="6357486" cy="749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𝐹𝑟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where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8CE03D-E37F-434F-9820-A3612CB5D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8" y="5204500"/>
                <a:ext cx="6357486" cy="749436"/>
              </a:xfrm>
              <a:prstGeom prst="rect">
                <a:avLst/>
              </a:prstGeom>
              <a:blipFill>
                <a:blip r:embed="rId3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15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7F8-4CFC-4E80-8A5F-2B677D78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4399"/>
            <a:ext cx="12188823" cy="56541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Effects of body force 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forced turbulence approach.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bandwidth-filtered forcing strategy</a:t>
            </a:r>
            <a:r>
              <a:rPr lang="en-GB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1,2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maintain the turbulence level on the unburned gas side. 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9F4E53-2865-4257-BAED-26EFD4CC7B5C}"/>
              </a:ext>
            </a:extLst>
          </p:cNvPr>
          <p:cNvSpPr txBox="1">
            <a:spLocks/>
          </p:cNvSpPr>
          <p:nvPr/>
        </p:nvSpPr>
        <p:spPr>
          <a:xfrm>
            <a:off x="-3176" y="952150"/>
            <a:ext cx="12191998" cy="565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AB86408-7109-4DB4-B71A-87570D96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63964"/>
            <a:ext cx="7148169" cy="404614"/>
          </a:xfrm>
        </p:spPr>
        <p:txBody>
          <a:bodyPr/>
          <a:lstStyle/>
          <a:p>
            <a:pPr algn="l"/>
            <a:r>
              <a:rPr lang="en-IN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Klein, N. Chakraborty and S. </a:t>
            </a:r>
            <a:r>
              <a:rPr lang="en-I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Ketterl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Flow, Turbulence and Combustion, vol. 99, no. 3-4, pp. 955-971, 2017. </a:t>
            </a:r>
          </a:p>
          <a:p>
            <a:pPr algn="l"/>
            <a:r>
              <a:rPr lang="en-IN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Lundgren, Annual Research Briefs.,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Turbulence Research, Stanford, pp. 461 - 473, 2003. 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6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7F8-4CFC-4E80-8A5F-2B677D78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4399"/>
            <a:ext cx="12191998" cy="56541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The computational support of Rocket, Cirrus and ARCHER are gratefully acknowledged.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Time usage on ARCHER (approx.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kAU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): 6,000 </a:t>
            </a: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kAU</a:t>
            </a:r>
            <a:r>
              <a:rPr lang="en-I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9F4E53-2865-4257-BAED-26EFD4CC7B5C}"/>
              </a:ext>
            </a:extLst>
          </p:cNvPr>
          <p:cNvSpPr txBox="1">
            <a:spLocks/>
          </p:cNvSpPr>
          <p:nvPr/>
        </p:nvSpPr>
        <p:spPr>
          <a:xfrm>
            <a:off x="-3176" y="952150"/>
            <a:ext cx="12191998" cy="565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3052C48-A48E-46B9-808A-95C5B189C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32661" r="11926" b="30625"/>
          <a:stretch/>
        </p:blipFill>
        <p:spPr>
          <a:xfrm>
            <a:off x="9375721" y="3627404"/>
            <a:ext cx="2465608" cy="889853"/>
          </a:xfrm>
          <a:prstGeom prst="rect">
            <a:avLst/>
          </a:prstGeom>
        </p:spPr>
      </p:pic>
      <p:pic>
        <p:nvPicPr>
          <p:cNvPr id="5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5EDA92-08DE-4FE1-B5F0-20BBED845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1" y="3553698"/>
            <a:ext cx="2316576" cy="1037273"/>
          </a:xfrm>
          <a:prstGeom prst="rect">
            <a:avLst/>
          </a:prstGeom>
        </p:spPr>
      </p:pic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DE69EA9-D103-4A40-941D-995BD20D3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72" y="3718094"/>
            <a:ext cx="2337955" cy="708471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9FB6C94-969B-41C3-8011-13947DA01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38" y="3553698"/>
            <a:ext cx="2989397" cy="11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7F8-4CFC-4E80-8A5F-2B677D78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56344"/>
            <a:ext cx="12191999" cy="56122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Turbulent premixed flames are “ducted</a:t>
            </a:r>
            <a:r>
              <a:rPr lang="en-I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IN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subjected to external pressure gradients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Considerable difference in density between unburned reactants and burned products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Buoyancy is expected influence flame characteristics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well-known study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Veynante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Poinsot</a:t>
            </a:r>
            <a:r>
              <a:rPr lang="en-I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Emphasis on scalar flux</a:t>
            </a:r>
            <a:endParaRPr lang="en-I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body forces on statistical behaviour of flame surface density (FSD) and its evolution has not been analysed in existing literature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A16C7-198D-41DC-8476-7B782CBF473D}"/>
              </a:ext>
            </a:extLst>
          </p:cNvPr>
          <p:cNvSpPr txBox="1"/>
          <p:nvPr/>
        </p:nvSpPr>
        <p:spPr>
          <a:xfrm>
            <a:off x="-1606" y="6278239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Veynante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T.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Poinsot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Fluid Mech., vol. 353, pp. 83-114, 1997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3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7F8-4CFC-4E80-8A5F-2B677D78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56344"/>
            <a:ext cx="12191999" cy="56031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effects of body force on: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⁃"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Flame wrinkling and flame brush thickness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⁃"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FSD statistics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⁃"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of the FSD transport equation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performance of the existing closure models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suitable modifications, wherever necessary, to capture the effects of the body force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4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56344"/>
                <a:ext cx="12191999" cy="560314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equation under the action of a body force:</a:t>
                </a:r>
              </a:p>
              <a:p>
                <a:pPr marL="530352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6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IN" sz="26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IN" sz="26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26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sz="2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6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26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source/sink term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I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sSub>
                        <m:sSubPr>
                          <m:ctrlPr>
                            <a:rPr lang="en-I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0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I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sub>
                            <m:sup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stands for the inverse of Froude number-squared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I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I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Zel’dovich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flame thickness </a:t>
                </a:r>
                <a:endParaRPr lang="en-I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I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b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Unstable stratification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IN" b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Negative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b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Stable stratification</a:t>
                </a:r>
                <a:endParaRPr lang="en-I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56344"/>
                <a:ext cx="12191999" cy="5603149"/>
              </a:xfrm>
              <a:blipFill>
                <a:blip r:embed="rId2"/>
                <a:stretch>
                  <a:fillRect l="-900" t="-11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7D9BAE-0284-42F7-AD15-75447ACC2461}"/>
              </a:ext>
            </a:extLst>
          </p:cNvPr>
          <p:cNvGrpSpPr/>
          <p:nvPr/>
        </p:nvGrpSpPr>
        <p:grpSpPr>
          <a:xfrm>
            <a:off x="7155088" y="3714424"/>
            <a:ext cx="4957092" cy="2736908"/>
            <a:chOff x="7155088" y="3445976"/>
            <a:chExt cx="4957092" cy="273690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D33437-A652-468F-AFEC-AC9A71140FD5}"/>
                </a:ext>
              </a:extLst>
            </p:cNvPr>
            <p:cNvSpPr/>
            <p:nvPr/>
          </p:nvSpPr>
          <p:spPr>
            <a:xfrm>
              <a:off x="9541745" y="3906850"/>
              <a:ext cx="400195" cy="1957387"/>
            </a:xfrm>
            <a:custGeom>
              <a:avLst/>
              <a:gdLst>
                <a:gd name="connsiteX0" fmla="*/ 159798 w 585926"/>
                <a:gd name="connsiteY0" fmla="*/ 0 h 1961965"/>
                <a:gd name="connsiteX1" fmla="*/ 88777 w 585926"/>
                <a:gd name="connsiteY1" fmla="*/ 35511 h 1961965"/>
                <a:gd name="connsiteX2" fmla="*/ 71021 w 585926"/>
                <a:gd name="connsiteY2" fmla="*/ 62144 h 1961965"/>
                <a:gd name="connsiteX3" fmla="*/ 62144 w 585926"/>
                <a:gd name="connsiteY3" fmla="*/ 97654 h 1961965"/>
                <a:gd name="connsiteX4" fmla="*/ 17755 w 585926"/>
                <a:gd name="connsiteY4" fmla="*/ 142043 h 1961965"/>
                <a:gd name="connsiteX5" fmla="*/ 44388 w 585926"/>
                <a:gd name="connsiteY5" fmla="*/ 284085 h 1961965"/>
                <a:gd name="connsiteX6" fmla="*/ 62144 w 585926"/>
                <a:gd name="connsiteY6" fmla="*/ 301841 h 1961965"/>
                <a:gd name="connsiteX7" fmla="*/ 71021 w 585926"/>
                <a:gd name="connsiteY7" fmla="*/ 328474 h 1961965"/>
                <a:gd name="connsiteX8" fmla="*/ 115410 w 585926"/>
                <a:gd name="connsiteY8" fmla="*/ 372862 h 1961965"/>
                <a:gd name="connsiteX9" fmla="*/ 124287 w 585926"/>
                <a:gd name="connsiteY9" fmla="*/ 399495 h 1961965"/>
                <a:gd name="connsiteX10" fmla="*/ 159798 w 585926"/>
                <a:gd name="connsiteY10" fmla="*/ 435006 h 1961965"/>
                <a:gd name="connsiteX11" fmla="*/ 186431 w 585926"/>
                <a:gd name="connsiteY11" fmla="*/ 461639 h 1961965"/>
                <a:gd name="connsiteX12" fmla="*/ 221942 w 585926"/>
                <a:gd name="connsiteY12" fmla="*/ 506027 h 1961965"/>
                <a:gd name="connsiteX13" fmla="*/ 248575 w 585926"/>
                <a:gd name="connsiteY13" fmla="*/ 514905 h 1961965"/>
                <a:gd name="connsiteX14" fmla="*/ 292963 w 585926"/>
                <a:gd name="connsiteY14" fmla="*/ 559293 h 1961965"/>
                <a:gd name="connsiteX15" fmla="*/ 355107 w 585926"/>
                <a:gd name="connsiteY15" fmla="*/ 603681 h 1961965"/>
                <a:gd name="connsiteX16" fmla="*/ 390618 w 585926"/>
                <a:gd name="connsiteY16" fmla="*/ 630314 h 1961965"/>
                <a:gd name="connsiteX17" fmla="*/ 417251 w 585926"/>
                <a:gd name="connsiteY17" fmla="*/ 639192 h 1961965"/>
                <a:gd name="connsiteX18" fmla="*/ 452761 w 585926"/>
                <a:gd name="connsiteY18" fmla="*/ 665825 h 1961965"/>
                <a:gd name="connsiteX19" fmla="*/ 497150 w 585926"/>
                <a:gd name="connsiteY19" fmla="*/ 701336 h 1961965"/>
                <a:gd name="connsiteX20" fmla="*/ 488272 w 585926"/>
                <a:gd name="connsiteY20" fmla="*/ 923278 h 1961965"/>
                <a:gd name="connsiteX21" fmla="*/ 470517 w 585926"/>
                <a:gd name="connsiteY21" fmla="*/ 976544 h 1961965"/>
                <a:gd name="connsiteX22" fmla="*/ 426128 w 585926"/>
                <a:gd name="connsiteY22" fmla="*/ 1020932 h 1961965"/>
                <a:gd name="connsiteX23" fmla="*/ 381740 w 585926"/>
                <a:gd name="connsiteY23" fmla="*/ 1065320 h 1961965"/>
                <a:gd name="connsiteX24" fmla="*/ 355107 w 585926"/>
                <a:gd name="connsiteY24" fmla="*/ 1100831 h 1961965"/>
                <a:gd name="connsiteX25" fmla="*/ 301841 w 585926"/>
                <a:gd name="connsiteY25" fmla="*/ 1127464 h 1961965"/>
                <a:gd name="connsiteX26" fmla="*/ 275208 w 585926"/>
                <a:gd name="connsiteY26" fmla="*/ 1154097 h 1961965"/>
                <a:gd name="connsiteX27" fmla="*/ 213064 w 585926"/>
                <a:gd name="connsiteY27" fmla="*/ 1189608 h 1961965"/>
                <a:gd name="connsiteX28" fmla="*/ 186431 w 585926"/>
                <a:gd name="connsiteY28" fmla="*/ 1207363 h 1961965"/>
                <a:gd name="connsiteX29" fmla="*/ 124287 w 585926"/>
                <a:gd name="connsiteY29" fmla="*/ 1216241 h 1961965"/>
                <a:gd name="connsiteX30" fmla="*/ 53266 w 585926"/>
                <a:gd name="connsiteY30" fmla="*/ 1233996 h 1961965"/>
                <a:gd name="connsiteX31" fmla="*/ 8878 w 585926"/>
                <a:gd name="connsiteY31" fmla="*/ 1269507 h 1961965"/>
                <a:gd name="connsiteX32" fmla="*/ 0 w 585926"/>
                <a:gd name="connsiteY32" fmla="*/ 1296140 h 1961965"/>
                <a:gd name="connsiteX33" fmla="*/ 8878 w 585926"/>
                <a:gd name="connsiteY33" fmla="*/ 1571347 h 1961965"/>
                <a:gd name="connsiteX34" fmla="*/ 26633 w 585926"/>
                <a:gd name="connsiteY34" fmla="*/ 1589103 h 1961965"/>
                <a:gd name="connsiteX35" fmla="*/ 71021 w 585926"/>
                <a:gd name="connsiteY35" fmla="*/ 1597981 h 1961965"/>
                <a:gd name="connsiteX36" fmla="*/ 97654 w 585926"/>
                <a:gd name="connsiteY36" fmla="*/ 1615736 h 1961965"/>
                <a:gd name="connsiteX37" fmla="*/ 168676 w 585926"/>
                <a:gd name="connsiteY37" fmla="*/ 1669002 h 1961965"/>
                <a:gd name="connsiteX38" fmla="*/ 221942 w 585926"/>
                <a:gd name="connsiteY38" fmla="*/ 1686757 h 1961965"/>
                <a:gd name="connsiteX39" fmla="*/ 239697 w 585926"/>
                <a:gd name="connsiteY39" fmla="*/ 1713390 h 1961965"/>
                <a:gd name="connsiteX40" fmla="*/ 310719 w 585926"/>
                <a:gd name="connsiteY40" fmla="*/ 1748901 h 1961965"/>
                <a:gd name="connsiteX41" fmla="*/ 390618 w 585926"/>
                <a:gd name="connsiteY41" fmla="*/ 1811045 h 1961965"/>
                <a:gd name="connsiteX42" fmla="*/ 417251 w 585926"/>
                <a:gd name="connsiteY42" fmla="*/ 1828800 h 1961965"/>
                <a:gd name="connsiteX43" fmla="*/ 443884 w 585926"/>
                <a:gd name="connsiteY43" fmla="*/ 1846555 h 1961965"/>
                <a:gd name="connsiteX44" fmla="*/ 497150 w 585926"/>
                <a:gd name="connsiteY44" fmla="*/ 1873188 h 1961965"/>
                <a:gd name="connsiteX45" fmla="*/ 541538 w 585926"/>
                <a:gd name="connsiteY45" fmla="*/ 1917577 h 1961965"/>
                <a:gd name="connsiteX46" fmla="*/ 559293 w 585926"/>
                <a:gd name="connsiteY46" fmla="*/ 1944210 h 1961965"/>
                <a:gd name="connsiteX47" fmla="*/ 585926 w 585926"/>
                <a:gd name="connsiteY47" fmla="*/ 1961965 h 19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85926" h="1961965">
                  <a:moveTo>
                    <a:pt x="159798" y="0"/>
                  </a:moveTo>
                  <a:cubicBezTo>
                    <a:pt x="138601" y="8479"/>
                    <a:pt x="106509" y="17779"/>
                    <a:pt x="88777" y="35511"/>
                  </a:cubicBezTo>
                  <a:cubicBezTo>
                    <a:pt x="81232" y="43056"/>
                    <a:pt x="76940" y="53266"/>
                    <a:pt x="71021" y="62144"/>
                  </a:cubicBezTo>
                  <a:cubicBezTo>
                    <a:pt x="68062" y="73981"/>
                    <a:pt x="68912" y="87502"/>
                    <a:pt x="62144" y="97654"/>
                  </a:cubicBezTo>
                  <a:cubicBezTo>
                    <a:pt x="50537" y="115065"/>
                    <a:pt x="17755" y="142043"/>
                    <a:pt x="17755" y="142043"/>
                  </a:cubicBezTo>
                  <a:cubicBezTo>
                    <a:pt x="24438" y="228921"/>
                    <a:pt x="6064" y="236180"/>
                    <a:pt x="44388" y="284085"/>
                  </a:cubicBezTo>
                  <a:cubicBezTo>
                    <a:pt x="49617" y="290621"/>
                    <a:pt x="56225" y="295922"/>
                    <a:pt x="62144" y="301841"/>
                  </a:cubicBezTo>
                  <a:cubicBezTo>
                    <a:pt x="65103" y="310719"/>
                    <a:pt x="65406" y="320988"/>
                    <a:pt x="71021" y="328474"/>
                  </a:cubicBezTo>
                  <a:cubicBezTo>
                    <a:pt x="83576" y="345214"/>
                    <a:pt x="115410" y="372862"/>
                    <a:pt x="115410" y="372862"/>
                  </a:cubicBezTo>
                  <a:cubicBezTo>
                    <a:pt x="118369" y="381740"/>
                    <a:pt x="118848" y="391880"/>
                    <a:pt x="124287" y="399495"/>
                  </a:cubicBezTo>
                  <a:cubicBezTo>
                    <a:pt x="134017" y="413117"/>
                    <a:pt x="147961" y="423169"/>
                    <a:pt x="159798" y="435006"/>
                  </a:cubicBezTo>
                  <a:cubicBezTo>
                    <a:pt x="168676" y="443884"/>
                    <a:pt x="179467" y="451193"/>
                    <a:pt x="186431" y="461639"/>
                  </a:cubicBezTo>
                  <a:cubicBezTo>
                    <a:pt x="194497" y="473738"/>
                    <a:pt x="207884" y="497592"/>
                    <a:pt x="221942" y="506027"/>
                  </a:cubicBezTo>
                  <a:cubicBezTo>
                    <a:pt x="229966" y="510842"/>
                    <a:pt x="239697" y="511946"/>
                    <a:pt x="248575" y="514905"/>
                  </a:cubicBezTo>
                  <a:cubicBezTo>
                    <a:pt x="282770" y="566198"/>
                    <a:pt x="246931" y="519837"/>
                    <a:pt x="292963" y="559293"/>
                  </a:cubicBezTo>
                  <a:cubicBezTo>
                    <a:pt x="346580" y="605250"/>
                    <a:pt x="306170" y="587370"/>
                    <a:pt x="355107" y="603681"/>
                  </a:cubicBezTo>
                  <a:cubicBezTo>
                    <a:pt x="366944" y="612559"/>
                    <a:pt x="377771" y="622973"/>
                    <a:pt x="390618" y="630314"/>
                  </a:cubicBezTo>
                  <a:cubicBezTo>
                    <a:pt x="398743" y="634957"/>
                    <a:pt x="409126" y="634549"/>
                    <a:pt x="417251" y="639192"/>
                  </a:cubicBezTo>
                  <a:cubicBezTo>
                    <a:pt x="430097" y="646533"/>
                    <a:pt x="440721" y="657225"/>
                    <a:pt x="452761" y="665825"/>
                  </a:cubicBezTo>
                  <a:cubicBezTo>
                    <a:pt x="491958" y="693824"/>
                    <a:pt x="467456" y="671644"/>
                    <a:pt x="497150" y="701336"/>
                  </a:cubicBezTo>
                  <a:cubicBezTo>
                    <a:pt x="494191" y="775317"/>
                    <a:pt x="495404" y="849582"/>
                    <a:pt x="488272" y="923278"/>
                  </a:cubicBezTo>
                  <a:cubicBezTo>
                    <a:pt x="486469" y="941907"/>
                    <a:pt x="483751" y="963310"/>
                    <a:pt x="470517" y="976544"/>
                  </a:cubicBezTo>
                  <a:cubicBezTo>
                    <a:pt x="455721" y="991340"/>
                    <a:pt x="437735" y="1003521"/>
                    <a:pt x="426128" y="1020932"/>
                  </a:cubicBezTo>
                  <a:cubicBezTo>
                    <a:pt x="402455" y="1056443"/>
                    <a:pt x="417251" y="1041647"/>
                    <a:pt x="381740" y="1065320"/>
                  </a:cubicBezTo>
                  <a:cubicBezTo>
                    <a:pt x="372862" y="1077157"/>
                    <a:pt x="365569" y="1090369"/>
                    <a:pt x="355107" y="1100831"/>
                  </a:cubicBezTo>
                  <a:cubicBezTo>
                    <a:pt x="337898" y="1118040"/>
                    <a:pt x="323501" y="1120244"/>
                    <a:pt x="301841" y="1127464"/>
                  </a:cubicBezTo>
                  <a:cubicBezTo>
                    <a:pt x="292963" y="1136342"/>
                    <a:pt x="284853" y="1146060"/>
                    <a:pt x="275208" y="1154097"/>
                  </a:cubicBezTo>
                  <a:cubicBezTo>
                    <a:pt x="251616" y="1173757"/>
                    <a:pt x="240688" y="1173823"/>
                    <a:pt x="213064" y="1189608"/>
                  </a:cubicBezTo>
                  <a:cubicBezTo>
                    <a:pt x="203800" y="1194902"/>
                    <a:pt x="196651" y="1204297"/>
                    <a:pt x="186431" y="1207363"/>
                  </a:cubicBezTo>
                  <a:cubicBezTo>
                    <a:pt x="166388" y="1213376"/>
                    <a:pt x="144806" y="1212137"/>
                    <a:pt x="124287" y="1216241"/>
                  </a:cubicBezTo>
                  <a:cubicBezTo>
                    <a:pt x="100359" y="1221027"/>
                    <a:pt x="53266" y="1233996"/>
                    <a:pt x="53266" y="1233996"/>
                  </a:cubicBezTo>
                  <a:cubicBezTo>
                    <a:pt x="41167" y="1242062"/>
                    <a:pt x="17313" y="1255449"/>
                    <a:pt x="8878" y="1269507"/>
                  </a:cubicBezTo>
                  <a:cubicBezTo>
                    <a:pt x="4063" y="1277531"/>
                    <a:pt x="2959" y="1287262"/>
                    <a:pt x="0" y="1296140"/>
                  </a:cubicBezTo>
                  <a:cubicBezTo>
                    <a:pt x="2959" y="1387876"/>
                    <a:pt x="568" y="1479941"/>
                    <a:pt x="8878" y="1571347"/>
                  </a:cubicBezTo>
                  <a:cubicBezTo>
                    <a:pt x="9636" y="1579683"/>
                    <a:pt x="18940" y="1585806"/>
                    <a:pt x="26633" y="1589103"/>
                  </a:cubicBezTo>
                  <a:cubicBezTo>
                    <a:pt x="40502" y="1595047"/>
                    <a:pt x="56225" y="1595022"/>
                    <a:pt x="71021" y="1597981"/>
                  </a:cubicBezTo>
                  <a:cubicBezTo>
                    <a:pt x="79899" y="1603899"/>
                    <a:pt x="89322" y="1609071"/>
                    <a:pt x="97654" y="1615736"/>
                  </a:cubicBezTo>
                  <a:cubicBezTo>
                    <a:pt x="127699" y="1639771"/>
                    <a:pt x="115586" y="1651306"/>
                    <a:pt x="168676" y="1669002"/>
                  </a:cubicBezTo>
                  <a:lnTo>
                    <a:pt x="221942" y="1686757"/>
                  </a:lnTo>
                  <a:cubicBezTo>
                    <a:pt x="227860" y="1695635"/>
                    <a:pt x="232153" y="1705845"/>
                    <a:pt x="239697" y="1713390"/>
                  </a:cubicBezTo>
                  <a:cubicBezTo>
                    <a:pt x="257428" y="1731122"/>
                    <a:pt x="289522" y="1740423"/>
                    <a:pt x="310719" y="1748901"/>
                  </a:cubicBezTo>
                  <a:cubicBezTo>
                    <a:pt x="352440" y="1790622"/>
                    <a:pt x="326907" y="1768571"/>
                    <a:pt x="390618" y="1811045"/>
                  </a:cubicBezTo>
                  <a:lnTo>
                    <a:pt x="417251" y="1828800"/>
                  </a:lnTo>
                  <a:cubicBezTo>
                    <a:pt x="426129" y="1834718"/>
                    <a:pt x="433762" y="1843181"/>
                    <a:pt x="443884" y="1846555"/>
                  </a:cubicBezTo>
                  <a:cubicBezTo>
                    <a:pt x="469027" y="1854936"/>
                    <a:pt x="475970" y="1854656"/>
                    <a:pt x="497150" y="1873188"/>
                  </a:cubicBezTo>
                  <a:cubicBezTo>
                    <a:pt x="512898" y="1886967"/>
                    <a:pt x="529931" y="1900166"/>
                    <a:pt x="541538" y="1917577"/>
                  </a:cubicBezTo>
                  <a:cubicBezTo>
                    <a:pt x="547456" y="1926455"/>
                    <a:pt x="551748" y="1936665"/>
                    <a:pt x="559293" y="1944210"/>
                  </a:cubicBezTo>
                  <a:cubicBezTo>
                    <a:pt x="566838" y="1951755"/>
                    <a:pt x="585926" y="1961965"/>
                    <a:pt x="585926" y="1961965"/>
                  </a:cubicBezTo>
                </a:path>
              </a:pathLst>
            </a:custGeom>
            <a:noFill/>
            <a:ln w="34925" cap="flat" cmpd="sng" algn="in">
              <a:solidFill>
                <a:srgbClr val="FCBB0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66F8D9-1279-440C-8AE1-3C69FB575689}"/>
                </a:ext>
              </a:extLst>
            </p:cNvPr>
            <p:cNvSpPr/>
            <p:nvPr/>
          </p:nvSpPr>
          <p:spPr>
            <a:xfrm>
              <a:off x="7155088" y="3884587"/>
              <a:ext cx="4957092" cy="1992086"/>
            </a:xfrm>
            <a:prstGeom prst="rect">
              <a:avLst/>
            </a:prstGeom>
            <a:noFill/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BE099FF-BD67-43B2-8A9F-8FFC4DD4B628}"/>
                </a:ext>
              </a:extLst>
            </p:cNvPr>
            <p:cNvCxnSpPr/>
            <p:nvPr/>
          </p:nvCxnSpPr>
          <p:spPr>
            <a:xfrm>
              <a:off x="8987240" y="4326251"/>
              <a:ext cx="1429305" cy="0"/>
            </a:xfrm>
            <a:prstGeom prst="straightConnector1">
              <a:avLst/>
            </a:prstGeom>
            <a:noFill/>
            <a:ln w="19050" cap="flat" cmpd="sng" algn="in">
              <a:solidFill>
                <a:srgbClr val="0070C0"/>
              </a:solidFill>
              <a:prstDash val="solid"/>
              <a:headEnd type="none" w="med" len="med"/>
              <a:tailEnd type="arrow" w="lg" len="lg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F9D990E-EE39-4028-89D2-267CB2906D7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059741" y="5135599"/>
              <a:ext cx="1429305" cy="0"/>
            </a:xfrm>
            <a:prstGeom prst="straightConnector1">
              <a:avLst/>
            </a:prstGeom>
            <a:noFill/>
            <a:ln w="19050" cap="flat" cmpd="sng" algn="in">
              <a:solidFill>
                <a:srgbClr val="0070C0"/>
              </a:solidFill>
              <a:prstDash val="solid"/>
              <a:headEnd type="none" w="med" len="med"/>
              <a:tailEnd type="arrow" w="lg" len="lg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1E762B-1621-4FA3-B3AB-CC6961012422}"/>
                </a:ext>
              </a:extLst>
            </p:cNvPr>
            <p:cNvSpPr txBox="1"/>
            <p:nvPr/>
          </p:nvSpPr>
          <p:spPr>
            <a:xfrm>
              <a:off x="7407015" y="5427081"/>
              <a:ext cx="117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I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Reactants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7DFCC2-A444-4588-9170-9D45C0352866}"/>
                </a:ext>
              </a:extLst>
            </p:cNvPr>
            <p:cNvSpPr txBox="1"/>
            <p:nvPr/>
          </p:nvSpPr>
          <p:spPr>
            <a:xfrm>
              <a:off x="10737621" y="5427081"/>
              <a:ext cx="117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I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7D605D9-273E-46F1-AA6B-05663EDA2610}"/>
                </a:ext>
              </a:extLst>
            </p:cNvPr>
            <p:cNvCxnSpPr/>
            <p:nvPr/>
          </p:nvCxnSpPr>
          <p:spPr>
            <a:xfrm>
              <a:off x="7155088" y="5846481"/>
              <a:ext cx="1734498" cy="0"/>
            </a:xfrm>
            <a:prstGeom prst="straightConnector1">
              <a:avLst/>
            </a:prstGeom>
            <a:noFill/>
            <a:ln w="38100" cap="flat" cmpd="sng" algn="in">
              <a:solidFill>
                <a:srgbClr val="0070C0"/>
              </a:solidFill>
              <a:prstDash val="soli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850A2E-B1D6-4FB9-A235-BD6CB8BF816E}"/>
                </a:ext>
              </a:extLst>
            </p:cNvPr>
            <p:cNvSpPr txBox="1"/>
            <p:nvPr/>
          </p:nvSpPr>
          <p:spPr>
            <a:xfrm>
              <a:off x="8668667" y="5813552"/>
              <a:ext cx="397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IN" dirty="0">
                  <a:solidFill>
                    <a:prstClr val="black"/>
                  </a:solidFill>
                  <a:latin typeface="Franklin Gothic Book" panose="020B0503020102020204"/>
                </a:rPr>
                <a:t>x</a:t>
              </a:r>
              <a:r>
                <a:rPr lang="en-IN" baseline="-25000" dirty="0">
                  <a:solidFill>
                    <a:prstClr val="black"/>
                  </a:solidFill>
                  <a:latin typeface="Franklin Gothic Book" panose="020B0503020102020204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EAF299-D426-4C60-A97F-591620BC863E}"/>
                </a:ext>
              </a:extLst>
            </p:cNvPr>
            <p:cNvSpPr txBox="1"/>
            <p:nvPr/>
          </p:nvSpPr>
          <p:spPr>
            <a:xfrm>
              <a:off x="8575236" y="4104289"/>
              <a:ext cx="529010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IN" dirty="0">
                  <a:solidFill>
                    <a:prstClr val="black"/>
                  </a:solidFill>
                  <a:latin typeface="Franklin Gothic Book" panose="020B0503020102020204"/>
                </a:rPr>
                <a:t>+g</a:t>
              </a:r>
              <a:r>
                <a:rPr lang="en-IN" baseline="30000" dirty="0">
                  <a:solidFill>
                    <a:prstClr val="black"/>
                  </a:solidFill>
                  <a:latin typeface="Franklin Gothic Book" panose="020B0503020102020204"/>
                </a:rPr>
                <a:t>*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593955-07F1-42F5-91CA-A95FD2D5985A}"/>
                </a:ext>
              </a:extLst>
            </p:cNvPr>
            <p:cNvSpPr txBox="1"/>
            <p:nvPr/>
          </p:nvSpPr>
          <p:spPr>
            <a:xfrm>
              <a:off x="10442040" y="4934938"/>
              <a:ext cx="529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IN" dirty="0">
                  <a:solidFill>
                    <a:prstClr val="black"/>
                  </a:solidFill>
                  <a:latin typeface="Franklin Gothic Book" panose="020B0503020102020204"/>
                </a:rPr>
                <a:t>-g</a:t>
              </a:r>
              <a:r>
                <a:rPr lang="en-IN" baseline="30000" dirty="0">
                  <a:solidFill>
                    <a:prstClr val="black"/>
                  </a:solidFill>
                  <a:latin typeface="Franklin Gothic Book" panose="020B0503020102020204"/>
                </a:rPr>
                <a:t>*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553B6F7-09F3-4A06-92F5-72D96C15DBE9}"/>
                </a:ext>
              </a:extLst>
            </p:cNvPr>
            <p:cNvCxnSpPr>
              <a:cxnSpLocks/>
              <a:endCxn id="20" idx="6"/>
            </p:cNvCxnSpPr>
            <p:nvPr/>
          </p:nvCxnSpPr>
          <p:spPr>
            <a:xfrm flipH="1">
              <a:off x="9584190" y="3750364"/>
              <a:ext cx="553046" cy="457623"/>
            </a:xfrm>
            <a:prstGeom prst="straightConnector1">
              <a:avLst/>
            </a:prstGeom>
            <a:noFill/>
            <a:ln w="19050" cap="flat" cmpd="sng" algn="in">
              <a:solidFill>
                <a:sysClr val="windowText" lastClr="000000"/>
              </a:solidFill>
              <a:prstDash val="solid"/>
              <a:headEnd type="none" w="med" len="med"/>
              <a:tailEnd type="arrow" w="lg" len="lg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1E5EBD-C0B8-4614-A8D1-4187DF0892E2}"/>
                </a:ext>
              </a:extLst>
            </p:cNvPr>
            <p:cNvSpPr txBox="1"/>
            <p:nvPr/>
          </p:nvSpPr>
          <p:spPr>
            <a:xfrm>
              <a:off x="9989279" y="3445976"/>
              <a:ext cx="905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I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56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71D7DA3-2623-4E58-9B40-9F60294167CD}"/>
              </a:ext>
            </a:extLst>
          </p:cNvPr>
          <p:cNvSpPr/>
          <p:nvPr/>
        </p:nvSpPr>
        <p:spPr>
          <a:xfrm>
            <a:off x="7920755" y="4076424"/>
            <a:ext cx="1542269" cy="1230445"/>
          </a:xfrm>
          <a:prstGeom prst="rect">
            <a:avLst/>
          </a:prstGeom>
          <a:solidFill>
            <a:srgbClr val="E28394">
              <a:lumMod val="60000"/>
              <a:lumOff val="40000"/>
            </a:srgbClr>
          </a:solidFill>
          <a:ln w="34925" cap="flat" cmpd="sng" algn="in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032708-34A5-47B8-B5F9-63EC6D83DD56}"/>
              </a:ext>
            </a:extLst>
          </p:cNvPr>
          <p:cNvSpPr/>
          <p:nvPr/>
        </p:nvSpPr>
        <p:spPr>
          <a:xfrm>
            <a:off x="7249034" y="4421106"/>
            <a:ext cx="422619" cy="5218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F0AC35-A591-46F7-955B-78F859B6DBD4}"/>
              </a:ext>
            </a:extLst>
          </p:cNvPr>
          <p:cNvSpPr/>
          <p:nvPr/>
        </p:nvSpPr>
        <p:spPr>
          <a:xfrm>
            <a:off x="5006084" y="4130302"/>
            <a:ext cx="1984053" cy="1206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89DF47-2C54-491D-8818-A93D0B05D744}"/>
              </a:ext>
            </a:extLst>
          </p:cNvPr>
          <p:cNvSpPr txBox="1"/>
          <p:nvPr/>
        </p:nvSpPr>
        <p:spPr>
          <a:xfrm>
            <a:off x="4748762" y="5355009"/>
            <a:ext cx="2498697" cy="9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Negligible in statistically planar flames in the context of RANS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8B54C8-5AF6-4041-9331-3DB7766DAF4C}"/>
                  </a:ext>
                </a:extLst>
              </p:cNvPr>
              <p:cNvSpPr txBox="1"/>
              <p:nvPr/>
            </p:nvSpPr>
            <p:spPr>
              <a:xfrm>
                <a:off x="8274538" y="5483375"/>
                <a:ext cx="3071486" cy="969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Usually expressed in terms of the generalized FSD</a:t>
                </a:r>
                <a:r>
                  <a:rPr lang="en-I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̇"/>
                            <m:ctrlPr>
                              <a:rPr lang="en-I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</m:acc>
                    <m:r>
                      <a:rPr lang="en-I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I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  <m:sSub>
                                  <m:sSubPr>
                                    <m:ctrlP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  <m:r>
                      <a:rPr lang="en-I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𝑔𝑒𝑛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8B54C8-5AF6-4041-9331-3DB7766DA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538" y="5483375"/>
                <a:ext cx="3071486" cy="969946"/>
              </a:xfrm>
              <a:prstGeom prst="rect">
                <a:avLst/>
              </a:prstGeom>
              <a:blipFill>
                <a:blip r:embed="rId2"/>
                <a:stretch>
                  <a:fillRect l="-1587" t="-3774" b="-18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EA5EA74-01E6-4686-93AF-B47EAA250A34}"/>
              </a:ext>
            </a:extLst>
          </p:cNvPr>
          <p:cNvCxnSpPr>
            <a:cxnSpLocks/>
            <a:stCxn id="33" idx="2"/>
            <a:endCxn id="35" idx="1"/>
          </p:cNvCxnSpPr>
          <p:nvPr/>
        </p:nvCxnSpPr>
        <p:spPr>
          <a:xfrm rot="16200000" flipH="1">
            <a:off x="7354735" y="5048544"/>
            <a:ext cx="1025413" cy="81419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8A94F42-840B-4744-BADF-B37B98CBA75C}"/>
              </a:ext>
            </a:extLst>
          </p:cNvPr>
          <p:cNvSpPr txBox="1"/>
          <p:nvPr/>
        </p:nvSpPr>
        <p:spPr>
          <a:xfrm>
            <a:off x="9546349" y="3903386"/>
            <a:ext cx="184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scope of present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56344"/>
                <a:ext cx="12191999" cy="561223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Progress variable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GB" sz="2600" i="1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IN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60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suitable product mass fraction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Transport equation of Favre averaged progress variable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30352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sz="2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</m:den>
                      </m:f>
                      <m:r>
                        <a:rPr lang="en-GB" sz="2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IN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acc>
                              <m:acc>
                                <m:accPr>
                                  <m:chr m:val="̃"/>
                                  <m:ctrlPr>
                                    <a:rPr lang="en-IN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acc>
                                <m:accPr>
                                  <m:chr m:val="̃"/>
                                  <m:ctrlPr>
                                    <a:rPr lang="en-IN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IN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sz="2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GB" sz="2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j</m:t>
                              </m:r>
                            </m:sub>
                          </m:sSub>
                        </m:den>
                      </m:f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IN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IN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f>
                                <m:fPr>
                                  <m:ctrlPr>
                                    <a:rPr lang="en-IN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IN" sz="2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acc>
                      <m:r>
                        <a:rPr lang="en-GB" sz="2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IN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acc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IN" sz="2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GB" sz="2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sSubSup>
                                <m:sSubSupPr>
                                  <m:ctrlPr>
                                    <a:rPr lang="en-IN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IN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acc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56344"/>
                <a:ext cx="12191999" cy="5612235"/>
              </a:xfrm>
              <a:blipFill>
                <a:blip r:embed="rId3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9ADA530-04F0-4EBC-BE27-A0B79331D904}"/>
              </a:ext>
            </a:extLst>
          </p:cNvPr>
          <p:cNvSpPr txBox="1"/>
          <p:nvPr/>
        </p:nvSpPr>
        <p:spPr>
          <a:xfrm>
            <a:off x="-2" y="6314821"/>
            <a:ext cx="6189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Boger, D.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Veynante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Boughanem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Trouvé, Proc. Combust. Inst. 27, pp. 917-925, 1998.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  <p:bldP spid="19" grpId="0" animBg="1"/>
      <p:bldP spid="32" grpId="0"/>
      <p:bldP spid="35" grpId="0"/>
      <p:bldP spid="3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56344"/>
                <a:ext cx="12191999" cy="561223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Generalized FSD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𝑔𝑒𝑛</m:t>
                        </m:r>
                      </m:sub>
                    </m:sSub>
                    <m:r>
                      <a:rPr lang="en-GB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ar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∇</m:t>
                            </m:r>
                            <m:r>
                              <a:rPr lang="en-GB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</m:e>
                    </m:bar>
                  </m:oMath>
                </a14:m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Transport equation of generalized FSD:</a:t>
                </a:r>
              </a:p>
              <a:p>
                <a:pPr marL="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IN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𝑔𝑒𝑛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limLow>
                        <m:limLowPr>
                          <m:ctrlPr>
                            <a:rPr lang="en-IN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groupChr>
                            <m:groupChrPr>
                              <m:chr m:val="⏟"/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8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18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{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IN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IN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IN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𝑔𝑒𝑛</m:t>
                                  </m:r>
                                </m:sub>
                              </m:sSub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}/</m:t>
                              </m:r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𝑡𝑢𝑟𝑏𝑢𝑙𝑒𝑛𝑡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𝑡𝑟𝑎𝑛𝑠𝑝𝑜𝑟𝑡</m:t>
                          </m:r>
                        </m:lim>
                      </m:limLow>
                      <m:r>
                        <a:rPr lang="en-GB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IN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̅"/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IN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IN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IN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IN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IN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GB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𝑔𝑒𝑛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𝑠𝑡𝑟𝑎𝑖𝑛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𝑟𝑎𝑡𝑒</m:t>
                          </m:r>
                        </m:lim>
                      </m:limLow>
                      <m:limLow>
                        <m:limLowPr>
                          <m:ctrlPr>
                            <a:rPr lang="en-IN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IN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IN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IN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IN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𝑔𝑒𝑛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𝑝𝑟𝑜𝑝𝑎𝑔𝑎𝑡𝑖𝑜𝑛</m:t>
                          </m:r>
                        </m:lim>
                      </m:limLow>
                      <m:r>
                        <a:rPr lang="en-IN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</m:t>
                      </m:r>
                      <m:r>
                        <a:rPr lang="en-GB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N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̅"/>
                                  <m:ctrlPr>
                                    <a:rPr lang="en-IN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IN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IN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IN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GB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𝑔𝑒𝑛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IN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𝑐𝑢𝑟𝑣𝑎𝑡𝑢𝑟𝑒</m:t>
                          </m:r>
                        </m:lim>
                      </m:limLow>
                    </m:oMath>
                  </m:oMathPara>
                </a14:m>
                <a:endParaRPr lang="en-I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I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I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IN" sz="25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unclosed terms</a:t>
                </a:r>
                <a:r>
                  <a:rPr lang="en-I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need to be modelled</a:t>
                </a:r>
              </a:p>
              <a:p>
                <a:pPr>
                  <a:lnSpc>
                    <a:spcPct val="150000"/>
                  </a:lnSpc>
                </a:pPr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56344"/>
                <a:ext cx="12191999" cy="5612235"/>
              </a:xfrm>
              <a:blipFill>
                <a:blip r:embed="rId2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8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112E8C-B142-4154-80C4-5FBCC0BD76F0}"/>
              </a:ext>
            </a:extLst>
          </p:cNvPr>
          <p:cNvSpPr/>
          <p:nvPr/>
        </p:nvSpPr>
        <p:spPr>
          <a:xfrm>
            <a:off x="1417108" y="5184396"/>
            <a:ext cx="2618629" cy="4697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831219"/>
                <a:ext cx="7958953" cy="561223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3D compressible DNS code SENGA+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Boundary conditions – NSCBC technique</a:t>
                </a:r>
                <a:r>
                  <a:rPr lang="en-IN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Turbulence field – pseudo spectral method of Rogallo</a:t>
                </a:r>
                <a:r>
                  <a:rPr lang="en-IN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Batchelor-Townsend energy spectrum</a:t>
                </a:r>
                <a:r>
                  <a:rPr lang="en-IN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values: 3.0, 5.0, 7.5, 10.0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Decaying turbulence</a:t>
                </a:r>
                <a:endParaRPr lang="en-IN" sz="2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values: -3.12, -1.56, 0.0, 1.56, 3.12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of 20 simulation cases</a:t>
                </a:r>
              </a:p>
              <a:p>
                <a:pPr>
                  <a:lnSpc>
                    <a:spcPct val="150000"/>
                  </a:lnSpc>
                </a:pPr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831219"/>
                <a:ext cx="7958953" cy="5612235"/>
              </a:xfrm>
              <a:blipFill>
                <a:blip r:embed="rId2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Implementation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 178">
            <a:extLst>
              <a:ext uri="{FF2B5EF4-FFF2-40B4-BE49-F238E27FC236}">
                <a16:creationId xmlns:a16="http://schemas.microsoft.com/office/drawing/2014/main" id="{E394361E-ACBC-47D4-B62B-F7A52E41F1E3}"/>
              </a:ext>
            </a:extLst>
          </p:cNvPr>
          <p:cNvGrpSpPr/>
          <p:nvPr/>
        </p:nvGrpSpPr>
        <p:grpSpPr>
          <a:xfrm>
            <a:off x="8924407" y="1598801"/>
            <a:ext cx="2875920" cy="2393553"/>
            <a:chOff x="-607" y="22036"/>
            <a:chExt cx="3393670" cy="2768941"/>
          </a:xfrm>
        </p:grpSpPr>
        <p:grpSp>
          <p:nvGrpSpPr>
            <p:cNvPr id="9" name="Grup 179">
              <a:extLst>
                <a:ext uri="{FF2B5EF4-FFF2-40B4-BE49-F238E27FC236}">
                  <a16:creationId xmlns:a16="http://schemas.microsoft.com/office/drawing/2014/main" id="{5073E2C6-AE2E-4D74-8C1A-78C2C03B808C}"/>
                </a:ext>
              </a:extLst>
            </p:cNvPr>
            <p:cNvGrpSpPr/>
            <p:nvPr/>
          </p:nvGrpSpPr>
          <p:grpSpPr>
            <a:xfrm>
              <a:off x="-607" y="22036"/>
              <a:ext cx="3393670" cy="2768941"/>
              <a:chOff x="-607" y="22036"/>
              <a:chExt cx="3393670" cy="2768941"/>
            </a:xfrm>
          </p:grpSpPr>
          <p:sp>
            <p:nvSpPr>
              <p:cNvPr id="12" name="Dikdörtgen 181">
                <a:extLst>
                  <a:ext uri="{FF2B5EF4-FFF2-40B4-BE49-F238E27FC236}">
                    <a16:creationId xmlns:a16="http://schemas.microsoft.com/office/drawing/2014/main" id="{38E90D24-B887-44ED-8739-6E41862424DC}"/>
                  </a:ext>
                </a:extLst>
              </p:cNvPr>
              <p:cNvSpPr/>
              <p:nvPr/>
            </p:nvSpPr>
            <p:spPr>
              <a:xfrm>
                <a:off x="276446" y="1318437"/>
                <a:ext cx="1508166" cy="1472540"/>
              </a:xfrm>
              <a:prstGeom prst="rect">
                <a:avLst/>
              </a:prstGeom>
              <a:solidFill>
                <a:srgbClr val="E7E6E6">
                  <a:lumMod val="25000"/>
                  <a:alpha val="36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" name="Düz Bağlayıcı 182">
                <a:extLst>
                  <a:ext uri="{FF2B5EF4-FFF2-40B4-BE49-F238E27FC236}">
                    <a16:creationId xmlns:a16="http://schemas.microsoft.com/office/drawing/2014/main" id="{1CDD608C-1DF0-4FDD-BD50-BA08390A0A26}"/>
                  </a:ext>
                </a:extLst>
              </p:cNvPr>
              <p:cNvCxnSpPr/>
              <p:nvPr/>
            </p:nvCxnSpPr>
            <p:spPr>
              <a:xfrm rot="18900000">
                <a:off x="11240" y="2148162"/>
                <a:ext cx="1872001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4" name="Dikdörtgen 183">
                <a:extLst>
                  <a:ext uri="{FF2B5EF4-FFF2-40B4-BE49-F238E27FC236}">
                    <a16:creationId xmlns:a16="http://schemas.microsoft.com/office/drawing/2014/main" id="{03635A9E-9DE7-431D-B5FE-A13EDB7E234E}"/>
                  </a:ext>
                </a:extLst>
              </p:cNvPr>
              <p:cNvSpPr/>
              <p:nvPr/>
            </p:nvSpPr>
            <p:spPr>
              <a:xfrm>
                <a:off x="1594884" y="22036"/>
                <a:ext cx="1508125" cy="14719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  <a:alpha val="36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" name="Düz Bağlayıcı 184">
                <a:extLst>
                  <a:ext uri="{FF2B5EF4-FFF2-40B4-BE49-F238E27FC236}">
                    <a16:creationId xmlns:a16="http://schemas.microsoft.com/office/drawing/2014/main" id="{B5D8344F-1AD5-462C-8FE8-A6FAAEE9F898}"/>
                  </a:ext>
                </a:extLst>
              </p:cNvPr>
              <p:cNvCxnSpPr/>
              <p:nvPr/>
            </p:nvCxnSpPr>
            <p:spPr>
              <a:xfrm rot="18900000">
                <a:off x="-607" y="681256"/>
                <a:ext cx="187199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Düz Bağlayıcı 185">
                <a:extLst>
                  <a:ext uri="{FF2B5EF4-FFF2-40B4-BE49-F238E27FC236}">
                    <a16:creationId xmlns:a16="http://schemas.microsoft.com/office/drawing/2014/main" id="{A39B9CEE-8D1E-4496-ADF7-5C8D39AF9763}"/>
                  </a:ext>
                </a:extLst>
              </p:cNvPr>
              <p:cNvCxnSpPr/>
              <p:nvPr/>
            </p:nvCxnSpPr>
            <p:spPr>
              <a:xfrm rot="18900000">
                <a:off x="1521063" y="670238"/>
                <a:ext cx="18720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Düz Bağlayıcı 186">
                <a:extLst>
                  <a:ext uri="{FF2B5EF4-FFF2-40B4-BE49-F238E27FC236}">
                    <a16:creationId xmlns:a16="http://schemas.microsoft.com/office/drawing/2014/main" id="{62D85AC9-6DF0-44E4-8FCF-0BDB41D6DF18}"/>
                  </a:ext>
                </a:extLst>
              </p:cNvPr>
              <p:cNvCxnSpPr/>
              <p:nvPr/>
            </p:nvCxnSpPr>
            <p:spPr>
              <a:xfrm rot="18900000">
                <a:off x="1509823" y="2148162"/>
                <a:ext cx="18720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" name="Text Box 90">
              <a:extLst>
                <a:ext uri="{FF2B5EF4-FFF2-40B4-BE49-F238E27FC236}">
                  <a16:creationId xmlns:a16="http://schemas.microsoft.com/office/drawing/2014/main" id="{73420845-AFD6-4B2A-BD17-63D76513F726}"/>
                </a:ext>
              </a:extLst>
            </p:cNvPr>
            <p:cNvSpPr txBox="1"/>
            <p:nvPr/>
          </p:nvSpPr>
          <p:spPr>
            <a:xfrm>
              <a:off x="669800" y="107849"/>
              <a:ext cx="597956" cy="30558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Flame</a:t>
              </a:r>
              <a:endParaRPr kumimoji="0" lang="en-IN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endParaRPr>
            </a:p>
          </p:txBody>
        </p:sp>
        <p:cxnSp>
          <p:nvCxnSpPr>
            <p:cNvPr id="11" name="Düz Ok Bağlayıcısı 188">
              <a:extLst>
                <a:ext uri="{FF2B5EF4-FFF2-40B4-BE49-F238E27FC236}">
                  <a16:creationId xmlns:a16="http://schemas.microsoft.com/office/drawing/2014/main" id="{1F11A1E7-7F51-481C-BC5F-4660601128E8}"/>
                </a:ext>
              </a:extLst>
            </p:cNvPr>
            <p:cNvCxnSpPr/>
            <p:nvPr/>
          </p:nvCxnSpPr>
          <p:spPr>
            <a:xfrm>
              <a:off x="946298" y="393405"/>
              <a:ext cx="414670" cy="52065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8" name="Text Box 88">
            <a:extLst>
              <a:ext uri="{FF2B5EF4-FFF2-40B4-BE49-F238E27FC236}">
                <a16:creationId xmlns:a16="http://schemas.microsoft.com/office/drawing/2014/main" id="{BCF19469-5E3E-42EF-95C4-59852CF93469}"/>
              </a:ext>
            </a:extLst>
          </p:cNvPr>
          <p:cNvSpPr txBox="1"/>
          <p:nvPr/>
        </p:nvSpPr>
        <p:spPr>
          <a:xfrm>
            <a:off x="8128401" y="1539591"/>
            <a:ext cx="908685" cy="6165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Partially </a:t>
            </a: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non-reflecting </a:t>
            </a: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boundaries</a:t>
            </a: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+mn-cs"/>
            </a:endParaRPr>
          </a:p>
        </p:txBody>
      </p:sp>
      <p:cxnSp>
        <p:nvCxnSpPr>
          <p:cNvPr id="19" name="Düz Ok Bağlayıcısı 191">
            <a:extLst>
              <a:ext uri="{FF2B5EF4-FFF2-40B4-BE49-F238E27FC236}">
                <a16:creationId xmlns:a16="http://schemas.microsoft.com/office/drawing/2014/main" id="{A7DE501F-945E-471F-BEA9-FF83A2329BA9}"/>
              </a:ext>
            </a:extLst>
          </p:cNvPr>
          <p:cNvCxnSpPr/>
          <p:nvPr/>
        </p:nvCxnSpPr>
        <p:spPr>
          <a:xfrm>
            <a:off x="10919330" y="954754"/>
            <a:ext cx="0" cy="819488"/>
          </a:xfrm>
          <a:prstGeom prst="straightConnector1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20" name="Düz Bağlayıcı 192">
            <a:extLst>
              <a:ext uri="{FF2B5EF4-FFF2-40B4-BE49-F238E27FC236}">
                <a16:creationId xmlns:a16="http://schemas.microsoft.com/office/drawing/2014/main" id="{267BFEB2-A139-41C9-920A-7660065A82A2}"/>
              </a:ext>
            </a:extLst>
          </p:cNvPr>
          <p:cNvCxnSpPr/>
          <p:nvPr/>
        </p:nvCxnSpPr>
        <p:spPr>
          <a:xfrm>
            <a:off x="8486659" y="945567"/>
            <a:ext cx="2440616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1" name="Düz Bağlayıcı 193">
            <a:extLst>
              <a:ext uri="{FF2B5EF4-FFF2-40B4-BE49-F238E27FC236}">
                <a16:creationId xmlns:a16="http://schemas.microsoft.com/office/drawing/2014/main" id="{DBC6C024-B0F8-433B-83D3-7A0F1726DD61}"/>
              </a:ext>
            </a:extLst>
          </p:cNvPr>
          <p:cNvCxnSpPr/>
          <p:nvPr/>
        </p:nvCxnSpPr>
        <p:spPr>
          <a:xfrm>
            <a:off x="8487830" y="945567"/>
            <a:ext cx="0" cy="624557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2" name="Düz Bağlayıcı 194">
            <a:extLst>
              <a:ext uri="{FF2B5EF4-FFF2-40B4-BE49-F238E27FC236}">
                <a16:creationId xmlns:a16="http://schemas.microsoft.com/office/drawing/2014/main" id="{081CD0EC-8812-490F-B8E8-DC8017039236}"/>
              </a:ext>
            </a:extLst>
          </p:cNvPr>
          <p:cNvCxnSpPr/>
          <p:nvPr/>
        </p:nvCxnSpPr>
        <p:spPr>
          <a:xfrm flipH="1">
            <a:off x="8486659" y="2090738"/>
            <a:ext cx="1147" cy="126465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3" name="Düz Ok Bağlayıcısı 195">
            <a:extLst>
              <a:ext uri="{FF2B5EF4-FFF2-40B4-BE49-F238E27FC236}">
                <a16:creationId xmlns:a16="http://schemas.microsoft.com/office/drawing/2014/main" id="{CB84336E-6E79-44CA-8D22-F85185E57703}"/>
              </a:ext>
            </a:extLst>
          </p:cNvPr>
          <p:cNvCxnSpPr/>
          <p:nvPr/>
        </p:nvCxnSpPr>
        <p:spPr>
          <a:xfrm flipV="1">
            <a:off x="8486659" y="3336342"/>
            <a:ext cx="965717" cy="9525"/>
          </a:xfrm>
          <a:prstGeom prst="straightConnector1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Düz Bağlayıcı 197">
            <a:extLst>
              <a:ext uri="{FF2B5EF4-FFF2-40B4-BE49-F238E27FC236}">
                <a16:creationId xmlns:a16="http://schemas.microsoft.com/office/drawing/2014/main" id="{98524BF8-D11E-43B9-8EF5-9461E2B98EA4}"/>
              </a:ext>
            </a:extLst>
          </p:cNvPr>
          <p:cNvCxnSpPr/>
          <p:nvPr/>
        </p:nvCxnSpPr>
        <p:spPr>
          <a:xfrm>
            <a:off x="8987994" y="1267254"/>
            <a:ext cx="0" cy="1742689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5" name="Düz Ok Bağlayıcısı 198">
            <a:extLst>
              <a:ext uri="{FF2B5EF4-FFF2-40B4-BE49-F238E27FC236}">
                <a16:creationId xmlns:a16="http://schemas.microsoft.com/office/drawing/2014/main" id="{05DFA28C-F49C-45F3-BF61-496B4919FE61}"/>
              </a:ext>
            </a:extLst>
          </p:cNvPr>
          <p:cNvCxnSpPr/>
          <p:nvPr/>
        </p:nvCxnSpPr>
        <p:spPr>
          <a:xfrm>
            <a:off x="8987994" y="3013562"/>
            <a:ext cx="549635" cy="0"/>
          </a:xfrm>
          <a:prstGeom prst="straightConnector1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26" name="Düz Bağlayıcı 199">
            <a:extLst>
              <a:ext uri="{FF2B5EF4-FFF2-40B4-BE49-F238E27FC236}">
                <a16:creationId xmlns:a16="http://schemas.microsoft.com/office/drawing/2014/main" id="{1E3382DB-76AE-4C2B-A0C6-B7C5538B4976}"/>
              </a:ext>
            </a:extLst>
          </p:cNvPr>
          <p:cNvCxnSpPr/>
          <p:nvPr/>
        </p:nvCxnSpPr>
        <p:spPr>
          <a:xfrm>
            <a:off x="8987994" y="1267254"/>
            <a:ext cx="610154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7" name="Text Box 87">
            <a:extLst>
              <a:ext uri="{FF2B5EF4-FFF2-40B4-BE49-F238E27FC236}">
                <a16:creationId xmlns:a16="http://schemas.microsoft.com/office/drawing/2014/main" id="{3630C384-B523-48CE-AB85-08E4EAA7C2C0}"/>
              </a:ext>
            </a:extLst>
          </p:cNvPr>
          <p:cNvSpPr txBox="1"/>
          <p:nvPr/>
        </p:nvSpPr>
        <p:spPr>
          <a:xfrm>
            <a:off x="9557748" y="1131928"/>
            <a:ext cx="612775" cy="24828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Periodic</a:t>
            </a:r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+mn-cs"/>
            </a:endParaRPr>
          </a:p>
        </p:txBody>
      </p:sp>
      <p:cxnSp>
        <p:nvCxnSpPr>
          <p:cNvPr id="28" name="Düz Bağlayıcı 201">
            <a:extLst>
              <a:ext uri="{FF2B5EF4-FFF2-40B4-BE49-F238E27FC236}">
                <a16:creationId xmlns:a16="http://schemas.microsoft.com/office/drawing/2014/main" id="{791927C0-87CE-476B-A58E-3475A623D5A5}"/>
              </a:ext>
            </a:extLst>
          </p:cNvPr>
          <p:cNvCxnSpPr/>
          <p:nvPr/>
        </p:nvCxnSpPr>
        <p:spPr>
          <a:xfrm>
            <a:off x="10141328" y="1267254"/>
            <a:ext cx="1677924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9" name="Düz Bağlayıcı 202">
            <a:extLst>
              <a:ext uri="{FF2B5EF4-FFF2-40B4-BE49-F238E27FC236}">
                <a16:creationId xmlns:a16="http://schemas.microsoft.com/office/drawing/2014/main" id="{53EC7617-08C2-4FD4-9EFA-06F3B47444AC}"/>
              </a:ext>
            </a:extLst>
          </p:cNvPr>
          <p:cNvCxnSpPr/>
          <p:nvPr/>
        </p:nvCxnSpPr>
        <p:spPr>
          <a:xfrm>
            <a:off x="11817265" y="1267254"/>
            <a:ext cx="1987" cy="1264429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30" name="Düz Ok Bağlayıcısı 203">
            <a:extLst>
              <a:ext uri="{FF2B5EF4-FFF2-40B4-BE49-F238E27FC236}">
                <a16:creationId xmlns:a16="http://schemas.microsoft.com/office/drawing/2014/main" id="{2D8139D7-D491-44CB-BA83-0A15FD6BA136}"/>
              </a:ext>
            </a:extLst>
          </p:cNvPr>
          <p:cNvCxnSpPr/>
          <p:nvPr/>
        </p:nvCxnSpPr>
        <p:spPr>
          <a:xfrm flipH="1">
            <a:off x="11357377" y="2531909"/>
            <a:ext cx="461875" cy="0"/>
          </a:xfrm>
          <a:prstGeom prst="straightConnector1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Düz Ok Bağlayıcısı 205">
            <a:extLst>
              <a:ext uri="{FF2B5EF4-FFF2-40B4-BE49-F238E27FC236}">
                <a16:creationId xmlns:a16="http://schemas.microsoft.com/office/drawing/2014/main" id="{077684D9-0065-418A-83FB-6CD58260C6FD}"/>
              </a:ext>
            </a:extLst>
          </p:cNvPr>
          <p:cNvCxnSpPr/>
          <p:nvPr/>
        </p:nvCxnSpPr>
        <p:spPr>
          <a:xfrm>
            <a:off x="10501744" y="1414312"/>
            <a:ext cx="0" cy="622389"/>
          </a:xfrm>
          <a:prstGeom prst="straightConnector1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Düz Bağlayıcı 206">
            <a:extLst>
              <a:ext uri="{FF2B5EF4-FFF2-40B4-BE49-F238E27FC236}">
                <a16:creationId xmlns:a16="http://schemas.microsoft.com/office/drawing/2014/main" id="{1C568275-5BB8-4DD7-A929-44312A8419E9}"/>
              </a:ext>
            </a:extLst>
          </p:cNvPr>
          <p:cNvCxnSpPr/>
          <p:nvPr/>
        </p:nvCxnSpPr>
        <p:spPr>
          <a:xfrm>
            <a:off x="10501744" y="1414312"/>
            <a:ext cx="1159294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33" name="Düz Bağlayıcı 207">
            <a:extLst>
              <a:ext uri="{FF2B5EF4-FFF2-40B4-BE49-F238E27FC236}">
                <a16:creationId xmlns:a16="http://schemas.microsoft.com/office/drawing/2014/main" id="{FFD87235-7C5A-4444-A089-84B7B33D5772}"/>
              </a:ext>
            </a:extLst>
          </p:cNvPr>
          <p:cNvCxnSpPr/>
          <p:nvPr/>
        </p:nvCxnSpPr>
        <p:spPr>
          <a:xfrm>
            <a:off x="11664088" y="1423503"/>
            <a:ext cx="0" cy="1742689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34" name="Düz Ok Bağlayıcısı 208">
            <a:extLst>
              <a:ext uri="{FF2B5EF4-FFF2-40B4-BE49-F238E27FC236}">
                <a16:creationId xmlns:a16="http://schemas.microsoft.com/office/drawing/2014/main" id="{60A162A4-FB41-432E-AAC5-7C7BFECE4E34}"/>
              </a:ext>
            </a:extLst>
          </p:cNvPr>
          <p:cNvCxnSpPr/>
          <p:nvPr/>
        </p:nvCxnSpPr>
        <p:spPr>
          <a:xfrm flipV="1">
            <a:off x="10501744" y="3473117"/>
            <a:ext cx="0" cy="621918"/>
          </a:xfrm>
          <a:prstGeom prst="straightConnector1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35" name="Düz Bağlayıcı 209">
            <a:extLst>
              <a:ext uri="{FF2B5EF4-FFF2-40B4-BE49-F238E27FC236}">
                <a16:creationId xmlns:a16="http://schemas.microsoft.com/office/drawing/2014/main" id="{FD7C7551-9F0D-47BB-9E77-D136C17469FB}"/>
              </a:ext>
            </a:extLst>
          </p:cNvPr>
          <p:cNvCxnSpPr/>
          <p:nvPr/>
        </p:nvCxnSpPr>
        <p:spPr>
          <a:xfrm flipV="1">
            <a:off x="10501744" y="4088921"/>
            <a:ext cx="1159294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6" name="Text Box 87">
            <a:extLst>
              <a:ext uri="{FF2B5EF4-FFF2-40B4-BE49-F238E27FC236}">
                <a16:creationId xmlns:a16="http://schemas.microsoft.com/office/drawing/2014/main" id="{9A941068-DF52-4664-ABDA-2ADA1156DAA2}"/>
              </a:ext>
            </a:extLst>
          </p:cNvPr>
          <p:cNvSpPr txBox="1"/>
          <p:nvPr/>
        </p:nvSpPr>
        <p:spPr>
          <a:xfrm>
            <a:off x="11429132" y="3178304"/>
            <a:ext cx="612775" cy="2946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Periodic</a:t>
            </a:r>
            <a:endParaRPr kumimoji="0" lang="en-IN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Düz Bağlayıcı 211">
            <a:extLst>
              <a:ext uri="{FF2B5EF4-FFF2-40B4-BE49-F238E27FC236}">
                <a16:creationId xmlns:a16="http://schemas.microsoft.com/office/drawing/2014/main" id="{6B2F3033-76DA-4238-9B46-0D0114B357B5}"/>
              </a:ext>
            </a:extLst>
          </p:cNvPr>
          <p:cNvCxnSpPr/>
          <p:nvPr/>
        </p:nvCxnSpPr>
        <p:spPr>
          <a:xfrm>
            <a:off x="11655078" y="3372015"/>
            <a:ext cx="0" cy="715747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38" name="Grup 249">
            <a:extLst>
              <a:ext uri="{FF2B5EF4-FFF2-40B4-BE49-F238E27FC236}">
                <a16:creationId xmlns:a16="http://schemas.microsoft.com/office/drawing/2014/main" id="{DFB07153-5DD4-4D7D-B633-2C3017C72A40}"/>
              </a:ext>
            </a:extLst>
          </p:cNvPr>
          <p:cNvGrpSpPr/>
          <p:nvPr/>
        </p:nvGrpSpPr>
        <p:grpSpPr>
          <a:xfrm>
            <a:off x="8589220" y="4019794"/>
            <a:ext cx="616992" cy="590678"/>
            <a:chOff x="0" y="0"/>
            <a:chExt cx="616992" cy="590703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69CE8E8-5C62-405B-AFD2-E3CBAE7E403B}"/>
                </a:ext>
              </a:extLst>
            </p:cNvPr>
            <p:cNvCxnSpPr/>
            <p:nvPr/>
          </p:nvCxnSpPr>
          <p:spPr>
            <a:xfrm flipV="1">
              <a:off x="193853" y="160935"/>
              <a:ext cx="0" cy="28765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46F7F0-DB40-4508-BF63-D3752160CE08}"/>
                </a:ext>
              </a:extLst>
            </p:cNvPr>
            <p:cNvCxnSpPr/>
            <p:nvPr/>
          </p:nvCxnSpPr>
          <p:spPr>
            <a:xfrm rot="2700000" flipV="1">
              <a:off x="327448" y="155541"/>
              <a:ext cx="8255" cy="35941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1" name="Text Box 83">
              <a:extLst>
                <a:ext uri="{FF2B5EF4-FFF2-40B4-BE49-F238E27FC236}">
                  <a16:creationId xmlns:a16="http://schemas.microsoft.com/office/drawing/2014/main" id="{996B9B45-0AF1-4D55-8C12-DC2AE44108E0}"/>
                </a:ext>
              </a:extLst>
            </p:cNvPr>
            <p:cNvSpPr txBox="1"/>
            <p:nvPr/>
          </p:nvSpPr>
          <p:spPr>
            <a:xfrm>
              <a:off x="416967" y="362103"/>
              <a:ext cx="200025" cy="2286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z</a:t>
              </a:r>
              <a:endParaRPr kumimoji="0" lang="en-IN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endParaRPr>
            </a:p>
          </p:txBody>
        </p:sp>
        <p:sp>
          <p:nvSpPr>
            <p:cNvPr id="42" name="Text Box 84">
              <a:extLst>
                <a:ext uri="{FF2B5EF4-FFF2-40B4-BE49-F238E27FC236}">
                  <a16:creationId xmlns:a16="http://schemas.microsoft.com/office/drawing/2014/main" id="{BA81F0E0-AE58-4D8E-9EE5-FDFBF3A8565C}"/>
                </a:ext>
              </a:extLst>
            </p:cNvPr>
            <p:cNvSpPr txBox="1"/>
            <p:nvPr/>
          </p:nvSpPr>
          <p:spPr>
            <a:xfrm>
              <a:off x="397126" y="102413"/>
              <a:ext cx="200025" cy="2286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x</a:t>
              </a:r>
              <a:endParaRPr kumimoji="0" lang="en-IN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endParaRPr>
            </a:p>
          </p:txBody>
        </p:sp>
        <p:sp>
          <p:nvSpPr>
            <p:cNvPr id="43" name="Text Box 85">
              <a:extLst>
                <a:ext uri="{FF2B5EF4-FFF2-40B4-BE49-F238E27FC236}">
                  <a16:creationId xmlns:a16="http://schemas.microsoft.com/office/drawing/2014/main" id="{8B39F7D9-5CD8-493C-980E-2D2437CF524D}"/>
                </a:ext>
              </a:extLst>
            </p:cNvPr>
            <p:cNvSpPr txBox="1"/>
            <p:nvPr/>
          </p:nvSpPr>
          <p:spPr>
            <a:xfrm>
              <a:off x="0" y="0"/>
              <a:ext cx="200025" cy="2286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y</a:t>
              </a:r>
              <a:endParaRPr kumimoji="0" lang="en-IN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endParaRPr>
            </a:p>
          </p:txBody>
        </p:sp>
        <p:cxnSp>
          <p:nvCxnSpPr>
            <p:cNvPr id="44" name="Düz Ok Bağlayıcısı 248">
              <a:extLst>
                <a:ext uri="{FF2B5EF4-FFF2-40B4-BE49-F238E27FC236}">
                  <a16:creationId xmlns:a16="http://schemas.microsoft.com/office/drawing/2014/main" id="{AAE7A0F4-E2FC-4E34-AB97-BFB81D7FB01E}"/>
                </a:ext>
              </a:extLst>
            </p:cNvPr>
            <p:cNvCxnSpPr/>
            <p:nvPr/>
          </p:nvCxnSpPr>
          <p:spPr>
            <a:xfrm>
              <a:off x="193853" y="453543"/>
              <a:ext cx="28800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EB0934F-9531-4ECE-82C1-EFCB3D703774}"/>
              </a:ext>
            </a:extLst>
          </p:cNvPr>
          <p:cNvSpPr/>
          <p:nvPr/>
        </p:nvSpPr>
        <p:spPr>
          <a:xfrm>
            <a:off x="9767971" y="2128573"/>
            <a:ext cx="1410335" cy="1134110"/>
          </a:xfrm>
          <a:custGeom>
            <a:avLst/>
            <a:gdLst>
              <a:gd name="connsiteX0" fmla="*/ 0 w 1410503"/>
              <a:gd name="connsiteY0" fmla="*/ 0 h 1134680"/>
              <a:gd name="connsiteX1" fmla="*/ 0 w 1410503"/>
              <a:gd name="connsiteY1" fmla="*/ 0 h 1134680"/>
              <a:gd name="connsiteX2" fmla="*/ 19050 w 1410503"/>
              <a:gd name="connsiteY2" fmla="*/ 95250 h 1134680"/>
              <a:gd name="connsiteX3" fmla="*/ 38100 w 1410503"/>
              <a:gd name="connsiteY3" fmla="*/ 152400 h 1134680"/>
              <a:gd name="connsiteX4" fmla="*/ 47625 w 1410503"/>
              <a:gd name="connsiteY4" fmla="*/ 266700 h 1134680"/>
              <a:gd name="connsiteX5" fmla="*/ 57150 w 1410503"/>
              <a:gd name="connsiteY5" fmla="*/ 333375 h 1134680"/>
              <a:gd name="connsiteX6" fmla="*/ 47625 w 1410503"/>
              <a:gd name="connsiteY6" fmla="*/ 857250 h 1134680"/>
              <a:gd name="connsiteX7" fmla="*/ 57150 w 1410503"/>
              <a:gd name="connsiteY7" fmla="*/ 1009650 h 1134680"/>
              <a:gd name="connsiteX8" fmla="*/ 66675 w 1410503"/>
              <a:gd name="connsiteY8" fmla="*/ 1047750 h 1134680"/>
              <a:gd name="connsiteX9" fmla="*/ 123825 w 1410503"/>
              <a:gd name="connsiteY9" fmla="*/ 1066800 h 1134680"/>
              <a:gd name="connsiteX10" fmla="*/ 180975 w 1410503"/>
              <a:gd name="connsiteY10" fmla="*/ 1104900 h 1134680"/>
              <a:gd name="connsiteX11" fmla="*/ 209550 w 1410503"/>
              <a:gd name="connsiteY11" fmla="*/ 1123950 h 1134680"/>
              <a:gd name="connsiteX12" fmla="*/ 238125 w 1410503"/>
              <a:gd name="connsiteY12" fmla="*/ 1133475 h 1134680"/>
              <a:gd name="connsiteX13" fmla="*/ 285750 w 1410503"/>
              <a:gd name="connsiteY13" fmla="*/ 1123950 h 1134680"/>
              <a:gd name="connsiteX14" fmla="*/ 342900 w 1410503"/>
              <a:gd name="connsiteY14" fmla="*/ 1104900 h 1134680"/>
              <a:gd name="connsiteX15" fmla="*/ 504825 w 1410503"/>
              <a:gd name="connsiteY15" fmla="*/ 1085850 h 1134680"/>
              <a:gd name="connsiteX16" fmla="*/ 676275 w 1410503"/>
              <a:gd name="connsiteY16" fmla="*/ 1076325 h 1134680"/>
              <a:gd name="connsiteX17" fmla="*/ 942975 w 1410503"/>
              <a:gd name="connsiteY17" fmla="*/ 1085850 h 1134680"/>
              <a:gd name="connsiteX18" fmla="*/ 981075 w 1410503"/>
              <a:gd name="connsiteY18" fmla="*/ 1095375 h 1134680"/>
              <a:gd name="connsiteX19" fmla="*/ 1028700 w 1410503"/>
              <a:gd name="connsiteY19" fmla="*/ 1104900 h 1134680"/>
              <a:gd name="connsiteX20" fmla="*/ 1323975 w 1410503"/>
              <a:gd name="connsiteY20" fmla="*/ 1123950 h 1134680"/>
              <a:gd name="connsiteX21" fmla="*/ 1362075 w 1410503"/>
              <a:gd name="connsiteY21" fmla="*/ 1133475 h 1134680"/>
              <a:gd name="connsiteX22" fmla="*/ 1371600 w 1410503"/>
              <a:gd name="connsiteY22" fmla="*/ 1104900 h 1134680"/>
              <a:gd name="connsiteX23" fmla="*/ 1381125 w 1410503"/>
              <a:gd name="connsiteY23" fmla="*/ 990600 h 1134680"/>
              <a:gd name="connsiteX24" fmla="*/ 1400175 w 1410503"/>
              <a:gd name="connsiteY24" fmla="*/ 914400 h 1134680"/>
              <a:gd name="connsiteX25" fmla="*/ 1409700 w 1410503"/>
              <a:gd name="connsiteY25" fmla="*/ 876300 h 1134680"/>
              <a:gd name="connsiteX26" fmla="*/ 1390650 w 1410503"/>
              <a:gd name="connsiteY26" fmla="*/ 447675 h 1134680"/>
              <a:gd name="connsiteX27" fmla="*/ 1362075 w 1410503"/>
              <a:gd name="connsiteY27" fmla="*/ 390525 h 1134680"/>
              <a:gd name="connsiteX28" fmla="*/ 1343025 w 1410503"/>
              <a:gd name="connsiteY28" fmla="*/ 323850 h 1134680"/>
              <a:gd name="connsiteX29" fmla="*/ 1323975 w 1410503"/>
              <a:gd name="connsiteY29" fmla="*/ 266700 h 1134680"/>
              <a:gd name="connsiteX30" fmla="*/ 1314450 w 1410503"/>
              <a:gd name="connsiteY30" fmla="*/ 238125 h 1134680"/>
              <a:gd name="connsiteX31" fmla="*/ 1304925 w 1410503"/>
              <a:gd name="connsiteY31" fmla="*/ 209550 h 1134680"/>
              <a:gd name="connsiteX32" fmla="*/ 1314450 w 1410503"/>
              <a:gd name="connsiteY32" fmla="*/ 66675 h 1134680"/>
              <a:gd name="connsiteX33" fmla="*/ 1304925 w 1410503"/>
              <a:gd name="connsiteY33" fmla="*/ 38100 h 1134680"/>
              <a:gd name="connsiteX34" fmla="*/ 1276350 w 1410503"/>
              <a:gd name="connsiteY34" fmla="*/ 19050 h 1134680"/>
              <a:gd name="connsiteX35" fmla="*/ 1219200 w 1410503"/>
              <a:gd name="connsiteY35" fmla="*/ 0 h 1134680"/>
              <a:gd name="connsiteX36" fmla="*/ 1057275 w 1410503"/>
              <a:gd name="connsiteY36" fmla="*/ 19050 h 1134680"/>
              <a:gd name="connsiteX37" fmla="*/ 1009650 w 1410503"/>
              <a:gd name="connsiteY37" fmla="*/ 28575 h 1134680"/>
              <a:gd name="connsiteX38" fmla="*/ 723900 w 1410503"/>
              <a:gd name="connsiteY38" fmla="*/ 38100 h 1134680"/>
              <a:gd name="connsiteX39" fmla="*/ 66675 w 1410503"/>
              <a:gd name="connsiteY39" fmla="*/ 28575 h 1134680"/>
              <a:gd name="connsiteX40" fmla="*/ 38100 w 1410503"/>
              <a:gd name="connsiteY40" fmla="*/ 19050 h 1134680"/>
              <a:gd name="connsiteX41" fmla="*/ 0 w 1410503"/>
              <a:gd name="connsiteY41" fmla="*/ 0 h 113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10503" h="1134680">
                <a:moveTo>
                  <a:pt x="0" y="0"/>
                </a:moveTo>
                <a:lnTo>
                  <a:pt x="0" y="0"/>
                </a:lnTo>
                <a:cubicBezTo>
                  <a:pt x="6350" y="31750"/>
                  <a:pt x="11197" y="63838"/>
                  <a:pt x="19050" y="95250"/>
                </a:cubicBezTo>
                <a:cubicBezTo>
                  <a:pt x="23920" y="114731"/>
                  <a:pt x="38100" y="152400"/>
                  <a:pt x="38100" y="152400"/>
                </a:cubicBezTo>
                <a:cubicBezTo>
                  <a:pt x="41275" y="190500"/>
                  <a:pt x="43623" y="228678"/>
                  <a:pt x="47625" y="266700"/>
                </a:cubicBezTo>
                <a:cubicBezTo>
                  <a:pt x="49975" y="289027"/>
                  <a:pt x="57150" y="310924"/>
                  <a:pt x="57150" y="333375"/>
                </a:cubicBezTo>
                <a:cubicBezTo>
                  <a:pt x="57150" y="508029"/>
                  <a:pt x="50800" y="682625"/>
                  <a:pt x="47625" y="857250"/>
                </a:cubicBezTo>
                <a:cubicBezTo>
                  <a:pt x="50800" y="908050"/>
                  <a:pt x="52085" y="959003"/>
                  <a:pt x="57150" y="1009650"/>
                </a:cubicBezTo>
                <a:cubicBezTo>
                  <a:pt x="58453" y="1022676"/>
                  <a:pt x="56736" y="1039231"/>
                  <a:pt x="66675" y="1047750"/>
                </a:cubicBezTo>
                <a:cubicBezTo>
                  <a:pt x="81921" y="1060818"/>
                  <a:pt x="107117" y="1055661"/>
                  <a:pt x="123825" y="1066800"/>
                </a:cubicBezTo>
                <a:lnTo>
                  <a:pt x="180975" y="1104900"/>
                </a:lnTo>
                <a:cubicBezTo>
                  <a:pt x="190500" y="1111250"/>
                  <a:pt x="198690" y="1120330"/>
                  <a:pt x="209550" y="1123950"/>
                </a:cubicBezTo>
                <a:lnTo>
                  <a:pt x="238125" y="1133475"/>
                </a:lnTo>
                <a:cubicBezTo>
                  <a:pt x="254000" y="1130300"/>
                  <a:pt x="270131" y="1128210"/>
                  <a:pt x="285750" y="1123950"/>
                </a:cubicBezTo>
                <a:cubicBezTo>
                  <a:pt x="305123" y="1118666"/>
                  <a:pt x="322975" y="1107391"/>
                  <a:pt x="342900" y="1104900"/>
                </a:cubicBezTo>
                <a:cubicBezTo>
                  <a:pt x="375648" y="1100807"/>
                  <a:pt x="474507" y="1088096"/>
                  <a:pt x="504825" y="1085850"/>
                </a:cubicBezTo>
                <a:cubicBezTo>
                  <a:pt x="561907" y="1081622"/>
                  <a:pt x="619125" y="1079500"/>
                  <a:pt x="676275" y="1076325"/>
                </a:cubicBezTo>
                <a:cubicBezTo>
                  <a:pt x="765175" y="1079500"/>
                  <a:pt x="854192" y="1080301"/>
                  <a:pt x="942975" y="1085850"/>
                </a:cubicBezTo>
                <a:cubicBezTo>
                  <a:pt x="956040" y="1086667"/>
                  <a:pt x="968296" y="1092535"/>
                  <a:pt x="981075" y="1095375"/>
                </a:cubicBezTo>
                <a:cubicBezTo>
                  <a:pt x="996879" y="1098887"/>
                  <a:pt x="1012673" y="1102610"/>
                  <a:pt x="1028700" y="1104900"/>
                </a:cubicBezTo>
                <a:cubicBezTo>
                  <a:pt x="1133329" y="1119847"/>
                  <a:pt x="1208739" y="1118712"/>
                  <a:pt x="1323975" y="1123950"/>
                </a:cubicBezTo>
                <a:cubicBezTo>
                  <a:pt x="1336675" y="1127125"/>
                  <a:pt x="1349920" y="1138337"/>
                  <a:pt x="1362075" y="1133475"/>
                </a:cubicBezTo>
                <a:cubicBezTo>
                  <a:pt x="1371397" y="1129746"/>
                  <a:pt x="1370273" y="1114852"/>
                  <a:pt x="1371600" y="1104900"/>
                </a:cubicBezTo>
                <a:cubicBezTo>
                  <a:pt x="1376653" y="1067003"/>
                  <a:pt x="1375454" y="1028409"/>
                  <a:pt x="1381125" y="990600"/>
                </a:cubicBezTo>
                <a:cubicBezTo>
                  <a:pt x="1385009" y="964708"/>
                  <a:pt x="1393825" y="939800"/>
                  <a:pt x="1400175" y="914400"/>
                </a:cubicBezTo>
                <a:lnTo>
                  <a:pt x="1409700" y="876300"/>
                </a:lnTo>
                <a:cubicBezTo>
                  <a:pt x="1408014" y="810565"/>
                  <a:pt x="1419239" y="576325"/>
                  <a:pt x="1390650" y="447675"/>
                </a:cubicBezTo>
                <a:cubicBezTo>
                  <a:pt x="1381073" y="404581"/>
                  <a:pt x="1382626" y="431626"/>
                  <a:pt x="1362075" y="390525"/>
                </a:cubicBezTo>
                <a:cubicBezTo>
                  <a:pt x="1354072" y="374520"/>
                  <a:pt x="1347603" y="339109"/>
                  <a:pt x="1343025" y="323850"/>
                </a:cubicBezTo>
                <a:cubicBezTo>
                  <a:pt x="1337255" y="304616"/>
                  <a:pt x="1330325" y="285750"/>
                  <a:pt x="1323975" y="266700"/>
                </a:cubicBezTo>
                <a:lnTo>
                  <a:pt x="1314450" y="238125"/>
                </a:lnTo>
                <a:lnTo>
                  <a:pt x="1304925" y="209550"/>
                </a:lnTo>
                <a:cubicBezTo>
                  <a:pt x="1308100" y="161925"/>
                  <a:pt x="1314450" y="114406"/>
                  <a:pt x="1314450" y="66675"/>
                </a:cubicBezTo>
                <a:cubicBezTo>
                  <a:pt x="1314450" y="56635"/>
                  <a:pt x="1311197" y="45940"/>
                  <a:pt x="1304925" y="38100"/>
                </a:cubicBezTo>
                <a:cubicBezTo>
                  <a:pt x="1297774" y="29161"/>
                  <a:pt x="1286811" y="23699"/>
                  <a:pt x="1276350" y="19050"/>
                </a:cubicBezTo>
                <a:cubicBezTo>
                  <a:pt x="1258000" y="10895"/>
                  <a:pt x="1219200" y="0"/>
                  <a:pt x="1219200" y="0"/>
                </a:cubicBezTo>
                <a:lnTo>
                  <a:pt x="1057275" y="19050"/>
                </a:lnTo>
                <a:cubicBezTo>
                  <a:pt x="1041274" y="21512"/>
                  <a:pt x="1025813" y="27651"/>
                  <a:pt x="1009650" y="28575"/>
                </a:cubicBezTo>
                <a:cubicBezTo>
                  <a:pt x="914502" y="34012"/>
                  <a:pt x="819150" y="34925"/>
                  <a:pt x="723900" y="38100"/>
                </a:cubicBezTo>
                <a:lnTo>
                  <a:pt x="66675" y="28575"/>
                </a:lnTo>
                <a:cubicBezTo>
                  <a:pt x="56639" y="28296"/>
                  <a:pt x="48004" y="20701"/>
                  <a:pt x="38100" y="19050"/>
                </a:cubicBezTo>
                <a:cubicBezTo>
                  <a:pt x="28705" y="17484"/>
                  <a:pt x="6350" y="3175"/>
                  <a:pt x="0" y="0"/>
                </a:cubicBezTo>
                <a:close/>
              </a:path>
            </a:pathLst>
          </a:custGeom>
          <a:solidFill>
            <a:srgbClr val="FFC000">
              <a:alpha val="56000"/>
            </a:srgbClr>
          </a:solidFill>
          <a:ln w="12700" cap="flat" cmpd="sng" algn="ctr">
            <a:solidFill>
              <a:srgbClr val="DC930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4A2A1DD5-D21E-4F49-972A-45B0CE1343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2686303"/>
                  </p:ext>
                </p:extLst>
              </p:nvPr>
            </p:nvGraphicFramePr>
            <p:xfrm>
              <a:off x="6920570" y="4638466"/>
              <a:ext cx="5110108" cy="1788006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537980">
                      <a:extLst>
                        <a:ext uri="{9D8B030D-6E8A-4147-A177-3AD203B41FA5}">
                          <a16:colId xmlns:a16="http://schemas.microsoft.com/office/drawing/2014/main" val="1551775369"/>
                        </a:ext>
                      </a:extLst>
                    </a:gridCol>
                    <a:gridCol w="685150">
                      <a:extLst>
                        <a:ext uri="{9D8B030D-6E8A-4147-A177-3AD203B41FA5}">
                          <a16:colId xmlns:a16="http://schemas.microsoft.com/office/drawing/2014/main" val="1227857887"/>
                        </a:ext>
                      </a:extLst>
                    </a:gridCol>
                    <a:gridCol w="400669">
                      <a:extLst>
                        <a:ext uri="{9D8B030D-6E8A-4147-A177-3AD203B41FA5}">
                          <a16:colId xmlns:a16="http://schemas.microsoft.com/office/drawing/2014/main" val="3784478039"/>
                        </a:ext>
                      </a:extLst>
                    </a:gridCol>
                    <a:gridCol w="690784">
                      <a:extLst>
                        <a:ext uri="{9D8B030D-6E8A-4147-A177-3AD203B41FA5}">
                          <a16:colId xmlns:a16="http://schemas.microsoft.com/office/drawing/2014/main" val="4191544493"/>
                        </a:ext>
                      </a:extLst>
                    </a:gridCol>
                    <a:gridCol w="1475220">
                      <a:extLst>
                        <a:ext uri="{9D8B030D-6E8A-4147-A177-3AD203B41FA5}">
                          <a16:colId xmlns:a16="http://schemas.microsoft.com/office/drawing/2014/main" val="10910912"/>
                        </a:ext>
                      </a:extLst>
                    </a:gridCol>
                    <a:gridCol w="1320305">
                      <a:extLst>
                        <a:ext uri="{9D8B030D-6E8A-4147-A177-3AD203B41FA5}">
                          <a16:colId xmlns:a16="http://schemas.microsoft.com/office/drawing/2014/main" val="2117155977"/>
                        </a:ext>
                      </a:extLst>
                    </a:gridCol>
                  </a:tblGrid>
                  <a:tr h="4776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GB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GB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N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𝐥</m:t>
                                    </m:r>
                                  </m:e>
                                  <m:sub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sub>
                                </m:sSub>
                                <m:r>
                                  <a:rPr lang="en-GB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IN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𝛅</m:t>
                                    </m:r>
                                  </m:e>
                                  <m:sub>
                                    <m:r>
                                      <a:rPr lang="en-GB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𝐃𝐚</m:t>
                                </m:r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𝐊𝐚</m:t>
                                </m:r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𝑫𝒐𝒎𝒂𝒊𝒏</m:t>
                                </m:r>
                                <m:r>
                                  <a:rPr lang="en-IN" sz="1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IN" sz="1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𝒔𝒊𝒛𝒆</m:t>
                                </m:r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𝑮𝒓𝒊𝒅</m:t>
                                </m:r>
                                <m:r>
                                  <a:rPr lang="en-IN" sz="1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IN" sz="1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𝒔𝒊𝒛𝒆</m:t>
                                </m:r>
                              </m:oMath>
                            </m:oMathPara>
                          </a14:m>
                          <a:endParaRPr lang="en-IN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63112669"/>
                      </a:ext>
                    </a:extLst>
                  </a:tr>
                  <a:tr h="3352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𝟑𝟓</m:t>
                                        </m:r>
                                        <m:r>
                                          <a:rPr lang="en-GB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𝜹</m:t>
                                            </m:r>
                                          </m:e>
                                          <m:sub>
                                            <m:r>
                                              <a:rPr lang="en-GB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𝒁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𝟒𝟎𝟎</m:t>
                                </m:r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𝟐𝟎𝟎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80374193"/>
                      </a:ext>
                    </a:extLst>
                  </a:tr>
                  <a:tr h="3322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𝟒𝟓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𝟑𝟓</m:t>
                                        </m:r>
                                        <m:r>
                                          <a:rPr lang="en-GB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𝜹</m:t>
                                            </m:r>
                                          </m:e>
                                          <m:sub>
                                            <m:r>
                                              <a:rPr lang="en-GB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𝒁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𝟒𝟎𝟎</m:t>
                                </m:r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𝟐𝟎𝟎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82273403"/>
                      </a:ext>
                    </a:extLst>
                  </a:tr>
                  <a:tr h="3235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𝟖𝟔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𝟑𝟓</m:t>
                                        </m:r>
                                        <m:r>
                                          <a:rPr lang="en-GB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𝜹</m:t>
                                            </m:r>
                                          </m:e>
                                          <m:sub>
                                            <m:r>
                                              <a:rPr lang="en-GB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𝒁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𝟒𝟎𝟎</m:t>
                                </m:r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𝟐𝟎𝟎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49154836"/>
                      </a:ext>
                    </a:extLst>
                  </a:tr>
                  <a:tr h="3193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𝟏𝟖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IN" sz="11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𝟐𝟔</m:t>
                                </m:r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sub>
                                </m:sSub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𝟑𝟓</m:t>
                                        </m:r>
                                        <m:r>
                                          <a:rPr lang="en-GB" sz="11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𝜹</m:t>
                                            </m:r>
                                          </m:e>
                                          <m:sub>
                                            <m:r>
                                              <a:rPr lang="en-GB" sz="1100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𝒁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𝟒𝟎𝟎</m:t>
                                </m:r>
                                <m:r>
                                  <a:rPr lang="en-GB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IN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𝟐𝟎𝟎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01961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4A2A1DD5-D21E-4F49-972A-45B0CE1343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2686303"/>
                  </p:ext>
                </p:extLst>
              </p:nvPr>
            </p:nvGraphicFramePr>
            <p:xfrm>
              <a:off x="6920570" y="4638466"/>
              <a:ext cx="5110108" cy="1788006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537980">
                      <a:extLst>
                        <a:ext uri="{9D8B030D-6E8A-4147-A177-3AD203B41FA5}">
                          <a16:colId xmlns:a16="http://schemas.microsoft.com/office/drawing/2014/main" val="1551775369"/>
                        </a:ext>
                      </a:extLst>
                    </a:gridCol>
                    <a:gridCol w="685150">
                      <a:extLst>
                        <a:ext uri="{9D8B030D-6E8A-4147-A177-3AD203B41FA5}">
                          <a16:colId xmlns:a16="http://schemas.microsoft.com/office/drawing/2014/main" val="1227857887"/>
                        </a:ext>
                      </a:extLst>
                    </a:gridCol>
                    <a:gridCol w="400669">
                      <a:extLst>
                        <a:ext uri="{9D8B030D-6E8A-4147-A177-3AD203B41FA5}">
                          <a16:colId xmlns:a16="http://schemas.microsoft.com/office/drawing/2014/main" val="3784478039"/>
                        </a:ext>
                      </a:extLst>
                    </a:gridCol>
                    <a:gridCol w="690784">
                      <a:extLst>
                        <a:ext uri="{9D8B030D-6E8A-4147-A177-3AD203B41FA5}">
                          <a16:colId xmlns:a16="http://schemas.microsoft.com/office/drawing/2014/main" val="4191544493"/>
                        </a:ext>
                      </a:extLst>
                    </a:gridCol>
                    <a:gridCol w="1475220">
                      <a:extLst>
                        <a:ext uri="{9D8B030D-6E8A-4147-A177-3AD203B41FA5}">
                          <a16:colId xmlns:a16="http://schemas.microsoft.com/office/drawing/2014/main" val="10910912"/>
                        </a:ext>
                      </a:extLst>
                    </a:gridCol>
                    <a:gridCol w="1320305">
                      <a:extLst>
                        <a:ext uri="{9D8B030D-6E8A-4147-A177-3AD203B41FA5}">
                          <a16:colId xmlns:a16="http://schemas.microsoft.com/office/drawing/2014/main" val="2117155977"/>
                        </a:ext>
                      </a:extLst>
                    </a:gridCol>
                  </a:tblGrid>
                  <a:tr h="4776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36" r="-854545" b="-274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8761" r="-565487" b="-274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6061" r="-868182" b="-274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7168" r="-407080" b="-274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7438" r="-90083" b="-274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7097" r="-461" b="-274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3112669"/>
                      </a:ext>
                    </a:extLst>
                  </a:tr>
                  <a:tr h="335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36" t="-143636" r="-854545" b="-2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8761" t="-143636" r="-565487" b="-2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6061" t="-143636" r="-868182" b="-2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7168" t="-143636" r="-407080" b="-2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7438" t="-143636" r="-90083" b="-2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7097" t="-143636" r="-461" b="-29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0374193"/>
                      </a:ext>
                    </a:extLst>
                  </a:tr>
                  <a:tr h="3322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36" t="-243636" r="-854545" b="-1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8761" t="-243636" r="-565487" b="-1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6061" t="-243636" r="-868182" b="-1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7168" t="-243636" r="-407080" b="-1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7438" t="-243636" r="-90083" b="-1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7097" t="-243636" r="-461" b="-19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273403"/>
                      </a:ext>
                    </a:extLst>
                  </a:tr>
                  <a:tr h="3235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36" t="-356604" r="-854545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8761" t="-356604" r="-565487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6061" t="-356604" r="-868182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7168" t="-356604" r="-407080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7438" t="-356604" r="-90083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7097" t="-356604" r="-461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9154836"/>
                      </a:ext>
                    </a:extLst>
                  </a:tr>
                  <a:tr h="3193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136" t="-456604" r="-854545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8761" t="-456604" r="-565487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6061" t="-456604" r="-868182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7168" t="-456604" r="-407080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7438" t="-456604" r="-90083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7097" t="-456604" r="-461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9613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Footer Placeholder 211">
            <a:extLst>
              <a:ext uri="{FF2B5EF4-FFF2-40B4-BE49-F238E27FC236}">
                <a16:creationId xmlns:a16="http://schemas.microsoft.com/office/drawing/2014/main" id="{3C486CA8-E40C-4DB8-BB48-8B8A1B0D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72411"/>
            <a:ext cx="6703341" cy="404614"/>
          </a:xfrm>
        </p:spPr>
        <p:txBody>
          <a:bodyPr/>
          <a:lstStyle/>
          <a:p>
            <a:pPr algn="l"/>
            <a:r>
              <a:rPr lang="en-GB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T.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Poinsot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S.K.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Lele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Comp. Phys., 101, 104-129, 1992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S. Rogallo, NASA </a:t>
            </a:r>
            <a:r>
              <a:rPr lang="en-I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Technicla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Memorandum 81315, NASA AMES Research Centre, California, 1981.</a:t>
            </a:r>
          </a:p>
          <a:p>
            <a:pPr algn="l"/>
            <a:r>
              <a:rPr lang="en-IN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K. Batchelor and A. Townsend, Proc. Roy. Soc. A, Volume 194, Issue 1039, London, 1948.</a:t>
            </a:r>
            <a:endParaRPr lang="en-IN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14399"/>
                <a:ext cx="12191998" cy="5654179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Single-step Arrhenius type irreversible chemical reaction is considered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value of parameters: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I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Unity Lewis number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I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Prandtl number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𝑃𝑟</m:t>
                    </m:r>
                  </m:oMath>
                </a14:m>
                <a:r>
                  <a:rPr lang="en-I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0.7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I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Zel’dovich</a:t>
                </a:r>
                <a:r>
                  <a:rPr lang="en-I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I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6.0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I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 release parameter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𝑎𝑑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4.5 (methane flames preheated to 415K)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3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IN" sz="3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GB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3.0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3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IN" sz="3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GB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3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IN" sz="3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GB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initial eddy turnover time (comparable to several previous studies)</a:t>
                </a:r>
                <a:endParaRPr lang="en-IN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B7F8-4CFC-4E80-8A5F-2B677D78B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14399"/>
                <a:ext cx="12191998" cy="5654179"/>
              </a:xfrm>
              <a:blipFill>
                <a:blip r:embed="rId2"/>
                <a:stretch>
                  <a:fillRect l="-900" r="-7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DFAA5A7-5443-42EB-88DB-6354633F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121"/>
          </a:xfrm>
          <a:solidFill>
            <a:srgbClr val="003173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Implementation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7F8-4CFC-4E80-8A5F-2B677D78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4399"/>
            <a:ext cx="4089483" cy="56541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Flame wrinkling 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Flame brush thickness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Flame wrinkling 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Flame brush thickness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previous findings of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Veynante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Poinsot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AA5A7-5443-42EB-88DB-6354633FF6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822121"/>
              </a:xfrm>
              <a:solidFill>
                <a:srgbClr val="003173"/>
              </a:solidFill>
            </p:spPr>
            <p:txBody>
              <a:bodyPr>
                <a:normAutofit/>
              </a:bodyPr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Results: Isosurfaces of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I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AA5A7-5443-42EB-88DB-6354633FF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822121"/>
              </a:xfrm>
              <a:blipFill>
                <a:blip r:embed="rId2"/>
                <a:stretch>
                  <a:fillRect l="-1250" b="-5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C005769-DD4A-4928-A67F-1CB5796FEEC0}"/>
              </a:ext>
            </a:extLst>
          </p:cNvPr>
          <p:cNvSpPr/>
          <p:nvPr/>
        </p:nvSpPr>
        <p:spPr>
          <a:xfrm>
            <a:off x="0" y="6568579"/>
            <a:ext cx="12191998" cy="28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D238E-B210-470A-80BA-0EB4F7C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569074"/>
            <a:ext cx="2743200" cy="279838"/>
          </a:xfrm>
        </p:spPr>
        <p:txBody>
          <a:bodyPr/>
          <a:lstStyle/>
          <a:p>
            <a:fld id="{B4473F43-AE59-4F14-8F12-82AAB8902308}" type="slidenum">
              <a:rPr lang="en-IN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17BCC34-4CE4-4B0C-8676-885793E70E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013610"/>
                  </p:ext>
                </p:extLst>
              </p:nvPr>
            </p:nvGraphicFramePr>
            <p:xfrm>
              <a:off x="4740400" y="824817"/>
              <a:ext cx="7382576" cy="54576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621">
                      <a:extLst>
                        <a:ext uri="{9D8B030D-6E8A-4147-A177-3AD203B41FA5}">
                          <a16:colId xmlns:a16="http://schemas.microsoft.com/office/drawing/2014/main" val="2413422413"/>
                        </a:ext>
                      </a:extLst>
                    </a:gridCol>
                    <a:gridCol w="2359496">
                      <a:extLst>
                        <a:ext uri="{9D8B030D-6E8A-4147-A177-3AD203B41FA5}">
                          <a16:colId xmlns:a16="http://schemas.microsoft.com/office/drawing/2014/main" val="1652603683"/>
                        </a:ext>
                      </a:extLst>
                    </a:gridCol>
                    <a:gridCol w="2370519">
                      <a:extLst>
                        <a:ext uri="{9D8B030D-6E8A-4147-A177-3AD203B41FA5}">
                          <a16:colId xmlns:a16="http://schemas.microsoft.com/office/drawing/2014/main" val="2396928319"/>
                        </a:ext>
                      </a:extLst>
                    </a:gridCol>
                    <a:gridCol w="2291940">
                      <a:extLst>
                        <a:ext uri="{9D8B030D-6E8A-4147-A177-3AD203B41FA5}">
                          <a16:colId xmlns:a16="http://schemas.microsoft.com/office/drawing/2014/main" val="1836641405"/>
                        </a:ext>
                      </a:extLst>
                    </a:gridCol>
                  </a:tblGrid>
                  <a:tr h="388501"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066886"/>
                      </a:ext>
                    </a:extLst>
                  </a:tr>
                  <a:tr h="402956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en-IN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3.0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=10.0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8051827"/>
                      </a:ext>
                    </a:extLst>
                  </a:tr>
                  <a:tr h="15106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  <m:t>=−3.12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311933"/>
                      </a:ext>
                    </a:extLst>
                  </a:tr>
                  <a:tr h="15654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  <m:t>=0.0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84769"/>
                      </a:ext>
                    </a:extLst>
                  </a:tr>
                  <a:tr h="15900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  <m:t>=3.12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18967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17BCC34-4CE4-4B0C-8676-885793E70E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013610"/>
                  </p:ext>
                </p:extLst>
              </p:nvPr>
            </p:nvGraphicFramePr>
            <p:xfrm>
              <a:off x="4740400" y="824817"/>
              <a:ext cx="7382576" cy="54576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621">
                      <a:extLst>
                        <a:ext uri="{9D8B030D-6E8A-4147-A177-3AD203B41FA5}">
                          <a16:colId xmlns:a16="http://schemas.microsoft.com/office/drawing/2014/main" val="2413422413"/>
                        </a:ext>
                      </a:extLst>
                    </a:gridCol>
                    <a:gridCol w="2359496">
                      <a:extLst>
                        <a:ext uri="{9D8B030D-6E8A-4147-A177-3AD203B41FA5}">
                          <a16:colId xmlns:a16="http://schemas.microsoft.com/office/drawing/2014/main" val="1652603683"/>
                        </a:ext>
                      </a:extLst>
                    </a:gridCol>
                    <a:gridCol w="2370519">
                      <a:extLst>
                        <a:ext uri="{9D8B030D-6E8A-4147-A177-3AD203B41FA5}">
                          <a16:colId xmlns:a16="http://schemas.microsoft.com/office/drawing/2014/main" val="2396928319"/>
                        </a:ext>
                      </a:extLst>
                    </a:gridCol>
                    <a:gridCol w="2291940">
                      <a:extLst>
                        <a:ext uri="{9D8B030D-6E8A-4147-A177-3AD203B41FA5}">
                          <a16:colId xmlns:a16="http://schemas.microsoft.com/office/drawing/2014/main" val="1836641405"/>
                        </a:ext>
                      </a:extLst>
                    </a:gridCol>
                  </a:tblGrid>
                  <a:tr h="388501"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066886"/>
                      </a:ext>
                    </a:extLst>
                  </a:tr>
                  <a:tr h="402956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en-IN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206" t="-96970" r="-197165" b="-11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4910" t="-96970" r="-96658" b="-11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2340" t="-96970" b="-116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8051827"/>
                      </a:ext>
                    </a:extLst>
                  </a:tr>
                  <a:tr h="1510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2419" r="-1954237" b="-208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311933"/>
                      </a:ext>
                    </a:extLst>
                  </a:tr>
                  <a:tr h="1565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47082" r="-1954237" b="-101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84769"/>
                      </a:ext>
                    </a:extLst>
                  </a:tr>
                  <a:tr h="15900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43295" r="-195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189674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9494FE8-8A45-4C11-B549-8BBED8117F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75" y="874686"/>
            <a:ext cx="3197225" cy="287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6D19F8-5F46-4C44-9005-37D04AF03C02}"/>
              </a:ext>
            </a:extLst>
          </p:cNvPr>
          <p:cNvCxnSpPr/>
          <p:nvPr/>
        </p:nvCxnSpPr>
        <p:spPr>
          <a:xfrm>
            <a:off x="4588892" y="1130090"/>
            <a:ext cx="1058779" cy="0"/>
          </a:xfrm>
          <a:prstGeom prst="straightConnector1">
            <a:avLst/>
          </a:prstGeom>
          <a:ln w="28575">
            <a:solidFill>
              <a:srgbClr val="003173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95E697-51F9-456A-99EA-F6BC0AB7DFD3}"/>
                  </a:ext>
                </a:extLst>
              </p:cNvPr>
              <p:cNvSpPr txBox="1"/>
              <p:nvPr/>
            </p:nvSpPr>
            <p:spPr>
              <a:xfrm rot="16200000">
                <a:off x="3756723" y="3560124"/>
                <a:ext cx="14036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95E697-51F9-456A-99EA-F6BC0AB7D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56723" y="3560124"/>
                <a:ext cx="1403679" cy="338554"/>
              </a:xfrm>
              <a:prstGeom prst="rect">
                <a:avLst/>
              </a:prstGeom>
              <a:blipFill>
                <a:blip r:embed="rId5"/>
                <a:stretch>
                  <a:fillRect l="-5455" r="-2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354EE2-67C7-43CD-9BBA-C6CDECF2F888}"/>
              </a:ext>
            </a:extLst>
          </p:cNvPr>
          <p:cNvCxnSpPr>
            <a:cxnSpLocks/>
          </p:cNvCxnSpPr>
          <p:nvPr/>
        </p:nvCxnSpPr>
        <p:spPr>
          <a:xfrm rot="5400000">
            <a:off x="3880759" y="3876437"/>
            <a:ext cx="1550159" cy="0"/>
          </a:xfrm>
          <a:prstGeom prst="straightConnector1">
            <a:avLst/>
          </a:prstGeom>
          <a:ln w="28575">
            <a:solidFill>
              <a:srgbClr val="003173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07437C-4966-4496-9BB7-ED8B4A09DBB5}"/>
                  </a:ext>
                </a:extLst>
              </p:cNvPr>
              <p:cNvSpPr txBox="1"/>
              <p:nvPr/>
            </p:nvSpPr>
            <p:spPr>
              <a:xfrm>
                <a:off x="4501216" y="782871"/>
                <a:ext cx="1475282" cy="3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16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I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07437C-4966-4496-9BB7-ED8B4A09D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16" y="782871"/>
                <a:ext cx="1475282" cy="362712"/>
              </a:xfrm>
              <a:prstGeom prst="rect">
                <a:avLst/>
              </a:prstGeom>
              <a:blipFill>
                <a:blip r:embed="rId6"/>
                <a:stretch>
                  <a:fillRect t="-5000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B3DAE6A-1AAD-466B-8735-F3D3EF556D81}"/>
              </a:ext>
            </a:extLst>
          </p:cNvPr>
          <p:cNvPicPr/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8281" y="1568279"/>
            <a:ext cx="2330767" cy="158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5C43BC-FE3E-47DE-8A14-43DC6D6D060D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67" t="16402" r="13084"/>
          <a:stretch/>
        </p:blipFill>
        <p:spPr bwMode="auto">
          <a:xfrm>
            <a:off x="5109913" y="3150722"/>
            <a:ext cx="2347501" cy="158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1A43711-04B0-4DB6-828A-04653CF7B150}"/>
              </a:ext>
            </a:extLst>
          </p:cNvPr>
          <p:cNvPicPr/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8281" y="4701937"/>
            <a:ext cx="2356800" cy="158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ED5EE32-F1B2-452E-8984-E58CEA6CF770}"/>
              </a:ext>
            </a:extLst>
          </p:cNvPr>
          <p:cNvPicPr/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5081" y="1568279"/>
            <a:ext cx="2331696" cy="158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8DB9DE-DD99-445F-8566-7E2CE7A06D92}"/>
              </a:ext>
            </a:extLst>
          </p:cNvPr>
          <p:cNvPicPr/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5782" y="3150722"/>
            <a:ext cx="2347501" cy="158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8660F52-ACED-4596-9AF4-4C2F066CBF55}"/>
              </a:ext>
            </a:extLst>
          </p:cNvPr>
          <p:cNvPicPr/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6938" y="4716578"/>
            <a:ext cx="2336345" cy="158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3EB900-5B88-4D29-9529-5863C9465997}"/>
              </a:ext>
            </a:extLst>
          </p:cNvPr>
          <p:cNvPicPr/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3283" y="1568279"/>
            <a:ext cx="2354939" cy="158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456D469-FA9C-4558-A725-939AFCF74152}"/>
              </a:ext>
            </a:extLst>
          </p:cNvPr>
          <p:cNvPicPr/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9789" y="3150722"/>
            <a:ext cx="2349361" cy="158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06A63E7-0817-49D1-B33C-7DF93A4F6576}"/>
              </a:ext>
            </a:extLst>
          </p:cNvPr>
          <p:cNvPicPr/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0425" y="4709257"/>
            <a:ext cx="2327049" cy="1580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1CAC78A5-90F3-4964-966A-0F12BEBF2108}"/>
              </a:ext>
            </a:extLst>
          </p:cNvPr>
          <p:cNvGrpSpPr/>
          <p:nvPr/>
        </p:nvGrpSpPr>
        <p:grpSpPr>
          <a:xfrm>
            <a:off x="3405486" y="5293381"/>
            <a:ext cx="1340833" cy="1239560"/>
            <a:chOff x="3017536" y="4988270"/>
            <a:chExt cx="1340833" cy="12395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D94F3B-4D27-4A2A-BBE1-5F1264E377BA}"/>
                </a:ext>
              </a:extLst>
            </p:cNvPr>
            <p:cNvSpPr/>
            <p:nvPr/>
          </p:nvSpPr>
          <p:spPr>
            <a:xfrm>
              <a:off x="3022775" y="5048908"/>
              <a:ext cx="436286" cy="298383"/>
            </a:xfrm>
            <a:prstGeom prst="rect">
              <a:avLst/>
            </a:prstGeom>
            <a:solidFill>
              <a:srgbClr val="3837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379587D-1094-4D88-91AC-42CE9F465F4B}"/>
                    </a:ext>
                  </a:extLst>
                </p:cNvPr>
                <p:cNvSpPr txBox="1"/>
                <p:nvPr/>
              </p:nvSpPr>
              <p:spPr>
                <a:xfrm>
                  <a:off x="3459141" y="4988270"/>
                  <a:ext cx="899228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=0.1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379587D-1094-4D88-91AC-42CE9F465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141" y="4988270"/>
                  <a:ext cx="89922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90F632-98D6-483A-8DF7-5EAA048B69DA}"/>
                </a:ext>
              </a:extLst>
            </p:cNvPr>
            <p:cNvSpPr/>
            <p:nvPr/>
          </p:nvSpPr>
          <p:spPr>
            <a:xfrm>
              <a:off x="3017536" y="5484720"/>
              <a:ext cx="436286" cy="298383"/>
            </a:xfrm>
            <a:prstGeom prst="rect">
              <a:avLst/>
            </a:prstGeom>
            <a:solidFill>
              <a:srgbClr val="6E9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98C7C06-63FE-4C9F-AF00-5E569A16BD04}"/>
                    </a:ext>
                  </a:extLst>
                </p:cNvPr>
                <p:cNvSpPr txBox="1"/>
                <p:nvPr/>
              </p:nvSpPr>
              <p:spPr>
                <a:xfrm>
                  <a:off x="3453822" y="5430702"/>
                  <a:ext cx="899228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=0.5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98C7C06-63FE-4C9F-AF00-5E569A16BD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3822" y="5430702"/>
                  <a:ext cx="89922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5469624-8781-49E2-A3E0-3A375AC32E00}"/>
                </a:ext>
              </a:extLst>
            </p:cNvPr>
            <p:cNvSpPr/>
            <p:nvPr/>
          </p:nvSpPr>
          <p:spPr>
            <a:xfrm>
              <a:off x="3022772" y="5920532"/>
              <a:ext cx="436286" cy="298383"/>
            </a:xfrm>
            <a:prstGeom prst="rect">
              <a:avLst/>
            </a:prstGeom>
            <a:solidFill>
              <a:srgbClr val="CB4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363BD58-7E5C-43E7-8408-54E806025CC6}"/>
                    </a:ext>
                  </a:extLst>
                </p:cNvPr>
                <p:cNvSpPr txBox="1"/>
                <p:nvPr/>
              </p:nvSpPr>
              <p:spPr>
                <a:xfrm>
                  <a:off x="3459058" y="5858498"/>
                  <a:ext cx="899228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=0.9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363BD58-7E5C-43E7-8408-54E806025C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058" y="5858498"/>
                  <a:ext cx="89922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BDA4431-DD75-4B4D-B010-BB706A588587}"/>
              </a:ext>
            </a:extLst>
          </p:cNvPr>
          <p:cNvCxnSpPr/>
          <p:nvPr/>
        </p:nvCxnSpPr>
        <p:spPr>
          <a:xfrm flipV="1">
            <a:off x="2449585" y="953966"/>
            <a:ext cx="0" cy="51682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84A879F-D9A7-48E8-981F-77FCAE53879F}"/>
              </a:ext>
            </a:extLst>
          </p:cNvPr>
          <p:cNvCxnSpPr/>
          <p:nvPr/>
        </p:nvCxnSpPr>
        <p:spPr>
          <a:xfrm flipV="1">
            <a:off x="3088548" y="1487276"/>
            <a:ext cx="0" cy="51682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55C200A-8732-4E34-8494-B2553B2026AC}"/>
              </a:ext>
            </a:extLst>
          </p:cNvPr>
          <p:cNvCxnSpPr/>
          <p:nvPr/>
        </p:nvCxnSpPr>
        <p:spPr>
          <a:xfrm flipV="1">
            <a:off x="3895289" y="1182162"/>
            <a:ext cx="0" cy="516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59">
            <a:extLst>
              <a:ext uri="{FF2B5EF4-FFF2-40B4-BE49-F238E27FC236}">
                <a16:creationId xmlns:a16="http://schemas.microsoft.com/office/drawing/2014/main" id="{C39D6AC8-8347-41F7-A653-AC4F8EB34D5F}"/>
              </a:ext>
            </a:extLst>
          </p:cNvPr>
          <p:cNvSpPr/>
          <p:nvPr/>
        </p:nvSpPr>
        <p:spPr>
          <a:xfrm>
            <a:off x="3179471" y="945339"/>
            <a:ext cx="234892" cy="10666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54F4A1F-5DE4-4C48-A72E-CF24E8701B1C}"/>
                  </a:ext>
                </a:extLst>
              </p:cNvPr>
              <p:cNvSpPr txBox="1"/>
              <p:nvPr/>
            </p:nvSpPr>
            <p:spPr>
              <a:xfrm>
                <a:off x="3464653" y="1249960"/>
                <a:ext cx="234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54F4A1F-5DE4-4C48-A72E-CF24E8701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653" y="1249960"/>
                <a:ext cx="234889" cy="400110"/>
              </a:xfrm>
              <a:prstGeom prst="rect">
                <a:avLst/>
              </a:prstGeom>
              <a:blipFill>
                <a:blip r:embed="rId19"/>
                <a:stretch>
                  <a:fillRect r="-66667" b="-75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CDC1F84-0853-41CF-A856-77CEEA637491}"/>
              </a:ext>
            </a:extLst>
          </p:cNvPr>
          <p:cNvCxnSpPr/>
          <p:nvPr/>
        </p:nvCxnSpPr>
        <p:spPr>
          <a:xfrm flipV="1">
            <a:off x="2432807" y="2236604"/>
            <a:ext cx="0" cy="51682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CB3206-8126-4EAE-A477-A7CC2CA3EA17}"/>
              </a:ext>
            </a:extLst>
          </p:cNvPr>
          <p:cNvCxnSpPr/>
          <p:nvPr/>
        </p:nvCxnSpPr>
        <p:spPr>
          <a:xfrm flipV="1">
            <a:off x="3115114" y="2731160"/>
            <a:ext cx="0" cy="51682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Brace 64">
            <a:extLst>
              <a:ext uri="{FF2B5EF4-FFF2-40B4-BE49-F238E27FC236}">
                <a16:creationId xmlns:a16="http://schemas.microsoft.com/office/drawing/2014/main" id="{EF383388-D4FB-4705-928E-FE8E654E334B}"/>
              </a:ext>
            </a:extLst>
          </p:cNvPr>
          <p:cNvSpPr/>
          <p:nvPr/>
        </p:nvSpPr>
        <p:spPr>
          <a:xfrm>
            <a:off x="3174236" y="2206534"/>
            <a:ext cx="234892" cy="10666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7997038-D7A3-4089-A3F3-F79A40181328}"/>
              </a:ext>
            </a:extLst>
          </p:cNvPr>
          <p:cNvCxnSpPr/>
          <p:nvPr/>
        </p:nvCxnSpPr>
        <p:spPr>
          <a:xfrm flipV="1">
            <a:off x="4195101" y="2404768"/>
            <a:ext cx="0" cy="516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B3B59-0552-456A-AAEE-F194A710521D}"/>
                  </a:ext>
                </a:extLst>
              </p:cNvPr>
              <p:cNvSpPr txBox="1"/>
              <p:nvPr/>
            </p:nvSpPr>
            <p:spPr>
              <a:xfrm>
                <a:off x="3439968" y="2531097"/>
                <a:ext cx="810902" cy="70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CB3B59-0552-456A-AAEE-F194A710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968" y="2531097"/>
                <a:ext cx="810902" cy="7007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A351FE-80DC-4ACA-A1F6-EDD282825C11}"/>
                  </a:ext>
                </a:extLst>
              </p:cNvPr>
              <p:cNvSpPr txBox="1"/>
              <p:nvPr/>
            </p:nvSpPr>
            <p:spPr>
              <a:xfrm>
                <a:off x="6113418" y="6260801"/>
                <a:ext cx="50615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Instantaneous isosurfaces of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I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A351FE-80DC-4ACA-A1F6-EDD282825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8" y="6260801"/>
                <a:ext cx="5061528" cy="307777"/>
              </a:xfrm>
              <a:prstGeom prst="rect">
                <a:avLst/>
              </a:prstGeom>
              <a:blipFill>
                <a:blip r:embed="rId21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83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6A537E01338408DB4DDA6734F36B6" ma:contentTypeVersion="12" ma:contentTypeDescription="Create a new document." ma:contentTypeScope="" ma:versionID="6973d8219b3bb1a0476e2ef9380735bc">
  <xsd:schema xmlns:xsd="http://www.w3.org/2001/XMLSchema" xmlns:xs="http://www.w3.org/2001/XMLSchema" xmlns:p="http://schemas.microsoft.com/office/2006/metadata/properties" xmlns:ns3="bcf0630a-7f3e-4cb7-91d0-ab4fec7b38e1" xmlns:ns4="29354ce4-814d-4464-b8e5-c73dca2ee241" targetNamespace="http://schemas.microsoft.com/office/2006/metadata/properties" ma:root="true" ma:fieldsID="c8a921c7cc7340fc2520c4610c3caf01" ns3:_="" ns4:_="">
    <xsd:import namespace="bcf0630a-7f3e-4cb7-91d0-ab4fec7b38e1"/>
    <xsd:import namespace="29354ce4-814d-4464-b8e5-c73dca2ee2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0630a-7f3e-4cb7-91d0-ab4fec7b38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54ce4-814d-4464-b8e5-c73dca2ee2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DCC9BD-5E37-498F-8D8F-241A5CB79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f0630a-7f3e-4cb7-91d0-ab4fec7b38e1"/>
    <ds:schemaRef ds:uri="29354ce4-814d-4464-b8e5-c73dca2ee2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718D6F-A312-44F2-8C6C-BE7CEAC7A0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F96EF9-6D5A-4B8D-A729-6E3E8696BF61}">
  <ds:schemaRefs>
    <ds:schemaRef ds:uri="29354ce4-814d-4464-b8e5-c73dca2ee241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bcf0630a-7f3e-4cb7-91d0-ab4fec7b38e1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1818</Words>
  <Application>Microsoft Office PowerPoint</Application>
  <PresentationFormat>Widescreen</PresentationFormat>
  <Paragraphs>246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Franklin Gothic Book</vt:lpstr>
      <vt:lpstr>Times New Roman</vt:lpstr>
      <vt:lpstr>Wingdings</vt:lpstr>
      <vt:lpstr>Office Theme</vt:lpstr>
      <vt:lpstr>Investigation of the effects of body forces on flame-turbulence interactions in turbulent premixed combustion </vt:lpstr>
      <vt:lpstr>Introduction: Motivation</vt:lpstr>
      <vt:lpstr>Introduction: Objectives</vt:lpstr>
      <vt:lpstr>Mathematical Background</vt:lpstr>
      <vt:lpstr>Mathematical Background</vt:lpstr>
      <vt:lpstr>Mathematical Background</vt:lpstr>
      <vt:lpstr>Numerical Implementation</vt:lpstr>
      <vt:lpstr>Numerical Implementation</vt:lpstr>
      <vt:lpstr>Results: Isosurfaces of c</vt:lpstr>
      <vt:lpstr>Results: Normalized flame surface area and turbulent flame speed</vt:lpstr>
      <vt:lpstr>Results: Mean reaction rate closure</vt:lpstr>
      <vt:lpstr>Results: Modelling of the turbulent transport term T_1</vt:lpstr>
      <vt:lpstr>Results: Modelling of the combined (T_3+T_4 ) term</vt:lpstr>
      <vt:lpstr>Results: Modelling the strain rate term T_2</vt:lpstr>
      <vt:lpstr>Results: Alternative model for T_2</vt:lpstr>
      <vt:lpstr>Conclusions</vt:lpstr>
      <vt:lpstr>Future work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the effects of body forces on flame-turbulence interactions in turbulent premixed combustion </dc:title>
  <dc:creator>Arun Varma (PGR)</dc:creator>
  <cp:lastModifiedBy>Arun Varma (PGR)</cp:lastModifiedBy>
  <cp:revision>18</cp:revision>
  <dcterms:created xsi:type="dcterms:W3CDTF">2020-09-14T17:24:39Z</dcterms:created>
  <dcterms:modified xsi:type="dcterms:W3CDTF">2020-09-16T07:57:24Z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0x01010053F6A537E01338408DB4DDA6734F36B6</vt:lpwstr>
  </property>
</Properties>
</file>