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0" r:id="rId4"/>
  </p:sldMasterIdLst>
  <p:notesMasterIdLst>
    <p:notesMasterId r:id="rId21"/>
  </p:notesMasterIdLst>
  <p:handoutMasterIdLst>
    <p:handoutMasterId r:id="rId22"/>
  </p:handoutMasterIdLst>
  <p:sldIdLst>
    <p:sldId id="256" r:id="rId5"/>
    <p:sldId id="257" r:id="rId6"/>
    <p:sldId id="258" r:id="rId7"/>
    <p:sldId id="262" r:id="rId8"/>
    <p:sldId id="260" r:id="rId9"/>
    <p:sldId id="261" r:id="rId10"/>
    <p:sldId id="263" r:id="rId11"/>
    <p:sldId id="264" r:id="rId12"/>
    <p:sldId id="265" r:id="rId13"/>
    <p:sldId id="266" r:id="rId14"/>
    <p:sldId id="267" r:id="rId15"/>
    <p:sldId id="268" r:id="rId16"/>
    <p:sldId id="269" r:id="rId17"/>
    <p:sldId id="271" r:id="rId18"/>
    <p:sldId id="259" r:id="rId19"/>
    <p:sldId id="270" r:id="rId20"/>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CE141-B031-4223-BE19-FA1320FF7A6C}" v="1211" dt="2021-11-23T01:46:54.356"/>
    <p1510:client id="{08F5E2EF-FD22-0AC4-EB81-28B11F0EA9EE}" v="7" dt="2021-12-01T09:40:38.908"/>
    <p1510:client id="{7527CCA2-FED4-06C8-3AF0-EDC6F6B537E4}" v="157" dt="2021-11-19T18:58:19.216"/>
    <p1510:client id="{8236B76C-B950-3A8D-6AE2-D640EF7BA771}" v="38" dt="2021-11-29T18:03:58.915"/>
    <p1510:client id="{9207EFEF-3BF5-4BE3-09B7-1D1F4830B48B}" v="59" dt="2021-11-28T20:42:41.770"/>
    <p1510:client id="{ABD6F81A-5465-4957-A502-7A7BE905B1FB}" v="48" dt="2021-11-19T18:45:06.723"/>
    <p1510:client id="{B2289D42-EE53-0FE0-D99D-D7354BCC13C8}" v="35" dt="2021-12-01T11:43:13.077"/>
    <p1510:client id="{C03586C4-7CB8-BD29-EEE0-EE7A3C05BDD2}" v="918" dt="2021-11-23T19:11:32.740"/>
    <p1510:client id="{CBE08BB5-B381-3424-B98F-D48968E74EE4}" v="1978" dt="2021-11-21T16:32:24.291"/>
    <p1510:client id="{DEAAFF65-D175-D715-6D91-8510DBD7BA94}" v="9" dt="2021-12-01T08:51:22.840"/>
    <p1510:client id="{FF561823-9F03-4490-89C8-4699E1C1BA4D}" v="331" dt="2021-11-24T02:42:19.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76F12D-2985-47C3-A07C-9F03DD159D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24F83A19-1DC2-46DB-B3A1-ECF7C417E9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1B4FCDD-1390-4072-819F-1859A28414FA}" type="datetime1">
              <a:rPr lang="en-GB" smtClean="0"/>
              <a:t>19/12/2021</a:t>
            </a:fld>
            <a:endParaRPr lang="en-GB"/>
          </a:p>
        </p:txBody>
      </p:sp>
      <p:sp>
        <p:nvSpPr>
          <p:cNvPr id="4" name="Footer Placeholder 3">
            <a:extLst>
              <a:ext uri="{FF2B5EF4-FFF2-40B4-BE49-F238E27FC236}">
                <a16:creationId xmlns:a16="http://schemas.microsoft.com/office/drawing/2014/main" id="{6A3D6289-F1C3-4041-A186-E428808BD1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CE17ECA2-D3CC-4290-9914-977FED6D36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0D98A85-43CB-4CDC-8FF1-647F52B29F1B}" type="slidenum">
              <a:rPr lang="en-GB" smtClean="0"/>
              <a:t>‹#›</a:t>
            </a:fld>
            <a:endParaRPr lang="en-GB"/>
          </a:p>
        </p:txBody>
      </p:sp>
    </p:spTree>
    <p:extLst>
      <p:ext uri="{BB962C8B-B14F-4D97-AF65-F5344CB8AC3E}">
        <p14:creationId xmlns:p14="http://schemas.microsoft.com/office/powerpoint/2010/main" val="2821091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9FA184E-823A-41A9-9B5A-BE7C0380E3FD}" type="datetime1">
              <a:rPr lang="en-GB" noProof="0" smtClean="0"/>
              <a:t>19/12/2021</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F3B4569-3B6E-468D-B981-DA515F47BCE4}" type="slidenum">
              <a:rPr lang="en-GB" noProof="0" smtClean="0"/>
              <a:t>‹#›</a:t>
            </a:fld>
            <a:endParaRPr lang="en-GB" noProof="0"/>
          </a:p>
        </p:txBody>
      </p:sp>
    </p:spTree>
    <p:extLst>
      <p:ext uri="{BB962C8B-B14F-4D97-AF65-F5344CB8AC3E}">
        <p14:creationId xmlns:p14="http://schemas.microsoft.com/office/powerpoint/2010/main" val="23382088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CF3B4569-3B6E-468D-B981-DA515F47BCE4}" type="slidenum">
              <a:rPr lang="en-GB" smtClean="0"/>
              <a:t>1</a:t>
            </a:fld>
            <a:endParaRPr lang="en-GB"/>
          </a:p>
        </p:txBody>
      </p:sp>
    </p:spTree>
    <p:extLst>
      <p:ext uri="{BB962C8B-B14F-4D97-AF65-F5344CB8AC3E}">
        <p14:creationId xmlns:p14="http://schemas.microsoft.com/office/powerpoint/2010/main" val="340656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rtl="0"/>
            <a:fld id="{CF3B4569-3B6E-468D-B981-DA515F47BCE4}" type="slidenum">
              <a:rPr lang="en-GB" noProof="0" smtClean="0"/>
              <a:t>2</a:t>
            </a:fld>
            <a:endParaRPr lang="en-GB" noProof="0"/>
          </a:p>
        </p:txBody>
      </p:sp>
    </p:spTree>
    <p:extLst>
      <p:ext uri="{BB962C8B-B14F-4D97-AF65-F5344CB8AC3E}">
        <p14:creationId xmlns:p14="http://schemas.microsoft.com/office/powerpoint/2010/main" val="137600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 Previous work (Weiwei et al., 2018) (Duraisamy et al., 2015) has shown DL as a viable instrument in turbulence </a:t>
            </a:r>
            <a:r>
              <a:rPr lang="en-GB" err="1"/>
              <a:t>modeling</a:t>
            </a:r>
            <a:r>
              <a:rPr lang="en-GB"/>
              <a:t> and prediction. </a:t>
            </a:r>
            <a:endParaRPr lang="en-US"/>
          </a:p>
          <a:p>
            <a:endParaRPr lang="en-GB">
              <a:cs typeface="Calibri"/>
            </a:endParaRPr>
          </a:p>
          <a:p>
            <a:r>
              <a:rPr lang="en-GB">
                <a:cs typeface="Calibri"/>
              </a:rPr>
              <a:t>2) </a:t>
            </a:r>
            <a:r>
              <a:rPr lang="en-GB"/>
              <a:t>In many engineering applications, properly pre- </a:t>
            </a:r>
            <a:r>
              <a:rPr lang="en-GB" err="1"/>
              <a:t>dicting</a:t>
            </a:r>
            <a:r>
              <a:rPr lang="en-GB"/>
              <a:t> the amount and type of anisotropy is critical for accurate numerical simulation of turbulent flows. </a:t>
            </a:r>
            <a:endParaRPr lang="en-GB">
              <a:cs typeface="Calibri"/>
            </a:endParaRPr>
          </a:p>
          <a:p>
            <a:endParaRPr lang="en-GB">
              <a:cs typeface="Calibri"/>
            </a:endParaRPr>
          </a:p>
          <a:p>
            <a:r>
              <a:rPr lang="en-GB">
                <a:cs typeface="Calibri"/>
              </a:rPr>
              <a:t>2) eigenvalues, lambda1 and lambda 2, are used to describe the relative strength of the fluctuating eddies, i.e. turbulence </a:t>
            </a:r>
            <a:r>
              <a:rPr lang="en-GB" err="1">
                <a:cs typeface="Calibri"/>
              </a:rPr>
              <a:t>componentiality</a:t>
            </a:r>
            <a:r>
              <a:rPr lang="en-GB">
                <a:cs typeface="Calibri"/>
              </a:rPr>
              <a:t>.  All points within this map can be categorized as some complex combination of limiting states represented by the red, blue, and green boundaries. Red is one component turbulence, green is 2-component turbulence, and blue is isotropic turbulence. </a:t>
            </a:r>
          </a:p>
          <a:p>
            <a:endParaRPr lang="en-GB">
              <a:cs typeface="Calibri"/>
            </a:endParaRPr>
          </a:p>
          <a:p>
            <a:r>
              <a:rPr lang="en-GB">
                <a:cs typeface="Calibri"/>
              </a:rPr>
              <a:t>2) we don’t want to induce a similar computational burden with training as running a turbulence simulation</a:t>
            </a:r>
          </a:p>
          <a:p>
            <a:endParaRPr lang="en-US">
              <a:cs typeface="Calibri"/>
            </a:endParaRPr>
          </a:p>
        </p:txBody>
      </p:sp>
      <p:sp>
        <p:nvSpPr>
          <p:cNvPr id="4" name="Slide Number Placeholder 3"/>
          <p:cNvSpPr>
            <a:spLocks noGrp="1"/>
          </p:cNvSpPr>
          <p:nvPr>
            <p:ph type="sldNum" sz="quarter" idx="5"/>
          </p:nvPr>
        </p:nvSpPr>
        <p:spPr/>
        <p:txBody>
          <a:bodyPr/>
          <a:lstStyle/>
          <a:p>
            <a:pPr rtl="0"/>
            <a:fld id="{CF3B4569-3B6E-468D-B981-DA515F47BCE4}" type="slidenum">
              <a:rPr lang="en-GB" noProof="0" smtClean="0"/>
              <a:t>3</a:t>
            </a:fld>
            <a:endParaRPr lang="en-GB" noProof="0"/>
          </a:p>
        </p:txBody>
      </p:sp>
    </p:spTree>
    <p:extLst>
      <p:ext uri="{BB962C8B-B14F-4D97-AF65-F5344CB8AC3E}">
        <p14:creationId xmlns:p14="http://schemas.microsoft.com/office/powerpoint/2010/main" val="243185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there are other methods for tuning networks like bayesian optimisation and topology optimisation via genetic algorithm but for this work we had stuck with trial-and-error due to time constraints. </a:t>
            </a:r>
          </a:p>
          <a:p>
            <a:endParaRPr lang="en-US">
              <a:cs typeface="Calibri"/>
            </a:endParaRPr>
          </a:p>
          <a:p>
            <a:r>
              <a:rPr lang="en-US">
                <a:cs typeface="Calibri"/>
              </a:rPr>
              <a:t>2) For anyone that has used neural networks, there are plenty of issues that can occur during tuning. Some common macro issues though are over/underfitting, catastrophic forgetting, and stagnation or leaping gradient descent.  For example, we can prevent over/underfitting by matching the network topology to the data size.  As well, learning rate helps to dictate how fast we perform gradient descent and if we stagnate or converge too early.  </a:t>
            </a:r>
            <a:endParaRPr lang="en-US" u="sng">
              <a:cs typeface="Calibri"/>
            </a:endParaRPr>
          </a:p>
        </p:txBody>
      </p:sp>
      <p:sp>
        <p:nvSpPr>
          <p:cNvPr id="4" name="Slide Number Placeholder 3"/>
          <p:cNvSpPr>
            <a:spLocks noGrp="1"/>
          </p:cNvSpPr>
          <p:nvPr>
            <p:ph type="sldNum" sz="quarter" idx="5"/>
          </p:nvPr>
        </p:nvSpPr>
        <p:spPr/>
        <p:txBody>
          <a:bodyPr/>
          <a:lstStyle/>
          <a:p>
            <a:pPr rtl="0"/>
            <a:fld id="{CF3B4569-3B6E-468D-B981-DA515F47BCE4}" type="slidenum">
              <a:rPr lang="en-GB" noProof="0" smtClean="0"/>
              <a:t>6</a:t>
            </a:fld>
            <a:endParaRPr lang="en-GB" noProof="0"/>
          </a:p>
        </p:txBody>
      </p:sp>
    </p:spTree>
    <p:extLst>
      <p:ext uri="{BB962C8B-B14F-4D97-AF65-F5344CB8AC3E}">
        <p14:creationId xmlns:p14="http://schemas.microsoft.com/office/powerpoint/2010/main" val="356550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Model is able to self correct after each prediction because target data is available. </a:t>
            </a:r>
          </a:p>
          <a:p>
            <a:endParaRPr lang="en-US">
              <a:cs typeface="Calibri"/>
            </a:endParaRPr>
          </a:p>
          <a:p>
            <a:r>
              <a:rPr lang="en-US">
                <a:cs typeface="Calibri"/>
              </a:rPr>
              <a:t>- cost function is mean squared error.</a:t>
            </a:r>
            <a:endParaRPr lang="en-US"/>
          </a:p>
          <a:p>
            <a:r>
              <a:rPr lang="en-US">
                <a:cs typeface="Calibri"/>
              </a:rPr>
              <a:t>- represents the error norm between the test data and our predicted data. </a:t>
            </a:r>
          </a:p>
        </p:txBody>
      </p:sp>
      <p:sp>
        <p:nvSpPr>
          <p:cNvPr id="4" name="Slide Number Placeholder 3"/>
          <p:cNvSpPr>
            <a:spLocks noGrp="1"/>
          </p:cNvSpPr>
          <p:nvPr>
            <p:ph type="sldNum" sz="quarter" idx="5"/>
          </p:nvPr>
        </p:nvSpPr>
        <p:spPr/>
        <p:txBody>
          <a:bodyPr/>
          <a:lstStyle/>
          <a:p>
            <a:pPr rtl="0"/>
            <a:fld id="{CF3B4569-3B6E-468D-B981-DA515F47BCE4}" type="slidenum">
              <a:rPr lang="en-GB" noProof="0" smtClean="0"/>
              <a:t>7</a:t>
            </a:fld>
            <a:endParaRPr lang="en-GB" noProof="0"/>
          </a:p>
        </p:txBody>
      </p:sp>
    </p:spTree>
    <p:extLst>
      <p:ext uri="{BB962C8B-B14F-4D97-AF65-F5344CB8AC3E}">
        <p14:creationId xmlns:p14="http://schemas.microsoft.com/office/powerpoint/2010/main" val="372464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the model operates in open loop form initially up to some user specified time or state.  That final open loop state then acts as the initial state for our closed loop network.</a:t>
            </a:r>
          </a:p>
          <a:p>
            <a:endParaRPr lang="en-US">
              <a:cs typeface="Calibri"/>
            </a:endParaRPr>
          </a:p>
          <a:p>
            <a:r>
              <a:rPr lang="en-US">
                <a:cs typeface="Calibri"/>
              </a:rPr>
              <a:t>2) the model is able to forecast a general trend </a:t>
            </a:r>
          </a:p>
        </p:txBody>
      </p:sp>
      <p:sp>
        <p:nvSpPr>
          <p:cNvPr id="4" name="Slide Number Placeholder 3"/>
          <p:cNvSpPr>
            <a:spLocks noGrp="1"/>
          </p:cNvSpPr>
          <p:nvPr>
            <p:ph type="sldNum" sz="quarter" idx="5"/>
          </p:nvPr>
        </p:nvSpPr>
        <p:spPr/>
        <p:txBody>
          <a:bodyPr/>
          <a:lstStyle/>
          <a:p>
            <a:pPr rtl="0"/>
            <a:fld id="{CF3B4569-3B6E-468D-B981-DA515F47BCE4}" type="slidenum">
              <a:rPr lang="en-GB" noProof="0" smtClean="0"/>
              <a:t>8</a:t>
            </a:fld>
            <a:endParaRPr lang="en-GB" noProof="0"/>
          </a:p>
        </p:txBody>
      </p:sp>
    </p:spTree>
    <p:extLst>
      <p:ext uri="{BB962C8B-B14F-4D97-AF65-F5344CB8AC3E}">
        <p14:creationId xmlns:p14="http://schemas.microsoft.com/office/powerpoint/2010/main" val="4092752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 is an initially unknown function that the neural network determines during training.</a:t>
            </a:r>
          </a:p>
          <a:p>
            <a:r>
              <a:rPr lang="en-US">
                <a:cs typeface="Calibri"/>
              </a:rPr>
              <a:t>Eta describes the difference between Yt and the conditional mean up to Yt-1.  </a:t>
            </a:r>
            <a:r>
              <a:rPr lang="en-US" b="1">
                <a:cs typeface="Calibri"/>
              </a:rPr>
              <a:t>Conditional mean is the calculated mean after a set of conditions has occurred.</a:t>
            </a:r>
          </a:p>
        </p:txBody>
      </p:sp>
      <p:sp>
        <p:nvSpPr>
          <p:cNvPr id="4" name="Slide Number Placeholder 3"/>
          <p:cNvSpPr>
            <a:spLocks noGrp="1"/>
          </p:cNvSpPr>
          <p:nvPr>
            <p:ph type="sldNum" sz="quarter" idx="5"/>
          </p:nvPr>
        </p:nvSpPr>
        <p:spPr/>
        <p:txBody>
          <a:bodyPr/>
          <a:lstStyle/>
          <a:p>
            <a:pPr rtl="0"/>
            <a:fld id="{CF3B4569-3B6E-468D-B981-DA515F47BCE4}" type="slidenum">
              <a:rPr lang="en-GB" noProof="0" smtClean="0"/>
              <a:t>9</a:t>
            </a:fld>
            <a:endParaRPr lang="en-GB" noProof="0"/>
          </a:p>
        </p:txBody>
      </p:sp>
    </p:spTree>
    <p:extLst>
      <p:ext uri="{BB962C8B-B14F-4D97-AF65-F5344CB8AC3E}">
        <p14:creationId xmlns:p14="http://schemas.microsoft.com/office/powerpoint/2010/main" val="965520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88% prediction</a:t>
            </a:r>
          </a:p>
        </p:txBody>
      </p:sp>
      <p:sp>
        <p:nvSpPr>
          <p:cNvPr id="4" name="Slide Number Placeholder 3"/>
          <p:cNvSpPr>
            <a:spLocks noGrp="1"/>
          </p:cNvSpPr>
          <p:nvPr>
            <p:ph type="sldNum" sz="quarter" idx="5"/>
          </p:nvPr>
        </p:nvSpPr>
        <p:spPr/>
        <p:txBody>
          <a:bodyPr/>
          <a:lstStyle/>
          <a:p>
            <a:pPr rtl="0"/>
            <a:fld id="{CF3B4569-3B6E-468D-B981-DA515F47BCE4}" type="slidenum">
              <a:rPr lang="en-GB" noProof="0" smtClean="0"/>
              <a:t>11</a:t>
            </a:fld>
            <a:endParaRPr lang="en-GB" noProof="0"/>
          </a:p>
        </p:txBody>
      </p:sp>
    </p:spTree>
    <p:extLst>
      <p:ext uri="{BB962C8B-B14F-4D97-AF65-F5344CB8AC3E}">
        <p14:creationId xmlns:p14="http://schemas.microsoft.com/office/powerpoint/2010/main" val="303214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linear pressure-strain term is derivative of a homogenous turbulence assumption. Homogenous = time averaged properties are constant throughout the flow field.  Isotropic = turbulent structures have no directional preference.</a:t>
            </a:r>
          </a:p>
          <a:p>
            <a:endParaRPr lang="en-US">
              <a:cs typeface="Calibri"/>
            </a:endParaRPr>
          </a:p>
          <a:p>
            <a:r>
              <a:rPr lang="en-US">
                <a:cs typeface="Calibri"/>
              </a:rPr>
              <a:t>2) under the assumption of rapid mean shearing distortion commonly introducted by fluid solid interactions, linearized RDT assumes an initial isotropic turbulence. </a:t>
            </a:r>
          </a:p>
        </p:txBody>
      </p:sp>
      <p:sp>
        <p:nvSpPr>
          <p:cNvPr id="4" name="Slide Number Placeholder 3"/>
          <p:cNvSpPr>
            <a:spLocks noGrp="1"/>
          </p:cNvSpPr>
          <p:nvPr>
            <p:ph type="sldNum" sz="quarter" idx="5"/>
          </p:nvPr>
        </p:nvSpPr>
        <p:spPr/>
        <p:txBody>
          <a:bodyPr/>
          <a:lstStyle/>
          <a:p>
            <a:pPr rtl="0"/>
            <a:fld id="{CF3B4569-3B6E-468D-B981-DA515F47BCE4}" type="slidenum">
              <a:rPr lang="en-GB" noProof="0" smtClean="0"/>
              <a:t>12</a:t>
            </a:fld>
            <a:endParaRPr lang="en-GB" noProof="0"/>
          </a:p>
        </p:txBody>
      </p:sp>
    </p:spTree>
    <p:extLst>
      <p:ext uri="{BB962C8B-B14F-4D97-AF65-F5344CB8AC3E}">
        <p14:creationId xmlns:p14="http://schemas.microsoft.com/office/powerpoint/2010/main" val="332694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12/19/2021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4772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12/19/2021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8726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12/19/2021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7808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12/19/2021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9853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12/19/2021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9728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12/19/2021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5841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12/19/2021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0742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12/19/2021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4390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12/19/2021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7392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12/19/2021</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21433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12/19/2021</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5386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12/19/2021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48280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73" r:id="rId6"/>
    <p:sldLayoutId id="2147483869" r:id="rId7"/>
    <p:sldLayoutId id="2147483870" r:id="rId8"/>
    <p:sldLayoutId id="2147483871" r:id="rId9"/>
    <p:sldLayoutId id="2147483872" r:id="rId10"/>
    <p:sldLayoutId id="2147483874"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a:xfrm>
            <a:off x="484814" y="640080"/>
            <a:ext cx="3659246" cy="2850319"/>
          </a:xfrm>
        </p:spPr>
        <p:txBody>
          <a:bodyPr rtlCol="0">
            <a:normAutofit/>
          </a:bodyPr>
          <a:lstStyle/>
          <a:p>
            <a:r>
              <a:rPr lang="en-GB" sz="3800">
                <a:solidFill>
                  <a:srgbClr val="FFFFFF"/>
                </a:solidFill>
              </a:rPr>
              <a:t>Anisotropy Invariant Mapping of a Turbulent Boundary Layer by Deep Learning</a:t>
            </a: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a:xfrm>
            <a:off x="484814" y="3812134"/>
            <a:ext cx="3659246" cy="2349823"/>
          </a:xfrm>
        </p:spPr>
        <p:txBody>
          <a:bodyPr vert="horz" lIns="0" tIns="0" rIns="0" bIns="0" rtlCol="0" anchor="t">
            <a:normAutofit/>
          </a:bodyPr>
          <a:lstStyle/>
          <a:p>
            <a:r>
              <a:rPr lang="en-GB" sz="1800">
                <a:solidFill>
                  <a:srgbClr val="FFFFFF"/>
                </a:solidFill>
              </a:rPr>
              <a:t>Quentin Martinez and </a:t>
            </a:r>
            <a:r>
              <a:rPr lang="en-GB" sz="1800" err="1">
                <a:solidFill>
                  <a:srgbClr val="FFFFFF"/>
                </a:solidFill>
              </a:rPr>
              <a:t>Dr.</a:t>
            </a:r>
            <a:r>
              <a:rPr lang="en-GB" sz="1800">
                <a:solidFill>
                  <a:srgbClr val="FFFFFF"/>
                </a:solidFill>
              </a:rPr>
              <a:t> Jun Xia</a:t>
            </a:r>
          </a:p>
        </p:txBody>
      </p:sp>
      <p:cxnSp>
        <p:nvCxnSpPr>
          <p:cNvPr id="29" name="Straight Connector 28">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bstract background of mesh on pink">
            <a:extLst>
              <a:ext uri="{FF2B5EF4-FFF2-40B4-BE49-F238E27FC236}">
                <a16:creationId xmlns:a16="http://schemas.microsoft.com/office/drawing/2014/main" id="{A74D023B-8086-41C7-9AD7-126FE76BE62D}"/>
              </a:ext>
            </a:extLst>
          </p:cNvPr>
          <p:cNvPicPr>
            <a:picLocks noChangeAspect="1"/>
          </p:cNvPicPr>
          <p:nvPr/>
        </p:nvPicPr>
        <p:blipFill rotWithShape="1">
          <a:blip r:embed="rId3"/>
          <a:srcRect l="13224" r="13223" b="-1"/>
          <a:stretch/>
        </p:blipFill>
        <p:spPr>
          <a:xfrm>
            <a:off x="4635095" y="10"/>
            <a:ext cx="7556889" cy="6857990"/>
          </a:xfrm>
          <a:prstGeom prst="rect">
            <a:avLst/>
          </a:prstGeom>
        </p:spPr>
      </p:pic>
    </p:spTree>
    <p:extLst>
      <p:ext uri="{BB962C8B-B14F-4D97-AF65-F5344CB8AC3E}">
        <p14:creationId xmlns:p14="http://schemas.microsoft.com/office/powerpoint/2010/main" val="42628684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F36C-85B9-410E-8771-9F28E84FF192}"/>
              </a:ext>
            </a:extLst>
          </p:cNvPr>
          <p:cNvSpPr>
            <a:spLocks noGrp="1"/>
          </p:cNvSpPr>
          <p:nvPr>
            <p:ph type="title"/>
          </p:nvPr>
        </p:nvSpPr>
        <p:spPr/>
        <p:txBody>
          <a:bodyPr/>
          <a:lstStyle/>
          <a:p>
            <a:r>
              <a:rPr lang="en-GB"/>
              <a:t>Results: Error Accumulation Continued</a:t>
            </a:r>
          </a:p>
        </p:txBody>
      </p:sp>
      <p:pic>
        <p:nvPicPr>
          <p:cNvPr id="11" name="Picture 11">
            <a:extLst>
              <a:ext uri="{FF2B5EF4-FFF2-40B4-BE49-F238E27FC236}">
                <a16:creationId xmlns:a16="http://schemas.microsoft.com/office/drawing/2014/main" id="{AB4DA1C2-3347-4B10-8068-EB8C6719CD11}"/>
              </a:ext>
            </a:extLst>
          </p:cNvPr>
          <p:cNvPicPr>
            <a:picLocks noGrp="1" noChangeAspect="1"/>
          </p:cNvPicPr>
          <p:nvPr>
            <p:ph idx="1"/>
          </p:nvPr>
        </p:nvPicPr>
        <p:blipFill>
          <a:blip r:embed="rId2"/>
          <a:stretch>
            <a:fillRect/>
          </a:stretch>
        </p:blipFill>
        <p:spPr>
          <a:xfrm>
            <a:off x="6122496" y="1905950"/>
            <a:ext cx="5175278" cy="4221266"/>
          </a:xfrm>
        </p:spPr>
      </p:pic>
      <p:pic>
        <p:nvPicPr>
          <p:cNvPr id="12" name="Picture 12" descr="Chart&#10;&#10;Description automatically generated">
            <a:extLst>
              <a:ext uri="{FF2B5EF4-FFF2-40B4-BE49-F238E27FC236}">
                <a16:creationId xmlns:a16="http://schemas.microsoft.com/office/drawing/2014/main" id="{B0606B9F-E8E4-48E5-A019-DCFCF76A2721}"/>
              </a:ext>
            </a:extLst>
          </p:cNvPr>
          <p:cNvPicPr>
            <a:picLocks noChangeAspect="1"/>
          </p:cNvPicPr>
          <p:nvPr/>
        </p:nvPicPr>
        <p:blipFill>
          <a:blip r:embed="rId3"/>
          <a:stretch>
            <a:fillRect/>
          </a:stretch>
        </p:blipFill>
        <p:spPr>
          <a:xfrm>
            <a:off x="722148" y="2084908"/>
            <a:ext cx="5053012" cy="3962511"/>
          </a:xfrm>
          <a:prstGeom prst="rect">
            <a:avLst/>
          </a:prstGeom>
        </p:spPr>
      </p:pic>
      <p:sp>
        <p:nvSpPr>
          <p:cNvPr id="3" name="TextBox 2">
            <a:extLst>
              <a:ext uri="{FF2B5EF4-FFF2-40B4-BE49-F238E27FC236}">
                <a16:creationId xmlns:a16="http://schemas.microsoft.com/office/drawing/2014/main" id="{0E5E4A94-27D7-4699-9AF9-F79FFCA3C064}"/>
              </a:ext>
            </a:extLst>
          </p:cNvPr>
          <p:cNvSpPr txBox="1"/>
          <p:nvPr/>
        </p:nvSpPr>
        <p:spPr>
          <a:xfrm>
            <a:off x="360219" y="5951515"/>
            <a:ext cx="648392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t>Figure 5. Retrained: Open Loop Prediction for </a:t>
            </a:r>
            <a:r>
              <a:rPr lang="en-GB" sz="1600" i="1" err="1">
                <a:ea typeface="+mn-lt"/>
                <a:cs typeface="+mn-lt"/>
              </a:rPr>
              <a:t>Reθ</a:t>
            </a:r>
            <a:r>
              <a:rPr lang="en-GB" sz="1600" i="1">
                <a:ea typeface="+mn-lt"/>
                <a:cs typeface="+mn-lt"/>
              </a:rPr>
              <a:t> = 4060</a:t>
            </a:r>
          </a:p>
          <a:p>
            <a:endParaRPr lang="en-GB"/>
          </a:p>
        </p:txBody>
      </p:sp>
      <p:sp>
        <p:nvSpPr>
          <p:cNvPr id="6" name="TextBox 5">
            <a:extLst>
              <a:ext uri="{FF2B5EF4-FFF2-40B4-BE49-F238E27FC236}">
                <a16:creationId xmlns:a16="http://schemas.microsoft.com/office/drawing/2014/main" id="{A3F8D551-F642-4DF9-BE73-D11FAB21A333}"/>
              </a:ext>
            </a:extLst>
          </p:cNvPr>
          <p:cNvSpPr txBox="1"/>
          <p:nvPr/>
        </p:nvSpPr>
        <p:spPr>
          <a:xfrm>
            <a:off x="6050479" y="5951515"/>
            <a:ext cx="648392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t>Figure 6. Retrained: Closed Loop Prediction for </a:t>
            </a:r>
            <a:r>
              <a:rPr lang="en-GB" sz="1600" i="1" err="1">
                <a:ea typeface="+mn-lt"/>
                <a:cs typeface="+mn-lt"/>
              </a:rPr>
              <a:t>Reθ</a:t>
            </a:r>
            <a:r>
              <a:rPr lang="en-GB" sz="1600" i="1">
                <a:ea typeface="+mn-lt"/>
                <a:cs typeface="+mn-lt"/>
              </a:rPr>
              <a:t> = 4060</a:t>
            </a:r>
          </a:p>
          <a:p>
            <a:endParaRPr lang="en-GB"/>
          </a:p>
        </p:txBody>
      </p:sp>
    </p:spTree>
    <p:extLst>
      <p:ext uri="{BB962C8B-B14F-4D97-AF65-F5344CB8AC3E}">
        <p14:creationId xmlns:p14="http://schemas.microsoft.com/office/powerpoint/2010/main" val="370725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71D6C-F835-4A3B-B0A1-6FA09A1E4520}"/>
              </a:ext>
            </a:extLst>
          </p:cNvPr>
          <p:cNvSpPr>
            <a:spLocks noGrp="1"/>
          </p:cNvSpPr>
          <p:nvPr>
            <p:ph type="title"/>
          </p:nvPr>
        </p:nvSpPr>
        <p:spPr>
          <a:xfrm>
            <a:off x="878911" y="643468"/>
            <a:ext cx="3177847" cy="1674180"/>
          </a:xfrm>
        </p:spPr>
        <p:txBody>
          <a:bodyPr>
            <a:normAutofit/>
          </a:bodyPr>
          <a:lstStyle/>
          <a:p>
            <a:r>
              <a:rPr lang="en-GB" sz="3400"/>
              <a:t>Results: Reducing Prediction Horizon</a:t>
            </a:r>
          </a:p>
        </p:txBody>
      </p:sp>
      <p:cxnSp>
        <p:nvCxnSpPr>
          <p:cNvPr id="22" name="Straight Connector 21">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6C8740-8A4B-4039-AA09-46EDF42C637D}"/>
              </a:ext>
            </a:extLst>
          </p:cNvPr>
          <p:cNvSpPr>
            <a:spLocks noGrp="1"/>
          </p:cNvSpPr>
          <p:nvPr>
            <p:ph idx="1"/>
          </p:nvPr>
        </p:nvSpPr>
        <p:spPr>
          <a:xfrm>
            <a:off x="858064" y="2639380"/>
            <a:ext cx="3205049" cy="3229714"/>
          </a:xfrm>
        </p:spPr>
        <p:txBody>
          <a:bodyPr vert="horz" lIns="0" tIns="45720" rIns="0" bIns="45720" rtlCol="0" anchor="t">
            <a:normAutofit/>
          </a:bodyPr>
          <a:lstStyle/>
          <a:p>
            <a:r>
              <a:rPr lang="en-GB"/>
              <a:t>- Error accumulation is less intrusive.</a:t>
            </a:r>
            <a:endParaRPr lang="en-US"/>
          </a:p>
          <a:p>
            <a:r>
              <a:rPr lang="en-GB"/>
              <a:t>- Model has a tendency of forecasting an average anisotropy profile.</a:t>
            </a:r>
          </a:p>
          <a:p>
            <a:r>
              <a:rPr lang="en-GB"/>
              <a:t>- Goodness of fit score, MSE = 3.823e-4</a:t>
            </a:r>
          </a:p>
          <a:p>
            <a:endParaRPr lang="en-GB"/>
          </a:p>
          <a:p>
            <a:endParaRPr lang="en-GB"/>
          </a:p>
          <a:p>
            <a:endParaRPr lang="en-GB"/>
          </a:p>
          <a:p>
            <a:endParaRPr lang="en-GB"/>
          </a:p>
        </p:txBody>
      </p:sp>
      <p:sp>
        <p:nvSpPr>
          <p:cNvPr id="24" name="Rectangle 23">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53059B37-85CB-4B78-B905-54F3504B1429}"/>
              </a:ext>
            </a:extLst>
          </p:cNvPr>
          <p:cNvSpPr txBox="1"/>
          <p:nvPr/>
        </p:nvSpPr>
        <p:spPr>
          <a:xfrm>
            <a:off x="5189518" y="5743697"/>
            <a:ext cx="648392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i="1"/>
              <a:t>Figure 7. Closed Loop Prediction for mean AIM profile</a:t>
            </a:r>
            <a:r>
              <a:rPr lang="en-GB" sz="1600" i="1">
                <a:ea typeface="+mn-lt"/>
                <a:cs typeface="+mn-lt"/>
              </a:rPr>
              <a:t>, 33% Horizon</a:t>
            </a:r>
            <a:endParaRPr lang="en-US"/>
          </a:p>
          <a:p>
            <a:endParaRPr lang="en-GB"/>
          </a:p>
        </p:txBody>
      </p:sp>
      <p:pic>
        <p:nvPicPr>
          <p:cNvPr id="6" name="Picture 7" descr="Chart&#10;&#10;Description automatically generated">
            <a:extLst>
              <a:ext uri="{FF2B5EF4-FFF2-40B4-BE49-F238E27FC236}">
                <a16:creationId xmlns:a16="http://schemas.microsoft.com/office/drawing/2014/main" id="{5C2F118D-BDBC-46E8-89D3-F4FE633F38A3}"/>
              </a:ext>
            </a:extLst>
          </p:cNvPr>
          <p:cNvPicPr>
            <a:picLocks noChangeAspect="1"/>
          </p:cNvPicPr>
          <p:nvPr/>
        </p:nvPicPr>
        <p:blipFill>
          <a:blip r:embed="rId3"/>
          <a:stretch>
            <a:fillRect/>
          </a:stretch>
        </p:blipFill>
        <p:spPr>
          <a:xfrm>
            <a:off x="4581525" y="203638"/>
            <a:ext cx="7251700" cy="5458536"/>
          </a:xfrm>
          <a:prstGeom prst="rect">
            <a:avLst/>
          </a:prstGeom>
        </p:spPr>
      </p:pic>
    </p:spTree>
    <p:extLst>
      <p:ext uri="{BB962C8B-B14F-4D97-AF65-F5344CB8AC3E}">
        <p14:creationId xmlns:p14="http://schemas.microsoft.com/office/powerpoint/2010/main" val="3665539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BFF2C-2567-4F99-973C-180C1C657090}"/>
              </a:ext>
            </a:extLst>
          </p:cNvPr>
          <p:cNvSpPr>
            <a:spLocks noGrp="1"/>
          </p:cNvSpPr>
          <p:nvPr>
            <p:ph type="title"/>
          </p:nvPr>
        </p:nvSpPr>
        <p:spPr>
          <a:xfrm>
            <a:off x="642257" y="634946"/>
            <a:ext cx="6432434" cy="1450757"/>
          </a:xfrm>
        </p:spPr>
        <p:txBody>
          <a:bodyPr>
            <a:normAutofit/>
          </a:bodyPr>
          <a:lstStyle/>
          <a:p>
            <a:r>
              <a:rPr lang="en-GB"/>
              <a:t>Results: Reynolds Stress Model Comparison</a:t>
            </a:r>
          </a:p>
        </p:txBody>
      </p:sp>
      <p:cxnSp>
        <p:nvCxnSpPr>
          <p:cNvPr id="12" name="Straight Connector 11">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624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6BCA83-CBD7-4D71-96B7-CF2B5E3ECA67}"/>
              </a:ext>
            </a:extLst>
          </p:cNvPr>
          <p:cNvSpPr>
            <a:spLocks noGrp="1"/>
          </p:cNvSpPr>
          <p:nvPr>
            <p:ph idx="1"/>
          </p:nvPr>
        </p:nvSpPr>
        <p:spPr>
          <a:xfrm>
            <a:off x="396451" y="2352130"/>
            <a:ext cx="6622933" cy="3461658"/>
          </a:xfrm>
        </p:spPr>
        <p:txBody>
          <a:bodyPr vert="horz" lIns="0" tIns="45720" rIns="0" bIns="45720" rtlCol="0" anchor="t">
            <a:normAutofit/>
          </a:bodyPr>
          <a:lstStyle/>
          <a:p>
            <a:r>
              <a:rPr lang="en-GB"/>
              <a:t>- Closed loop network shows greater "comprehension" of turbulence anisotropy than RSM simulation with linear pressure-strain assumption.</a:t>
            </a:r>
            <a:endParaRPr lang="en-US"/>
          </a:p>
          <a:p>
            <a:r>
              <a:rPr lang="en-GB"/>
              <a:t>- Anisotropies evolve from an initial, isotropic turbulence under rapid mean distortion.</a:t>
            </a:r>
          </a:p>
          <a:p>
            <a:endParaRPr lang="en-GB"/>
          </a:p>
          <a:p>
            <a:endParaRPr lang="en-GB"/>
          </a:p>
          <a:p>
            <a:endParaRPr lang="en-GB"/>
          </a:p>
        </p:txBody>
      </p:sp>
      <p:pic>
        <p:nvPicPr>
          <p:cNvPr id="4" name="Picture 4" descr="Graphical user interface, text&#10;&#10;Description automatically generated">
            <a:extLst>
              <a:ext uri="{FF2B5EF4-FFF2-40B4-BE49-F238E27FC236}">
                <a16:creationId xmlns:a16="http://schemas.microsoft.com/office/drawing/2014/main" id="{4A9241DF-940C-4AEA-9C96-0B46F291423D}"/>
              </a:ext>
            </a:extLst>
          </p:cNvPr>
          <p:cNvPicPr>
            <a:picLocks noChangeAspect="1"/>
          </p:cNvPicPr>
          <p:nvPr/>
        </p:nvPicPr>
        <p:blipFill>
          <a:blip r:embed="rId3"/>
          <a:stretch>
            <a:fillRect/>
          </a:stretch>
        </p:blipFill>
        <p:spPr>
          <a:xfrm>
            <a:off x="1405707" y="4308233"/>
            <a:ext cx="4396540" cy="2096172"/>
          </a:xfrm>
          <a:prstGeom prst="rect">
            <a:avLst/>
          </a:prstGeom>
        </p:spPr>
      </p:pic>
      <p:sp>
        <p:nvSpPr>
          <p:cNvPr id="14" name="Rectangle 13">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7D687761-5BC9-408A-AEE2-D3C1975C93FF}"/>
              </a:ext>
            </a:extLst>
          </p:cNvPr>
          <p:cNvSpPr txBox="1"/>
          <p:nvPr/>
        </p:nvSpPr>
        <p:spPr>
          <a:xfrm>
            <a:off x="7530564" y="4835214"/>
            <a:ext cx="46630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t>Figure 8. NAR, DNS, and RSM comparison</a:t>
            </a:r>
          </a:p>
        </p:txBody>
      </p:sp>
      <p:sp>
        <p:nvSpPr>
          <p:cNvPr id="7" name="TextBox 6">
            <a:extLst>
              <a:ext uri="{FF2B5EF4-FFF2-40B4-BE49-F238E27FC236}">
                <a16:creationId xmlns:a16="http://schemas.microsoft.com/office/drawing/2014/main" id="{9C8E0638-8457-4C7E-902C-DD2834A4A5E2}"/>
              </a:ext>
            </a:extLst>
          </p:cNvPr>
          <p:cNvSpPr txBox="1"/>
          <p:nvPr/>
        </p:nvSpPr>
        <p:spPr>
          <a:xfrm>
            <a:off x="1540951" y="6010275"/>
            <a:ext cx="43307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t>Figure 9. Turbulent Viscosity Contour</a:t>
            </a:r>
            <a:endParaRPr lang="en-GB" sz="1600"/>
          </a:p>
        </p:txBody>
      </p:sp>
      <p:pic>
        <p:nvPicPr>
          <p:cNvPr id="8" name="Picture 8" descr="Chart&#10;&#10;Description automatically generated">
            <a:extLst>
              <a:ext uri="{FF2B5EF4-FFF2-40B4-BE49-F238E27FC236}">
                <a16:creationId xmlns:a16="http://schemas.microsoft.com/office/drawing/2014/main" id="{BBD859CF-75CB-4EC8-BC41-1AEA18B4BCE6}"/>
              </a:ext>
            </a:extLst>
          </p:cNvPr>
          <p:cNvPicPr>
            <a:picLocks noChangeAspect="1"/>
          </p:cNvPicPr>
          <p:nvPr/>
        </p:nvPicPr>
        <p:blipFill>
          <a:blip r:embed="rId4"/>
          <a:stretch>
            <a:fillRect/>
          </a:stretch>
        </p:blipFill>
        <p:spPr>
          <a:xfrm>
            <a:off x="6772275" y="757237"/>
            <a:ext cx="5418139" cy="4073525"/>
          </a:xfrm>
          <a:prstGeom prst="rect">
            <a:avLst/>
          </a:prstGeom>
        </p:spPr>
      </p:pic>
    </p:spTree>
    <p:extLst>
      <p:ext uri="{BB962C8B-B14F-4D97-AF65-F5344CB8AC3E}">
        <p14:creationId xmlns:p14="http://schemas.microsoft.com/office/powerpoint/2010/main" val="128438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9EA6-4463-4FFE-ACCA-172F757E4083}"/>
              </a:ext>
            </a:extLst>
          </p:cNvPr>
          <p:cNvSpPr>
            <a:spLocks noGrp="1"/>
          </p:cNvSpPr>
          <p:nvPr>
            <p:ph type="title"/>
          </p:nvPr>
        </p:nvSpPr>
        <p:spPr/>
        <p:txBody>
          <a:bodyPr/>
          <a:lstStyle/>
          <a:p>
            <a:r>
              <a:rPr lang="en-GB"/>
              <a:t>Results: Alternative Visualisation Techniques</a:t>
            </a:r>
          </a:p>
        </p:txBody>
      </p:sp>
      <p:pic>
        <p:nvPicPr>
          <p:cNvPr id="4" name="Picture 4" descr="Chart, line chart&#10;&#10;Description automatically generated">
            <a:extLst>
              <a:ext uri="{FF2B5EF4-FFF2-40B4-BE49-F238E27FC236}">
                <a16:creationId xmlns:a16="http://schemas.microsoft.com/office/drawing/2014/main" id="{D92973C6-FEDF-49D9-985F-B5C5CB22FDF9}"/>
              </a:ext>
            </a:extLst>
          </p:cNvPr>
          <p:cNvPicPr>
            <a:picLocks noGrp="1" noChangeAspect="1"/>
          </p:cNvPicPr>
          <p:nvPr>
            <p:ph idx="1"/>
          </p:nvPr>
        </p:nvPicPr>
        <p:blipFill>
          <a:blip r:embed="rId2"/>
          <a:stretch>
            <a:fillRect/>
          </a:stretch>
        </p:blipFill>
        <p:spPr>
          <a:xfrm>
            <a:off x="826922" y="2009240"/>
            <a:ext cx="5235425" cy="3760891"/>
          </a:xfrm>
        </p:spPr>
      </p:pic>
      <p:pic>
        <p:nvPicPr>
          <p:cNvPr id="5" name="Picture 5" descr="Chart, line chart&#10;&#10;Description automatically generated">
            <a:extLst>
              <a:ext uri="{FF2B5EF4-FFF2-40B4-BE49-F238E27FC236}">
                <a16:creationId xmlns:a16="http://schemas.microsoft.com/office/drawing/2014/main" id="{4F8F62E4-9B5C-45BB-ADEC-3F16681EB6CC}"/>
              </a:ext>
            </a:extLst>
          </p:cNvPr>
          <p:cNvPicPr>
            <a:picLocks noChangeAspect="1"/>
          </p:cNvPicPr>
          <p:nvPr/>
        </p:nvPicPr>
        <p:blipFill>
          <a:blip r:embed="rId3"/>
          <a:stretch>
            <a:fillRect/>
          </a:stretch>
        </p:blipFill>
        <p:spPr>
          <a:xfrm>
            <a:off x="6386945" y="1954433"/>
            <a:ext cx="5078680" cy="3810093"/>
          </a:xfrm>
          <a:prstGeom prst="rect">
            <a:avLst/>
          </a:prstGeom>
        </p:spPr>
      </p:pic>
      <p:sp>
        <p:nvSpPr>
          <p:cNvPr id="6" name="TextBox 5">
            <a:extLst>
              <a:ext uri="{FF2B5EF4-FFF2-40B4-BE49-F238E27FC236}">
                <a16:creationId xmlns:a16="http://schemas.microsoft.com/office/drawing/2014/main" id="{5B1CF516-61C6-4ABA-A9A9-B580411C9B7D}"/>
              </a:ext>
            </a:extLst>
          </p:cNvPr>
          <p:cNvSpPr txBox="1"/>
          <p:nvPr/>
        </p:nvSpPr>
        <p:spPr>
          <a:xfrm>
            <a:off x="1755569" y="5768729"/>
            <a:ext cx="384166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t>Figure 10. Color Contour</a:t>
            </a:r>
            <a:r>
              <a:rPr lang="en-GB" sz="1600" i="1" dirty="0"/>
              <a:t> Mapping</a:t>
            </a:r>
          </a:p>
        </p:txBody>
      </p:sp>
      <p:sp>
        <p:nvSpPr>
          <p:cNvPr id="7" name="TextBox 6">
            <a:extLst>
              <a:ext uri="{FF2B5EF4-FFF2-40B4-BE49-F238E27FC236}">
                <a16:creationId xmlns:a16="http://schemas.microsoft.com/office/drawing/2014/main" id="{0E01AC6B-7434-4C00-88F8-4850B8A256AC}"/>
              </a:ext>
            </a:extLst>
          </p:cNvPr>
          <p:cNvSpPr txBox="1"/>
          <p:nvPr/>
        </p:nvSpPr>
        <p:spPr>
          <a:xfrm>
            <a:off x="7568912" y="5767819"/>
            <a:ext cx="385156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t>Figure 11. Barycentric Triangle</a:t>
            </a:r>
            <a:endParaRPr lang="en-US" sz="1600" i="1"/>
          </a:p>
        </p:txBody>
      </p:sp>
    </p:spTree>
    <p:extLst>
      <p:ext uri="{BB962C8B-B14F-4D97-AF65-F5344CB8AC3E}">
        <p14:creationId xmlns:p14="http://schemas.microsoft.com/office/powerpoint/2010/main" val="12917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60F3-D4C6-4D2C-BBF0-2CEE6059A39F}"/>
              </a:ext>
            </a:extLst>
          </p:cNvPr>
          <p:cNvSpPr>
            <a:spLocks noGrp="1"/>
          </p:cNvSpPr>
          <p:nvPr>
            <p:ph type="title"/>
          </p:nvPr>
        </p:nvSpPr>
        <p:spPr/>
        <p:txBody>
          <a:bodyPr/>
          <a:lstStyle/>
          <a:p>
            <a:r>
              <a:rPr lang="en-GB"/>
              <a:t>Summary</a:t>
            </a:r>
          </a:p>
        </p:txBody>
      </p:sp>
      <p:sp>
        <p:nvSpPr>
          <p:cNvPr id="3" name="Content Placeholder 2">
            <a:extLst>
              <a:ext uri="{FF2B5EF4-FFF2-40B4-BE49-F238E27FC236}">
                <a16:creationId xmlns:a16="http://schemas.microsoft.com/office/drawing/2014/main" id="{0837C223-888C-44F9-BFB0-9F6C8132D794}"/>
              </a:ext>
            </a:extLst>
          </p:cNvPr>
          <p:cNvSpPr>
            <a:spLocks noGrp="1"/>
          </p:cNvSpPr>
          <p:nvPr>
            <p:ph idx="1"/>
          </p:nvPr>
        </p:nvSpPr>
        <p:spPr/>
        <p:txBody>
          <a:bodyPr vert="horz" lIns="0" tIns="45720" rIns="0" bIns="45720" rtlCol="0" anchor="t">
            <a:normAutofit/>
          </a:bodyPr>
          <a:lstStyle/>
          <a:p>
            <a:r>
              <a:rPr lang="en-GB"/>
              <a:t>- NAR can successfully predict the anisotropy invariant map of a flat plate turbulent boundary layer with a large horizon. </a:t>
            </a:r>
          </a:p>
          <a:p>
            <a:r>
              <a:rPr lang="en-GB"/>
              <a:t>- Closed loop predictions can suffer from error recursion and amplification with little indication during training and development.</a:t>
            </a:r>
          </a:p>
          <a:p>
            <a:r>
              <a:rPr lang="en-GB"/>
              <a:t>- NAR had a tendency of learning mean </a:t>
            </a:r>
            <a:r>
              <a:rPr lang="en-GB" err="1"/>
              <a:t>componentiality</a:t>
            </a:r>
            <a:r>
              <a:rPr lang="en-GB"/>
              <a:t> characteristics of training data. </a:t>
            </a:r>
          </a:p>
          <a:p>
            <a:r>
              <a:rPr lang="en-GB"/>
              <a:t>- NAR was able to outperform the RSM prediction of turbulence anisotropy.</a:t>
            </a:r>
          </a:p>
        </p:txBody>
      </p:sp>
    </p:spTree>
    <p:extLst>
      <p:ext uri="{BB962C8B-B14F-4D97-AF65-F5344CB8AC3E}">
        <p14:creationId xmlns:p14="http://schemas.microsoft.com/office/powerpoint/2010/main" val="3020130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B4B4-BEED-445E-BCAC-78240A88C2C2}"/>
              </a:ext>
            </a:extLst>
          </p:cNvPr>
          <p:cNvSpPr>
            <a:spLocks noGrp="1"/>
          </p:cNvSpPr>
          <p:nvPr>
            <p:ph type="title"/>
          </p:nvPr>
        </p:nvSpPr>
        <p:spPr/>
        <p:txBody>
          <a:bodyPr/>
          <a:lstStyle/>
          <a:p>
            <a:r>
              <a:rPr lang="en-GB"/>
              <a:t>References</a:t>
            </a:r>
            <a:endParaRPr lang="en-US"/>
          </a:p>
        </p:txBody>
      </p:sp>
      <p:sp>
        <p:nvSpPr>
          <p:cNvPr id="3" name="Content Placeholder 2">
            <a:extLst>
              <a:ext uri="{FF2B5EF4-FFF2-40B4-BE49-F238E27FC236}">
                <a16:creationId xmlns:a16="http://schemas.microsoft.com/office/drawing/2014/main" id="{CB259501-430E-4548-9DF2-8A5118E56F2A}"/>
              </a:ext>
            </a:extLst>
          </p:cNvPr>
          <p:cNvSpPr>
            <a:spLocks noGrp="1"/>
          </p:cNvSpPr>
          <p:nvPr>
            <p:ph idx="1"/>
          </p:nvPr>
        </p:nvSpPr>
        <p:spPr/>
        <p:txBody>
          <a:bodyPr vert="horz" lIns="0" tIns="45720" rIns="0" bIns="45720" rtlCol="0" anchor="t">
            <a:normAutofit/>
          </a:bodyPr>
          <a:lstStyle/>
          <a:p>
            <a:r>
              <a:rPr lang="en-US">
                <a:ea typeface="+mn-lt"/>
                <a:cs typeface="+mn-lt"/>
              </a:rPr>
              <a:t>Schlatter, P. and </a:t>
            </a:r>
            <a:r>
              <a:rPr lang="en-US" err="1">
                <a:ea typeface="+mn-lt"/>
                <a:cs typeface="+mn-lt"/>
              </a:rPr>
              <a:t>Örlü</a:t>
            </a:r>
            <a:r>
              <a:rPr lang="en-US">
                <a:ea typeface="+mn-lt"/>
                <a:cs typeface="+mn-lt"/>
              </a:rPr>
              <a:t>, R. (2010). Assessment of direct numerical simulation data of turbulent boundary layers. </a:t>
            </a:r>
            <a:r>
              <a:rPr lang="en-US" i="1">
                <a:ea typeface="+mn-lt"/>
                <a:cs typeface="+mn-lt"/>
              </a:rPr>
              <a:t>Journal of Fluid Mechanics</a:t>
            </a:r>
            <a:r>
              <a:rPr lang="en-US">
                <a:ea typeface="+mn-lt"/>
                <a:cs typeface="+mn-lt"/>
              </a:rPr>
              <a:t>, [online] 659, pp.116–126. </a:t>
            </a:r>
          </a:p>
          <a:p>
            <a:r>
              <a:rPr lang="en-US">
                <a:ea typeface="+mn-lt"/>
                <a:cs typeface="+mn-lt"/>
              </a:rPr>
              <a:t>Zhu, L., Zhang, W., Kou, J. and Liu, Y., 2019. Machine learning methods for turbulence modeling in subsonic flows around airfoils. </a:t>
            </a:r>
            <a:r>
              <a:rPr lang="en-US" i="1">
                <a:ea typeface="+mn-lt"/>
                <a:cs typeface="+mn-lt"/>
              </a:rPr>
              <a:t>Physics of Fluids</a:t>
            </a:r>
            <a:r>
              <a:rPr lang="en-US">
                <a:ea typeface="+mn-lt"/>
                <a:cs typeface="+mn-lt"/>
              </a:rPr>
              <a:t>, 31(1), p.015105.</a:t>
            </a:r>
            <a:endParaRPr lang="en-US"/>
          </a:p>
        </p:txBody>
      </p:sp>
    </p:spTree>
    <p:extLst>
      <p:ext uri="{BB962C8B-B14F-4D97-AF65-F5344CB8AC3E}">
        <p14:creationId xmlns:p14="http://schemas.microsoft.com/office/powerpoint/2010/main" val="335651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39B4056F-1959-4627-A683-77F6C0603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6FAE9C29-0E07-4EA8-A14B-1D020BCC80D6}"/>
              </a:ext>
            </a:extLst>
          </p:cNvPr>
          <p:cNvPicPr>
            <a:picLocks noChangeAspect="1"/>
          </p:cNvPicPr>
          <p:nvPr/>
        </p:nvPicPr>
        <p:blipFill>
          <a:blip r:embed="rId2"/>
          <a:stretch>
            <a:fillRect/>
          </a:stretch>
        </p:blipFill>
        <p:spPr>
          <a:xfrm>
            <a:off x="1580871" y="643538"/>
            <a:ext cx="9031357" cy="3557043"/>
          </a:xfrm>
          <a:prstGeom prst="rect">
            <a:avLst/>
          </a:prstGeom>
        </p:spPr>
      </p:pic>
      <p:sp>
        <p:nvSpPr>
          <p:cNvPr id="8" name="Rectangle 11">
            <a:extLst>
              <a:ext uri="{FF2B5EF4-FFF2-40B4-BE49-F238E27FC236}">
                <a16:creationId xmlns:a16="http://schemas.microsoft.com/office/drawing/2014/main" id="{D8D7349B-C9FA-4FCE-A1FF-948F460A3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554906"/>
            <a:ext cx="12188952" cy="230309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13">
            <a:extLst>
              <a:ext uri="{FF2B5EF4-FFF2-40B4-BE49-F238E27FC236}">
                <a16:creationId xmlns:a16="http://schemas.microsoft.com/office/drawing/2014/main" id="{55646586-8E5D-4A2B-BDA9-01CE28AC8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0770" y="5247564"/>
            <a:ext cx="0" cy="87345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10" descr="Logo&#10;&#10;Description automatically generated">
            <a:extLst>
              <a:ext uri="{FF2B5EF4-FFF2-40B4-BE49-F238E27FC236}">
                <a16:creationId xmlns:a16="http://schemas.microsoft.com/office/drawing/2014/main" id="{5D1F5506-9826-4D48-B398-F5435EB2E7E3}"/>
              </a:ext>
            </a:extLst>
          </p:cNvPr>
          <p:cNvPicPr>
            <a:picLocks noGrp="1" noChangeAspect="1"/>
          </p:cNvPicPr>
          <p:nvPr>
            <p:ph idx="1"/>
          </p:nvPr>
        </p:nvPicPr>
        <p:blipFill>
          <a:blip r:embed="rId3"/>
          <a:stretch>
            <a:fillRect/>
          </a:stretch>
        </p:blipFill>
        <p:spPr>
          <a:xfrm>
            <a:off x="4510880" y="5166901"/>
            <a:ext cx="3171825" cy="1047750"/>
          </a:xfrm>
        </p:spPr>
      </p:pic>
    </p:spTree>
    <p:extLst>
      <p:ext uri="{BB962C8B-B14F-4D97-AF65-F5344CB8AC3E}">
        <p14:creationId xmlns:p14="http://schemas.microsoft.com/office/powerpoint/2010/main" val="202909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C92CE-0BB2-458E-B112-0E9E1B4E3452}"/>
              </a:ext>
            </a:extLst>
          </p:cNvPr>
          <p:cNvSpPr>
            <a:spLocks noGrp="1"/>
          </p:cNvSpPr>
          <p:nvPr>
            <p:ph type="title"/>
          </p:nvPr>
        </p:nvSpPr>
        <p:spPr>
          <a:xfrm>
            <a:off x="1097280" y="286603"/>
            <a:ext cx="10058400" cy="1450757"/>
          </a:xfrm>
        </p:spPr>
        <p:txBody>
          <a:bodyPr>
            <a:normAutofit/>
          </a:bodyPr>
          <a:lstStyle/>
          <a:p>
            <a:r>
              <a:rPr lang="en-GB"/>
              <a:t>Main Problems</a:t>
            </a:r>
          </a:p>
        </p:txBody>
      </p:sp>
      <p:cxnSp>
        <p:nvCxnSpPr>
          <p:cNvPr id="11"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092711-3E70-45C1-AA73-69C8679A7F6B}"/>
              </a:ext>
            </a:extLst>
          </p:cNvPr>
          <p:cNvSpPr>
            <a:spLocks noGrp="1"/>
          </p:cNvSpPr>
          <p:nvPr>
            <p:ph idx="1"/>
          </p:nvPr>
        </p:nvSpPr>
        <p:spPr>
          <a:xfrm>
            <a:off x="1097280" y="2108201"/>
            <a:ext cx="5575367" cy="3760891"/>
          </a:xfrm>
        </p:spPr>
        <p:txBody>
          <a:bodyPr vert="horz" lIns="0" tIns="45720" rIns="0" bIns="45720" rtlCol="0" anchor="t">
            <a:normAutofit/>
          </a:bodyPr>
          <a:lstStyle/>
          <a:p>
            <a:r>
              <a:rPr lang="en-GB"/>
              <a:t>- Turbulence modelling/simulation can be very expensive in real world applications. </a:t>
            </a:r>
          </a:p>
          <a:p>
            <a:r>
              <a:rPr lang="en-GB"/>
              <a:t>- How can deep learning be applied as a low(er) cost alternative to traditional computational techniques?</a:t>
            </a:r>
          </a:p>
          <a:p>
            <a:r>
              <a:rPr lang="en-GB"/>
              <a:t>- What are the limitations of deep learning in fluid mechanics?</a:t>
            </a:r>
          </a:p>
          <a:p>
            <a:endParaRPr lang="en-GB"/>
          </a:p>
          <a:p>
            <a:endParaRPr lang="en-GB"/>
          </a:p>
        </p:txBody>
      </p:sp>
      <p:pic>
        <p:nvPicPr>
          <p:cNvPr id="4" name="Picture 4" descr="A picture containing scene, stage, laser, light&#10;&#10;Description automatically generated">
            <a:extLst>
              <a:ext uri="{FF2B5EF4-FFF2-40B4-BE49-F238E27FC236}">
                <a16:creationId xmlns:a16="http://schemas.microsoft.com/office/drawing/2014/main" id="{73813B43-E7E3-4899-9AE4-250AA139AB3E}"/>
              </a:ext>
            </a:extLst>
          </p:cNvPr>
          <p:cNvPicPr>
            <a:picLocks noChangeAspect="1"/>
          </p:cNvPicPr>
          <p:nvPr/>
        </p:nvPicPr>
        <p:blipFill rotWithShape="1">
          <a:blip r:embed="rId3"/>
          <a:srcRect l="34668" r="6250" b="2"/>
          <a:stretch/>
        </p:blipFill>
        <p:spPr>
          <a:xfrm>
            <a:off x="7534656" y="2108200"/>
            <a:ext cx="3621024" cy="3600613"/>
          </a:xfrm>
          <a:prstGeom prst="rect">
            <a:avLst/>
          </a:prstGeom>
        </p:spPr>
      </p:pic>
      <p:sp>
        <p:nvSpPr>
          <p:cNvPr id="13" name="Rectangle 1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183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F9B2D-6E6C-485F-95EE-FB434FFD4430}"/>
              </a:ext>
            </a:extLst>
          </p:cNvPr>
          <p:cNvSpPr>
            <a:spLocks noGrp="1"/>
          </p:cNvSpPr>
          <p:nvPr>
            <p:ph type="title"/>
          </p:nvPr>
        </p:nvSpPr>
        <p:spPr>
          <a:xfrm>
            <a:off x="642257" y="634946"/>
            <a:ext cx="3690257" cy="1450757"/>
          </a:xfrm>
        </p:spPr>
        <p:txBody>
          <a:bodyPr>
            <a:normAutofit/>
          </a:bodyPr>
          <a:lstStyle/>
          <a:p>
            <a:r>
              <a:rPr lang="en-GB"/>
              <a:t>Proposal</a:t>
            </a:r>
          </a:p>
        </p:txBody>
      </p:sp>
      <p:cxnSp>
        <p:nvCxnSpPr>
          <p:cNvPr id="19" name="Straight Connector 18">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ECDB4625-3E98-494B-B0CB-3D6267901ED5}"/>
              </a:ext>
            </a:extLst>
          </p:cNvPr>
          <p:cNvSpPr>
            <a:spLocks noGrp="1"/>
          </p:cNvSpPr>
          <p:nvPr>
            <p:ph idx="1"/>
          </p:nvPr>
        </p:nvSpPr>
        <p:spPr>
          <a:xfrm>
            <a:off x="642257" y="2407436"/>
            <a:ext cx="3690257" cy="3461658"/>
          </a:xfrm>
        </p:spPr>
        <p:txBody>
          <a:bodyPr vert="horz" lIns="0" tIns="45720" rIns="0" bIns="45720" rtlCol="0" anchor="t">
            <a:normAutofit/>
          </a:bodyPr>
          <a:lstStyle/>
          <a:p>
            <a:pPr marL="0" indent="0">
              <a:buNone/>
            </a:pPr>
            <a:r>
              <a:rPr lang="en-GB"/>
              <a:t>- Neural networks can be used to learn and corelate relevant patterns in turbulence data.</a:t>
            </a:r>
          </a:p>
          <a:p>
            <a:pPr marL="0" indent="0">
              <a:buNone/>
            </a:pPr>
            <a:r>
              <a:rPr lang="en-GB"/>
              <a:t>- Low dimensional representation of turbulence to help to mitigate the "curse of dimensionality" (Bellman, 1966).</a:t>
            </a:r>
            <a:endParaRPr lang="en-US"/>
          </a:p>
          <a:p>
            <a:pPr marL="0" indent="0">
              <a:buNone/>
            </a:pPr>
            <a:endParaRPr lang="en-GB"/>
          </a:p>
          <a:p>
            <a:endParaRPr lang="en-GB"/>
          </a:p>
          <a:p>
            <a:endParaRPr lang="en-GB"/>
          </a:p>
        </p:txBody>
      </p:sp>
      <p:sp>
        <p:nvSpPr>
          <p:cNvPr id="21" name="Rectangle 20">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AAA3A102-0513-4813-AAF2-D5230971E9F6}"/>
              </a:ext>
            </a:extLst>
          </p:cNvPr>
          <p:cNvSpPr txBox="1"/>
          <p:nvPr/>
        </p:nvSpPr>
        <p:spPr>
          <a:xfrm>
            <a:off x="2613025" y="42005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4570A469-408E-4EE8-8C71-DB83FAF35F9A}"/>
              </a:ext>
            </a:extLst>
          </p:cNvPr>
          <p:cNvSpPr txBox="1"/>
          <p:nvPr/>
        </p:nvSpPr>
        <p:spPr>
          <a:xfrm>
            <a:off x="7335837" y="49228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pic>
        <p:nvPicPr>
          <p:cNvPr id="8" name="Picture 8" descr="Chart&#10;&#10;Description automatically generated">
            <a:extLst>
              <a:ext uri="{FF2B5EF4-FFF2-40B4-BE49-F238E27FC236}">
                <a16:creationId xmlns:a16="http://schemas.microsoft.com/office/drawing/2014/main" id="{949F6411-8355-4D40-9402-A33ADB3EF734}"/>
              </a:ext>
            </a:extLst>
          </p:cNvPr>
          <p:cNvPicPr>
            <a:picLocks noChangeAspect="1"/>
          </p:cNvPicPr>
          <p:nvPr/>
        </p:nvPicPr>
        <p:blipFill>
          <a:blip r:embed="rId3"/>
          <a:stretch>
            <a:fillRect/>
          </a:stretch>
        </p:blipFill>
        <p:spPr>
          <a:xfrm>
            <a:off x="5359399" y="146050"/>
            <a:ext cx="5711826" cy="4279900"/>
          </a:xfrm>
          <a:prstGeom prst="rect">
            <a:avLst/>
          </a:prstGeom>
        </p:spPr>
      </p:pic>
      <p:pic>
        <p:nvPicPr>
          <p:cNvPr id="9" name="Picture 9" descr="A picture containing text&#10;&#10;Description automatically generated">
            <a:extLst>
              <a:ext uri="{FF2B5EF4-FFF2-40B4-BE49-F238E27FC236}">
                <a16:creationId xmlns:a16="http://schemas.microsoft.com/office/drawing/2014/main" id="{99DE02DA-1941-46C0-89B9-BC349664DF00}"/>
              </a:ext>
            </a:extLst>
          </p:cNvPr>
          <p:cNvPicPr>
            <a:picLocks noChangeAspect="1"/>
          </p:cNvPicPr>
          <p:nvPr/>
        </p:nvPicPr>
        <p:blipFill>
          <a:blip r:embed="rId4"/>
          <a:stretch>
            <a:fillRect/>
          </a:stretch>
        </p:blipFill>
        <p:spPr>
          <a:xfrm>
            <a:off x="4930775" y="5401109"/>
            <a:ext cx="2743200" cy="643656"/>
          </a:xfrm>
          <a:prstGeom prst="rect">
            <a:avLst/>
          </a:prstGeom>
        </p:spPr>
      </p:pic>
      <p:pic>
        <p:nvPicPr>
          <p:cNvPr id="10" name="Picture 10">
            <a:extLst>
              <a:ext uri="{FF2B5EF4-FFF2-40B4-BE49-F238E27FC236}">
                <a16:creationId xmlns:a16="http://schemas.microsoft.com/office/drawing/2014/main" id="{0EF93D28-D376-4EB9-9BD6-46019AECBFFB}"/>
              </a:ext>
            </a:extLst>
          </p:cNvPr>
          <p:cNvPicPr>
            <a:picLocks noChangeAspect="1"/>
          </p:cNvPicPr>
          <p:nvPr/>
        </p:nvPicPr>
        <p:blipFill>
          <a:blip r:embed="rId5"/>
          <a:stretch>
            <a:fillRect/>
          </a:stretch>
        </p:blipFill>
        <p:spPr>
          <a:xfrm>
            <a:off x="8558212" y="5404677"/>
            <a:ext cx="2743200" cy="588893"/>
          </a:xfrm>
          <a:prstGeom prst="rect">
            <a:avLst/>
          </a:prstGeom>
        </p:spPr>
      </p:pic>
      <p:sp>
        <p:nvSpPr>
          <p:cNvPr id="11" name="TextBox 10">
            <a:extLst>
              <a:ext uri="{FF2B5EF4-FFF2-40B4-BE49-F238E27FC236}">
                <a16:creationId xmlns:a16="http://schemas.microsoft.com/office/drawing/2014/main" id="{CB28E200-635C-4852-89CF-851FC5D9CC84}"/>
              </a:ext>
            </a:extLst>
          </p:cNvPr>
          <p:cNvSpPr txBox="1"/>
          <p:nvPr/>
        </p:nvSpPr>
        <p:spPr>
          <a:xfrm>
            <a:off x="5589587" y="4430713"/>
            <a:ext cx="55054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i="1"/>
              <a:t>Figure 1. Lumley Triangle for Downstream Flat Plate Turbulent Boundary Layer </a:t>
            </a:r>
          </a:p>
        </p:txBody>
      </p:sp>
    </p:spTree>
    <p:extLst>
      <p:ext uri="{BB962C8B-B14F-4D97-AF65-F5344CB8AC3E}">
        <p14:creationId xmlns:p14="http://schemas.microsoft.com/office/powerpoint/2010/main" val="115303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BE0C-4235-411F-8E0B-B3516EC965BC}"/>
              </a:ext>
            </a:extLst>
          </p:cNvPr>
          <p:cNvSpPr>
            <a:spLocks noGrp="1"/>
          </p:cNvSpPr>
          <p:nvPr>
            <p:ph type="title"/>
          </p:nvPr>
        </p:nvSpPr>
        <p:spPr/>
        <p:txBody>
          <a:bodyPr/>
          <a:lstStyle/>
          <a:p>
            <a:r>
              <a:rPr lang="en-GB"/>
              <a:t>Setup: Training, Validation, and Test Data</a:t>
            </a:r>
          </a:p>
        </p:txBody>
      </p:sp>
      <p:sp>
        <p:nvSpPr>
          <p:cNvPr id="3" name="Content Placeholder 2">
            <a:extLst>
              <a:ext uri="{FF2B5EF4-FFF2-40B4-BE49-F238E27FC236}">
                <a16:creationId xmlns:a16="http://schemas.microsoft.com/office/drawing/2014/main" id="{0E63C20E-282F-4285-BFE9-18F588478850}"/>
              </a:ext>
            </a:extLst>
          </p:cNvPr>
          <p:cNvSpPr>
            <a:spLocks noGrp="1"/>
          </p:cNvSpPr>
          <p:nvPr>
            <p:ph idx="1"/>
          </p:nvPr>
        </p:nvSpPr>
        <p:spPr/>
        <p:txBody>
          <a:bodyPr vert="horz" lIns="0" tIns="45720" rIns="0" bIns="45720" rtlCol="0" anchor="t">
            <a:normAutofit/>
          </a:bodyPr>
          <a:lstStyle/>
          <a:p>
            <a:r>
              <a:rPr lang="en-GB"/>
              <a:t>- Secondary sourced DNS data for a zero-pressure gradient flat plate turbulent boundary layer (Schlatter &amp; Orlu, 2010)</a:t>
            </a:r>
          </a:p>
          <a:p>
            <a:endParaRPr lang="en-GB"/>
          </a:p>
        </p:txBody>
      </p:sp>
      <p:sp>
        <p:nvSpPr>
          <p:cNvPr id="7" name="TextBox 6">
            <a:extLst>
              <a:ext uri="{FF2B5EF4-FFF2-40B4-BE49-F238E27FC236}">
                <a16:creationId xmlns:a16="http://schemas.microsoft.com/office/drawing/2014/main" id="{2F300C84-E2CB-4436-B573-2E4E7AE36956}"/>
              </a:ext>
            </a:extLst>
          </p:cNvPr>
          <p:cNvSpPr txBox="1"/>
          <p:nvPr/>
        </p:nvSpPr>
        <p:spPr>
          <a:xfrm>
            <a:off x="1978025" y="5303838"/>
            <a:ext cx="32194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t>Figure 3. Data Split Ratio</a:t>
            </a:r>
          </a:p>
        </p:txBody>
      </p:sp>
      <p:sp>
        <p:nvSpPr>
          <p:cNvPr id="8" name="TextBox 7">
            <a:extLst>
              <a:ext uri="{FF2B5EF4-FFF2-40B4-BE49-F238E27FC236}">
                <a16:creationId xmlns:a16="http://schemas.microsoft.com/office/drawing/2014/main" id="{752DF866-1180-444B-A2B1-34E8190E11BF}"/>
              </a:ext>
            </a:extLst>
          </p:cNvPr>
          <p:cNvSpPr txBox="1"/>
          <p:nvPr/>
        </p:nvSpPr>
        <p:spPr>
          <a:xfrm>
            <a:off x="7457211" y="6037140"/>
            <a:ext cx="401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t>Figure 4. Wall Normal Profile</a:t>
            </a:r>
            <a:endParaRPr lang="en-US" i="1"/>
          </a:p>
        </p:txBody>
      </p:sp>
      <p:pic>
        <p:nvPicPr>
          <p:cNvPr id="6" name="Picture 8" descr="A picture containing text, antenna&#10;&#10;Description automatically generated">
            <a:extLst>
              <a:ext uri="{FF2B5EF4-FFF2-40B4-BE49-F238E27FC236}">
                <a16:creationId xmlns:a16="http://schemas.microsoft.com/office/drawing/2014/main" id="{046194A8-9260-4B2D-A7F6-A89CE9C005C0}"/>
              </a:ext>
            </a:extLst>
          </p:cNvPr>
          <p:cNvPicPr>
            <a:picLocks noChangeAspect="1"/>
          </p:cNvPicPr>
          <p:nvPr/>
        </p:nvPicPr>
        <p:blipFill>
          <a:blip r:embed="rId2"/>
          <a:stretch>
            <a:fillRect/>
          </a:stretch>
        </p:blipFill>
        <p:spPr>
          <a:xfrm>
            <a:off x="888348" y="3179715"/>
            <a:ext cx="5387405" cy="2003031"/>
          </a:xfrm>
          <a:prstGeom prst="rect">
            <a:avLst/>
          </a:prstGeom>
        </p:spPr>
      </p:pic>
      <p:pic>
        <p:nvPicPr>
          <p:cNvPr id="9" name="Picture 9" descr="Chart, line chart&#10;&#10;Description automatically generated">
            <a:extLst>
              <a:ext uri="{FF2B5EF4-FFF2-40B4-BE49-F238E27FC236}">
                <a16:creationId xmlns:a16="http://schemas.microsoft.com/office/drawing/2014/main" id="{C547D312-6644-4C58-86DC-C73EE33B4BD4}"/>
              </a:ext>
            </a:extLst>
          </p:cNvPr>
          <p:cNvPicPr>
            <a:picLocks noChangeAspect="1"/>
          </p:cNvPicPr>
          <p:nvPr/>
        </p:nvPicPr>
        <p:blipFill>
          <a:blip r:embed="rId3"/>
          <a:stretch>
            <a:fillRect/>
          </a:stretch>
        </p:blipFill>
        <p:spPr>
          <a:xfrm>
            <a:off x="6702932" y="2491713"/>
            <a:ext cx="4768688" cy="3599737"/>
          </a:xfrm>
          <a:prstGeom prst="rect">
            <a:avLst/>
          </a:prstGeom>
        </p:spPr>
      </p:pic>
    </p:spTree>
    <p:extLst>
      <p:ext uri="{BB962C8B-B14F-4D97-AF65-F5344CB8AC3E}">
        <p14:creationId xmlns:p14="http://schemas.microsoft.com/office/powerpoint/2010/main" val="141179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9760-F488-4AC9-A306-7AA25CD9F9DF}"/>
              </a:ext>
            </a:extLst>
          </p:cNvPr>
          <p:cNvSpPr>
            <a:spLocks noGrp="1"/>
          </p:cNvSpPr>
          <p:nvPr>
            <p:ph type="title"/>
          </p:nvPr>
        </p:nvSpPr>
        <p:spPr/>
        <p:txBody>
          <a:bodyPr/>
          <a:lstStyle/>
          <a:p>
            <a:r>
              <a:rPr lang="en-GB"/>
              <a:t>Setup: Network Architecture</a:t>
            </a:r>
          </a:p>
        </p:txBody>
      </p:sp>
      <p:sp>
        <p:nvSpPr>
          <p:cNvPr id="6" name="TextBox 5">
            <a:extLst>
              <a:ext uri="{FF2B5EF4-FFF2-40B4-BE49-F238E27FC236}">
                <a16:creationId xmlns:a16="http://schemas.microsoft.com/office/drawing/2014/main" id="{FE687A34-F01D-4FB6-8625-5A61CC991303}"/>
              </a:ext>
            </a:extLst>
          </p:cNvPr>
          <p:cNvSpPr txBox="1"/>
          <p:nvPr/>
        </p:nvSpPr>
        <p:spPr>
          <a:xfrm>
            <a:off x="1176338" y="5224462"/>
            <a:ext cx="49180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i="1"/>
              <a:t>Figure 2. Nonlinear Autoregressive Neural Network (NAR)</a:t>
            </a:r>
          </a:p>
        </p:txBody>
      </p:sp>
      <p:sp>
        <p:nvSpPr>
          <p:cNvPr id="7" name="TextBox 6">
            <a:extLst>
              <a:ext uri="{FF2B5EF4-FFF2-40B4-BE49-F238E27FC236}">
                <a16:creationId xmlns:a16="http://schemas.microsoft.com/office/drawing/2014/main" id="{FBFF0C24-BDEA-4490-B36C-261A64779871}"/>
              </a:ext>
            </a:extLst>
          </p:cNvPr>
          <p:cNvSpPr txBox="1"/>
          <p:nvPr/>
        </p:nvSpPr>
        <p:spPr>
          <a:xfrm>
            <a:off x="8010525" y="2390775"/>
            <a:ext cx="27432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 NAR learns through an autocorrelation of previously lagged data. </a:t>
            </a:r>
          </a:p>
          <a:p>
            <a:endParaRPr lang="en-GB"/>
          </a:p>
          <a:p>
            <a:r>
              <a:rPr lang="en-GB"/>
              <a:t>- Very effective for multi-step sequence predictions.</a:t>
            </a:r>
          </a:p>
          <a:p>
            <a:endParaRPr lang="en-GB"/>
          </a:p>
          <a:p>
            <a:r>
              <a:rPr lang="en-GB"/>
              <a:t>- Used in financial, biological, and system control applications.</a:t>
            </a:r>
          </a:p>
        </p:txBody>
      </p:sp>
      <p:pic>
        <p:nvPicPr>
          <p:cNvPr id="8" name="Picture 8" descr="A picture containing tool, scissors&#10;&#10;Description automatically generated">
            <a:extLst>
              <a:ext uri="{FF2B5EF4-FFF2-40B4-BE49-F238E27FC236}">
                <a16:creationId xmlns:a16="http://schemas.microsoft.com/office/drawing/2014/main" id="{909D9804-55D9-4C2B-90EB-0CFB7BC2E893}"/>
              </a:ext>
            </a:extLst>
          </p:cNvPr>
          <p:cNvPicPr>
            <a:picLocks noGrp="1" noChangeAspect="1"/>
          </p:cNvPicPr>
          <p:nvPr>
            <p:ph idx="1"/>
          </p:nvPr>
        </p:nvPicPr>
        <p:blipFill>
          <a:blip r:embed="rId2"/>
          <a:stretch>
            <a:fillRect/>
          </a:stretch>
        </p:blipFill>
        <p:spPr>
          <a:xfrm>
            <a:off x="680460" y="2580331"/>
            <a:ext cx="6313528" cy="2640785"/>
          </a:xfrm>
        </p:spPr>
      </p:pic>
    </p:spTree>
    <p:extLst>
      <p:ext uri="{BB962C8B-B14F-4D97-AF65-F5344CB8AC3E}">
        <p14:creationId xmlns:p14="http://schemas.microsoft.com/office/powerpoint/2010/main" val="138261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7D08-804B-4AC1-BA94-C6FBDED50C88}"/>
              </a:ext>
            </a:extLst>
          </p:cNvPr>
          <p:cNvSpPr>
            <a:spLocks noGrp="1"/>
          </p:cNvSpPr>
          <p:nvPr>
            <p:ph type="title"/>
          </p:nvPr>
        </p:nvSpPr>
        <p:spPr/>
        <p:txBody>
          <a:bodyPr/>
          <a:lstStyle/>
          <a:p>
            <a:r>
              <a:rPr lang="en-GB"/>
              <a:t>Setup: Parameters and Hyperparameters</a:t>
            </a:r>
          </a:p>
        </p:txBody>
      </p:sp>
      <p:sp>
        <p:nvSpPr>
          <p:cNvPr id="3" name="Content Placeholder 2">
            <a:extLst>
              <a:ext uri="{FF2B5EF4-FFF2-40B4-BE49-F238E27FC236}">
                <a16:creationId xmlns:a16="http://schemas.microsoft.com/office/drawing/2014/main" id="{48232896-4888-4E70-ABB4-CE5CE348C9A8}"/>
              </a:ext>
            </a:extLst>
          </p:cNvPr>
          <p:cNvSpPr>
            <a:spLocks noGrp="1"/>
          </p:cNvSpPr>
          <p:nvPr>
            <p:ph idx="1"/>
          </p:nvPr>
        </p:nvSpPr>
        <p:spPr/>
        <p:txBody>
          <a:bodyPr vert="horz" lIns="0" tIns="45720" rIns="0" bIns="45720" rtlCol="0" anchor="t">
            <a:normAutofit/>
          </a:bodyPr>
          <a:lstStyle/>
          <a:p>
            <a:r>
              <a:rPr lang="en-GB"/>
              <a:t>- Typically, parameters and hyperparameters are tuned via a trial-and-error process as there are many degrees of freedom that can affect a model's intended performance.</a:t>
            </a:r>
          </a:p>
          <a:p>
            <a:r>
              <a:rPr lang="en-GB"/>
              <a:t>- Common issues: over/underfitting, catastrophic forgetting, stagnating or leaping gradient descent. </a:t>
            </a:r>
          </a:p>
          <a:p>
            <a:endParaRPr lang="en-GB"/>
          </a:p>
          <a:p>
            <a:endParaRPr lang="en-GB"/>
          </a:p>
        </p:txBody>
      </p:sp>
      <p:pic>
        <p:nvPicPr>
          <p:cNvPr id="5" name="Picture 5" descr="Table&#10;&#10;Description automatically generated">
            <a:extLst>
              <a:ext uri="{FF2B5EF4-FFF2-40B4-BE49-F238E27FC236}">
                <a16:creationId xmlns:a16="http://schemas.microsoft.com/office/drawing/2014/main" id="{59B5D430-38D5-4FA5-AA53-B5110FC96FBB}"/>
              </a:ext>
            </a:extLst>
          </p:cNvPr>
          <p:cNvPicPr>
            <a:picLocks noChangeAspect="1"/>
          </p:cNvPicPr>
          <p:nvPr/>
        </p:nvPicPr>
        <p:blipFill>
          <a:blip r:embed="rId3"/>
          <a:stretch>
            <a:fillRect/>
          </a:stretch>
        </p:blipFill>
        <p:spPr>
          <a:xfrm>
            <a:off x="4295775" y="3893626"/>
            <a:ext cx="3775075" cy="1578999"/>
          </a:xfrm>
          <a:prstGeom prst="rect">
            <a:avLst/>
          </a:prstGeom>
        </p:spPr>
      </p:pic>
      <p:pic>
        <p:nvPicPr>
          <p:cNvPr id="8" name="Picture 8" descr="Table&#10;&#10;Description automatically generated">
            <a:extLst>
              <a:ext uri="{FF2B5EF4-FFF2-40B4-BE49-F238E27FC236}">
                <a16:creationId xmlns:a16="http://schemas.microsoft.com/office/drawing/2014/main" id="{EECC6AEA-2B4D-4F02-BEC4-4C83891B411D}"/>
              </a:ext>
            </a:extLst>
          </p:cNvPr>
          <p:cNvPicPr>
            <a:picLocks noChangeAspect="1"/>
          </p:cNvPicPr>
          <p:nvPr/>
        </p:nvPicPr>
        <p:blipFill>
          <a:blip r:embed="rId4"/>
          <a:stretch>
            <a:fillRect/>
          </a:stretch>
        </p:blipFill>
        <p:spPr>
          <a:xfrm>
            <a:off x="461962" y="3908153"/>
            <a:ext cx="3671887" cy="1930944"/>
          </a:xfrm>
          <a:prstGeom prst="rect">
            <a:avLst/>
          </a:prstGeom>
        </p:spPr>
      </p:pic>
      <p:pic>
        <p:nvPicPr>
          <p:cNvPr id="9" name="Picture 9" descr="Table&#10;&#10;Description automatically generated">
            <a:extLst>
              <a:ext uri="{FF2B5EF4-FFF2-40B4-BE49-F238E27FC236}">
                <a16:creationId xmlns:a16="http://schemas.microsoft.com/office/drawing/2014/main" id="{E48BEA73-3D58-415F-A8A8-06E1214B5FC6}"/>
              </a:ext>
            </a:extLst>
          </p:cNvPr>
          <p:cNvPicPr>
            <a:picLocks noChangeAspect="1"/>
          </p:cNvPicPr>
          <p:nvPr/>
        </p:nvPicPr>
        <p:blipFill>
          <a:blip r:embed="rId5"/>
          <a:stretch>
            <a:fillRect/>
          </a:stretch>
        </p:blipFill>
        <p:spPr>
          <a:xfrm>
            <a:off x="8280401" y="3896335"/>
            <a:ext cx="3814762" cy="1946642"/>
          </a:xfrm>
          <a:prstGeom prst="rect">
            <a:avLst/>
          </a:prstGeom>
        </p:spPr>
      </p:pic>
      <p:sp>
        <p:nvSpPr>
          <p:cNvPr id="10" name="TextBox 9">
            <a:extLst>
              <a:ext uri="{FF2B5EF4-FFF2-40B4-BE49-F238E27FC236}">
                <a16:creationId xmlns:a16="http://schemas.microsoft.com/office/drawing/2014/main" id="{45BD6065-833A-4EAE-9847-0B8AEA034101}"/>
              </a:ext>
            </a:extLst>
          </p:cNvPr>
          <p:cNvSpPr txBox="1"/>
          <p:nvPr/>
        </p:nvSpPr>
        <p:spPr>
          <a:xfrm>
            <a:off x="3819525" y="5938838"/>
            <a:ext cx="85058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t>Tables 1,2,3. Setup Parameters and Hyperparameters</a:t>
            </a:r>
            <a:endParaRPr lang="en-GB" sz="1600"/>
          </a:p>
        </p:txBody>
      </p:sp>
    </p:spTree>
    <p:extLst>
      <p:ext uri="{BB962C8B-B14F-4D97-AF65-F5344CB8AC3E}">
        <p14:creationId xmlns:p14="http://schemas.microsoft.com/office/powerpoint/2010/main" val="124470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2C368-C553-4FEC-A53F-3FB3DDDFAE47}"/>
              </a:ext>
            </a:extLst>
          </p:cNvPr>
          <p:cNvSpPr>
            <a:spLocks noGrp="1"/>
          </p:cNvSpPr>
          <p:nvPr>
            <p:ph type="title"/>
          </p:nvPr>
        </p:nvSpPr>
        <p:spPr>
          <a:xfrm>
            <a:off x="6411685" y="634946"/>
            <a:ext cx="5127171" cy="1450757"/>
          </a:xfrm>
        </p:spPr>
        <p:txBody>
          <a:bodyPr>
            <a:normAutofit/>
          </a:bodyPr>
          <a:lstStyle/>
          <a:p>
            <a:r>
              <a:rPr lang="en-GB"/>
              <a:t>Results: Open Loop</a:t>
            </a:r>
            <a:endParaRPr lang="en-US"/>
          </a:p>
        </p:txBody>
      </p:sp>
      <p:cxnSp>
        <p:nvCxnSpPr>
          <p:cNvPr id="11" name="Straight Connector 1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D21D8B-FF84-44A3-8431-56FA7760E3BD}"/>
              </a:ext>
            </a:extLst>
          </p:cNvPr>
          <p:cNvSpPr>
            <a:spLocks noGrp="1"/>
          </p:cNvSpPr>
          <p:nvPr>
            <p:ph idx="1"/>
          </p:nvPr>
        </p:nvSpPr>
        <p:spPr>
          <a:xfrm>
            <a:off x="6411684" y="2407436"/>
            <a:ext cx="5127172" cy="3461658"/>
          </a:xfrm>
        </p:spPr>
        <p:txBody>
          <a:bodyPr vert="horz" lIns="0" tIns="45720" rIns="0" bIns="45720" rtlCol="0" anchor="t">
            <a:normAutofit/>
          </a:bodyPr>
          <a:lstStyle/>
          <a:p>
            <a:r>
              <a:rPr lang="en-GB"/>
              <a:t>- Model exhibits no long-term forecasting capabilities.  Only single-step prediction is available. </a:t>
            </a:r>
          </a:p>
          <a:p>
            <a:r>
              <a:rPr lang="en-GB"/>
              <a:t>- </a:t>
            </a:r>
            <a:r>
              <a:rPr lang="en-GB">
                <a:ea typeface="+mn-lt"/>
                <a:cs typeface="+mn-lt"/>
              </a:rPr>
              <a:t>Open loop prediction yields goodness of fit score, MSE = 2.071e-6.</a:t>
            </a:r>
          </a:p>
          <a:p>
            <a:endParaRPr lang="en-GB"/>
          </a:p>
        </p:txBody>
      </p:sp>
      <p:sp>
        <p:nvSpPr>
          <p:cNvPr id="13" name="Rectangle 1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F8689092-9E98-4437-BDE6-87354DE18715}"/>
              </a:ext>
            </a:extLst>
          </p:cNvPr>
          <p:cNvSpPr txBox="1"/>
          <p:nvPr/>
        </p:nvSpPr>
        <p:spPr>
          <a:xfrm>
            <a:off x="890588" y="5200650"/>
            <a:ext cx="52038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t>Figure 3. Open Loop Prediction for Reθ</a:t>
            </a:r>
            <a:r>
              <a:rPr lang="en-GB" sz="1600" i="1">
                <a:ea typeface="+mn-lt"/>
                <a:cs typeface="+mn-lt"/>
              </a:rPr>
              <a:t> </a:t>
            </a:r>
            <a:r>
              <a:rPr lang="en-GB" sz="1600" i="1"/>
              <a:t>= 4060</a:t>
            </a:r>
          </a:p>
        </p:txBody>
      </p:sp>
      <p:pic>
        <p:nvPicPr>
          <p:cNvPr id="6" name="Picture 6" descr="Chart&#10;&#10;Description automatically generated">
            <a:extLst>
              <a:ext uri="{FF2B5EF4-FFF2-40B4-BE49-F238E27FC236}">
                <a16:creationId xmlns:a16="http://schemas.microsoft.com/office/drawing/2014/main" id="{F496C0D5-EC25-4B1A-AC9C-D514E848193E}"/>
              </a:ext>
            </a:extLst>
          </p:cNvPr>
          <p:cNvPicPr>
            <a:picLocks noChangeAspect="1"/>
          </p:cNvPicPr>
          <p:nvPr/>
        </p:nvPicPr>
        <p:blipFill>
          <a:blip r:embed="rId3"/>
          <a:stretch>
            <a:fillRect/>
          </a:stretch>
        </p:blipFill>
        <p:spPr>
          <a:xfrm>
            <a:off x="-205" y="425655"/>
            <a:ext cx="6362700" cy="4779962"/>
          </a:xfrm>
          <a:prstGeom prst="rect">
            <a:avLst/>
          </a:prstGeom>
        </p:spPr>
      </p:pic>
    </p:spTree>
    <p:extLst>
      <p:ext uri="{BB962C8B-B14F-4D97-AF65-F5344CB8AC3E}">
        <p14:creationId xmlns:p14="http://schemas.microsoft.com/office/powerpoint/2010/main" val="76597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D5D61B-D2B8-464C-8D25-F9D70BCC32D5}"/>
              </a:ext>
            </a:extLst>
          </p:cNvPr>
          <p:cNvSpPr>
            <a:spLocks noGrp="1"/>
          </p:cNvSpPr>
          <p:nvPr>
            <p:ph type="title"/>
          </p:nvPr>
        </p:nvSpPr>
        <p:spPr>
          <a:xfrm>
            <a:off x="878911" y="643468"/>
            <a:ext cx="3177847" cy="1674180"/>
          </a:xfrm>
        </p:spPr>
        <p:txBody>
          <a:bodyPr>
            <a:normAutofit/>
          </a:bodyPr>
          <a:lstStyle/>
          <a:p>
            <a:r>
              <a:rPr lang="en-GB" sz="4000"/>
              <a:t>Results: Closed Loop</a:t>
            </a:r>
          </a:p>
        </p:txBody>
      </p:sp>
      <p:cxnSp>
        <p:nvCxnSpPr>
          <p:cNvPr id="11" name="Straight Connector 10">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49AB63-E313-4382-B97C-E801E99A5AAA}"/>
              </a:ext>
            </a:extLst>
          </p:cNvPr>
          <p:cNvSpPr>
            <a:spLocks noGrp="1"/>
          </p:cNvSpPr>
          <p:nvPr>
            <p:ph idx="1"/>
          </p:nvPr>
        </p:nvSpPr>
        <p:spPr>
          <a:xfrm>
            <a:off x="858064" y="2639380"/>
            <a:ext cx="3205049" cy="3229714"/>
          </a:xfrm>
        </p:spPr>
        <p:txBody>
          <a:bodyPr vert="horz" lIns="0" tIns="45720" rIns="0" bIns="45720" rtlCol="0" anchor="t">
            <a:normAutofit/>
          </a:bodyPr>
          <a:lstStyle/>
          <a:p>
            <a:pPr>
              <a:lnSpc>
                <a:spcPct val="110000"/>
              </a:lnSpc>
            </a:pPr>
            <a:r>
              <a:rPr lang="en-GB" sz="1700"/>
              <a:t>- Closed loop model recursively predicts upon itself to generate multi-step forecasts up to some specified horizon.</a:t>
            </a:r>
          </a:p>
          <a:p>
            <a:pPr>
              <a:lnSpc>
                <a:spcPct val="110000"/>
              </a:lnSpc>
            </a:pPr>
            <a:r>
              <a:rPr lang="en-GB" sz="1700"/>
              <a:t>- Degraded goodness of fit score, MSE = 0.035.</a:t>
            </a:r>
          </a:p>
          <a:p>
            <a:pPr>
              <a:lnSpc>
                <a:spcPct val="110000"/>
              </a:lnSpc>
            </a:pPr>
            <a:endParaRPr lang="en-GB" sz="1700"/>
          </a:p>
        </p:txBody>
      </p:sp>
      <p:sp>
        <p:nvSpPr>
          <p:cNvPr id="13" name="Rectangle 12">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2109B7D2-7D4C-47ED-9EC5-FE659ECBC693}"/>
              </a:ext>
            </a:extLst>
          </p:cNvPr>
          <p:cNvSpPr txBox="1"/>
          <p:nvPr/>
        </p:nvSpPr>
        <p:spPr>
          <a:xfrm>
            <a:off x="5248895" y="5773385"/>
            <a:ext cx="648392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a:t>Figure 4. 93% Horizon Closed Loop Prediction for </a:t>
            </a:r>
            <a:r>
              <a:rPr lang="en-GB" sz="1600" i="1" err="1">
                <a:ea typeface="+mn-lt"/>
                <a:cs typeface="+mn-lt"/>
              </a:rPr>
              <a:t>Reθ</a:t>
            </a:r>
            <a:r>
              <a:rPr lang="en-GB" sz="1600" i="1">
                <a:ea typeface="+mn-lt"/>
                <a:cs typeface="+mn-lt"/>
              </a:rPr>
              <a:t> = 4060</a:t>
            </a:r>
          </a:p>
          <a:p>
            <a:endParaRPr lang="en-GB"/>
          </a:p>
        </p:txBody>
      </p:sp>
      <p:pic>
        <p:nvPicPr>
          <p:cNvPr id="6" name="Picture 6" descr="Chart&#10;&#10;Description automatically generated">
            <a:extLst>
              <a:ext uri="{FF2B5EF4-FFF2-40B4-BE49-F238E27FC236}">
                <a16:creationId xmlns:a16="http://schemas.microsoft.com/office/drawing/2014/main" id="{F8A6AF42-6BE5-4638-87F7-F864CA13BEA2}"/>
              </a:ext>
            </a:extLst>
          </p:cNvPr>
          <p:cNvPicPr>
            <a:picLocks noChangeAspect="1"/>
          </p:cNvPicPr>
          <p:nvPr/>
        </p:nvPicPr>
        <p:blipFill>
          <a:blip r:embed="rId3"/>
          <a:stretch>
            <a:fillRect/>
          </a:stretch>
        </p:blipFill>
        <p:spPr>
          <a:xfrm>
            <a:off x="4724400" y="465575"/>
            <a:ext cx="7061200" cy="5315661"/>
          </a:xfrm>
          <a:prstGeom prst="rect">
            <a:avLst/>
          </a:prstGeom>
        </p:spPr>
      </p:pic>
    </p:spTree>
    <p:extLst>
      <p:ext uri="{BB962C8B-B14F-4D97-AF65-F5344CB8AC3E}">
        <p14:creationId xmlns:p14="http://schemas.microsoft.com/office/powerpoint/2010/main" val="15638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E07EBC-3F1A-467D-987D-C22AFAC85D7D}"/>
              </a:ext>
            </a:extLst>
          </p:cNvPr>
          <p:cNvSpPr>
            <a:spLocks noGrp="1"/>
          </p:cNvSpPr>
          <p:nvPr>
            <p:ph type="title"/>
          </p:nvPr>
        </p:nvSpPr>
        <p:spPr>
          <a:xfrm>
            <a:off x="642257" y="634946"/>
            <a:ext cx="11052059" cy="1450757"/>
          </a:xfrm>
        </p:spPr>
        <p:txBody>
          <a:bodyPr>
            <a:normAutofit/>
          </a:bodyPr>
          <a:lstStyle/>
          <a:p>
            <a:r>
              <a:rPr lang="en-GB"/>
              <a:t>Results: Error Accumulation</a:t>
            </a:r>
          </a:p>
        </p:txBody>
      </p:sp>
      <p:cxnSp>
        <p:nvCxnSpPr>
          <p:cNvPr id="12" name="Straight Connector 11">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624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8DBDF2-6272-411D-9C7D-9D3E171AAAD1}"/>
              </a:ext>
            </a:extLst>
          </p:cNvPr>
          <p:cNvSpPr>
            <a:spLocks noGrp="1"/>
          </p:cNvSpPr>
          <p:nvPr>
            <p:ph idx="1"/>
          </p:nvPr>
        </p:nvSpPr>
        <p:spPr>
          <a:xfrm>
            <a:off x="642257" y="2407436"/>
            <a:ext cx="11131434" cy="3461658"/>
          </a:xfrm>
        </p:spPr>
        <p:txBody>
          <a:bodyPr vert="horz" lIns="0" tIns="45720" rIns="0" bIns="45720" rtlCol="0" anchor="t">
            <a:normAutofit/>
          </a:bodyPr>
          <a:lstStyle/>
          <a:p>
            <a:r>
              <a:rPr lang="en-GB"/>
              <a:t>- Closed loop network is highly sensitive to error accumulation in long horizons.</a:t>
            </a:r>
            <a:endParaRPr lang="en-US"/>
          </a:p>
          <a:p>
            <a:r>
              <a:rPr lang="en-GB"/>
              <a:t>- Initial errors tend to magnify and propagate throughout recursion process.</a:t>
            </a:r>
          </a:p>
          <a:p>
            <a:r>
              <a:rPr lang="en-GB"/>
              <a:t>- Open loop training metrics can sometimes misrepresent closed-loop performance. </a:t>
            </a:r>
          </a:p>
          <a:p>
            <a:endParaRPr lang="en-GB"/>
          </a:p>
          <a:p>
            <a:endParaRPr lang="en-GB"/>
          </a:p>
          <a:p>
            <a:endParaRPr lang="en-GB"/>
          </a:p>
        </p:txBody>
      </p:sp>
      <p:sp>
        <p:nvSpPr>
          <p:cNvPr id="14" name="Rectangle 13">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6" descr="A picture containing text, clock&#10;&#10;Description automatically generated">
            <a:extLst>
              <a:ext uri="{FF2B5EF4-FFF2-40B4-BE49-F238E27FC236}">
                <a16:creationId xmlns:a16="http://schemas.microsoft.com/office/drawing/2014/main" id="{515E86AA-F897-49C6-806E-958438C28B0D}"/>
              </a:ext>
            </a:extLst>
          </p:cNvPr>
          <p:cNvPicPr>
            <a:picLocks noChangeAspect="1"/>
          </p:cNvPicPr>
          <p:nvPr/>
        </p:nvPicPr>
        <p:blipFill>
          <a:blip r:embed="rId3"/>
          <a:stretch>
            <a:fillRect/>
          </a:stretch>
        </p:blipFill>
        <p:spPr>
          <a:xfrm>
            <a:off x="4366491" y="4248138"/>
            <a:ext cx="3457575" cy="542370"/>
          </a:xfrm>
          <a:prstGeom prst="rect">
            <a:avLst/>
          </a:prstGeom>
        </p:spPr>
      </p:pic>
    </p:spTree>
    <p:extLst>
      <p:ext uri="{BB962C8B-B14F-4D97-AF65-F5344CB8AC3E}">
        <p14:creationId xmlns:p14="http://schemas.microsoft.com/office/powerpoint/2010/main" val="3201026007"/>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480F86-A978-4060-BF60-56AAB322FDAA}">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239BB0-53B8-40A5-8BB9-15D2ED1AEBC9}">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BA7C683C-DA35-4A0E-ADD0-CC297892D8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Atlas</Template>
  <Application>Microsoft Office PowerPoint</Application>
  <PresentationFormat>Widescreen</PresentationFormat>
  <Slides>16</Slides>
  <Notes>9</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RetrospectVTI</vt:lpstr>
      <vt:lpstr>Anisotropy Invariant Mapping of a Turbulent Boundary Layer by Deep Learning</vt:lpstr>
      <vt:lpstr>Main Problems</vt:lpstr>
      <vt:lpstr>Proposal</vt:lpstr>
      <vt:lpstr>Setup: Training, Validation, and Test Data</vt:lpstr>
      <vt:lpstr>Setup: Network Architecture</vt:lpstr>
      <vt:lpstr>Setup: Parameters and Hyperparameters</vt:lpstr>
      <vt:lpstr>Results: Open Loop</vt:lpstr>
      <vt:lpstr>Results: Closed Loop</vt:lpstr>
      <vt:lpstr>Results: Error Accumulation</vt:lpstr>
      <vt:lpstr>Results: Error Accumulation Continued</vt:lpstr>
      <vt:lpstr>Results: Reducing Prediction Horizon</vt:lpstr>
      <vt:lpstr>Results: Reynolds Stress Model Comparison</vt:lpstr>
      <vt:lpstr>Results: Alternative Visualisation Techniques</vt:lpstr>
      <vt:lpstr>Summary</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12</cp:revision>
  <dcterms:created xsi:type="dcterms:W3CDTF">2021-11-19T18:42:41Z</dcterms:created>
  <dcterms:modified xsi:type="dcterms:W3CDTF">2021-12-19T17:51:39Z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